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816" r:id="rId2"/>
  </p:sldMasterIdLst>
  <p:notesMasterIdLst>
    <p:notesMasterId r:id="rId41"/>
  </p:notesMasterIdLst>
  <p:sldIdLst>
    <p:sldId id="749" r:id="rId3"/>
    <p:sldId id="739" r:id="rId4"/>
    <p:sldId id="744" r:id="rId5"/>
    <p:sldId id="745" r:id="rId6"/>
    <p:sldId id="746" r:id="rId7"/>
    <p:sldId id="747" r:id="rId8"/>
    <p:sldId id="750" r:id="rId9"/>
    <p:sldId id="554" r:id="rId10"/>
    <p:sldId id="779" r:id="rId11"/>
    <p:sldId id="732" r:id="rId12"/>
    <p:sldId id="736" r:id="rId13"/>
    <p:sldId id="737" r:id="rId14"/>
    <p:sldId id="766" r:id="rId15"/>
    <p:sldId id="767" r:id="rId16"/>
    <p:sldId id="768" r:id="rId17"/>
    <p:sldId id="769" r:id="rId18"/>
    <p:sldId id="751" r:id="rId19"/>
    <p:sldId id="731" r:id="rId20"/>
    <p:sldId id="741" r:id="rId21"/>
    <p:sldId id="740" r:id="rId22"/>
    <p:sldId id="754" r:id="rId23"/>
    <p:sldId id="755" r:id="rId24"/>
    <p:sldId id="756" r:id="rId25"/>
    <p:sldId id="757" r:id="rId26"/>
    <p:sldId id="758" r:id="rId27"/>
    <p:sldId id="775" r:id="rId28"/>
    <p:sldId id="759" r:id="rId29"/>
    <p:sldId id="772" r:id="rId30"/>
    <p:sldId id="774" r:id="rId31"/>
    <p:sldId id="761" r:id="rId32"/>
    <p:sldId id="781" r:id="rId33"/>
    <p:sldId id="728" r:id="rId34"/>
    <p:sldId id="726" r:id="rId35"/>
    <p:sldId id="763" r:id="rId36"/>
    <p:sldId id="762" r:id="rId37"/>
    <p:sldId id="764" r:id="rId38"/>
    <p:sldId id="765" r:id="rId39"/>
    <p:sldId id="748" r:id="rId40"/>
  </p:sldIdLst>
  <p:sldSz cx="9144000" cy="6858000" type="screen4x3"/>
  <p:notesSz cx="7102475" cy="10234613"/>
  <p:defaultTextStyle>
    <a:defPPr>
      <a:defRPr lang="pl-PL"/>
    </a:defPPr>
    <a:lvl1pPr algn="l" rtl="0" eaLnBrk="0" fontAlgn="base" hangingPunct="0">
      <a:spcBef>
        <a:spcPct val="0"/>
      </a:spcBef>
      <a:spcAft>
        <a:spcPct val="0"/>
      </a:spcAft>
      <a:defRPr sz="2800"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sz="28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28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28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2800" kern="1200">
        <a:solidFill>
          <a:schemeClr val="tx1"/>
        </a:solidFill>
        <a:latin typeface="Arial" panose="020B0604020202020204" pitchFamily="34" charset="0"/>
        <a:ea typeface="+mn-ea"/>
        <a:cs typeface="+mn-cs"/>
      </a:defRPr>
    </a:lvl5pPr>
    <a:lvl6pPr marL="2286000" algn="l" defTabSz="914400" rtl="0" eaLnBrk="1" latinLnBrk="0" hangingPunct="1">
      <a:defRPr sz="2800" kern="1200">
        <a:solidFill>
          <a:schemeClr val="tx1"/>
        </a:solidFill>
        <a:latin typeface="Arial" panose="020B0604020202020204" pitchFamily="34" charset="0"/>
        <a:ea typeface="+mn-ea"/>
        <a:cs typeface="+mn-cs"/>
      </a:defRPr>
    </a:lvl6pPr>
    <a:lvl7pPr marL="2743200" algn="l" defTabSz="914400" rtl="0" eaLnBrk="1" latinLnBrk="0" hangingPunct="1">
      <a:defRPr sz="2800" kern="1200">
        <a:solidFill>
          <a:schemeClr val="tx1"/>
        </a:solidFill>
        <a:latin typeface="Arial" panose="020B0604020202020204" pitchFamily="34" charset="0"/>
        <a:ea typeface="+mn-ea"/>
        <a:cs typeface="+mn-cs"/>
      </a:defRPr>
    </a:lvl7pPr>
    <a:lvl8pPr marL="3200400" algn="l" defTabSz="914400" rtl="0" eaLnBrk="1" latinLnBrk="0" hangingPunct="1">
      <a:defRPr sz="2800" kern="1200">
        <a:solidFill>
          <a:schemeClr val="tx1"/>
        </a:solidFill>
        <a:latin typeface="Arial" panose="020B0604020202020204" pitchFamily="34" charset="0"/>
        <a:ea typeface="+mn-ea"/>
        <a:cs typeface="+mn-cs"/>
      </a:defRPr>
    </a:lvl8pPr>
    <a:lvl9pPr marL="3657600" algn="l" defTabSz="914400" rtl="0" eaLnBrk="1" latinLnBrk="0" hangingPunct="1">
      <a:defRPr sz="2800"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A8E50"/>
    <a:srgbClr val="5D5443"/>
    <a:srgbClr val="AFA89E"/>
    <a:srgbClr val="ABA69D"/>
    <a:srgbClr val="FEF8F1"/>
    <a:srgbClr val="FFFBFA"/>
    <a:srgbClr val="ACA89F"/>
    <a:srgbClr val="FFFDFA"/>
    <a:srgbClr val="FF99FF"/>
    <a:srgbClr val="FF33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 pośredni 2 — Ak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63" d="100"/>
          <a:sy n="163" d="100"/>
        </p:scale>
        <p:origin x="1734" y="4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nagłówka 1"/>
          <p:cNvSpPr>
            <a:spLocks noGrp="1"/>
          </p:cNvSpPr>
          <p:nvPr>
            <p:ph type="hdr" sz="quarter"/>
          </p:nvPr>
        </p:nvSpPr>
        <p:spPr>
          <a:xfrm>
            <a:off x="0" y="0"/>
            <a:ext cx="3077739" cy="513508"/>
          </a:xfrm>
          <a:prstGeom prst="rect">
            <a:avLst/>
          </a:prstGeom>
        </p:spPr>
        <p:txBody>
          <a:bodyPr vert="horz" lIns="99066" tIns="49533" rIns="99066" bIns="49533" rtlCol="0"/>
          <a:lstStyle>
            <a:lvl1pPr algn="l">
              <a:defRPr sz="1300"/>
            </a:lvl1pPr>
          </a:lstStyle>
          <a:p>
            <a:endParaRPr lang="pl-PL"/>
          </a:p>
        </p:txBody>
      </p:sp>
      <p:sp>
        <p:nvSpPr>
          <p:cNvPr id="3" name="Symbol zastępczy daty 2"/>
          <p:cNvSpPr>
            <a:spLocks noGrp="1"/>
          </p:cNvSpPr>
          <p:nvPr>
            <p:ph type="dt" idx="1"/>
          </p:nvPr>
        </p:nvSpPr>
        <p:spPr>
          <a:xfrm>
            <a:off x="4023092" y="0"/>
            <a:ext cx="3077739" cy="513508"/>
          </a:xfrm>
          <a:prstGeom prst="rect">
            <a:avLst/>
          </a:prstGeom>
        </p:spPr>
        <p:txBody>
          <a:bodyPr vert="horz" lIns="99066" tIns="49533" rIns="99066" bIns="49533" rtlCol="0"/>
          <a:lstStyle>
            <a:lvl1pPr algn="r">
              <a:defRPr sz="1300"/>
            </a:lvl1pPr>
          </a:lstStyle>
          <a:p>
            <a:fld id="{6F033B01-B045-44E6-8854-1354FD5544DB}" type="datetimeFigureOut">
              <a:rPr lang="pl-PL" smtClean="0"/>
              <a:t>24.11.2017</a:t>
            </a:fld>
            <a:endParaRPr lang="pl-PL"/>
          </a:p>
        </p:txBody>
      </p:sp>
      <p:sp>
        <p:nvSpPr>
          <p:cNvPr id="4" name="Symbol zastępczy obrazu slajdu 3"/>
          <p:cNvSpPr>
            <a:spLocks noGrp="1" noRot="1" noChangeAspect="1"/>
          </p:cNvSpPr>
          <p:nvPr>
            <p:ph type="sldImg" idx="2"/>
          </p:nvPr>
        </p:nvSpPr>
        <p:spPr>
          <a:xfrm>
            <a:off x="1249363" y="1279525"/>
            <a:ext cx="4603750" cy="3454400"/>
          </a:xfrm>
          <a:prstGeom prst="rect">
            <a:avLst/>
          </a:prstGeom>
          <a:noFill/>
          <a:ln w="12700">
            <a:solidFill>
              <a:prstClr val="black"/>
            </a:solidFill>
          </a:ln>
        </p:spPr>
        <p:txBody>
          <a:bodyPr vert="horz" lIns="99066" tIns="49533" rIns="99066" bIns="49533" rtlCol="0" anchor="ctr"/>
          <a:lstStyle/>
          <a:p>
            <a:endParaRPr lang="pl-PL"/>
          </a:p>
        </p:txBody>
      </p:sp>
      <p:sp>
        <p:nvSpPr>
          <p:cNvPr id="5" name="Symbol zastępczy notatek 4"/>
          <p:cNvSpPr>
            <a:spLocks noGrp="1"/>
          </p:cNvSpPr>
          <p:nvPr>
            <p:ph type="body" sz="quarter" idx="3"/>
          </p:nvPr>
        </p:nvSpPr>
        <p:spPr>
          <a:xfrm>
            <a:off x="710248" y="4925407"/>
            <a:ext cx="5681980" cy="4029879"/>
          </a:xfrm>
          <a:prstGeom prst="rect">
            <a:avLst/>
          </a:prstGeom>
        </p:spPr>
        <p:txBody>
          <a:bodyPr vert="horz" lIns="99066" tIns="49533" rIns="99066" bIns="49533" rtlCol="0"/>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6" name="Symbol zastępczy stopki 5"/>
          <p:cNvSpPr>
            <a:spLocks noGrp="1"/>
          </p:cNvSpPr>
          <p:nvPr>
            <p:ph type="ftr" sz="quarter" idx="4"/>
          </p:nvPr>
        </p:nvSpPr>
        <p:spPr>
          <a:xfrm>
            <a:off x="0" y="9721107"/>
            <a:ext cx="3077739" cy="513507"/>
          </a:xfrm>
          <a:prstGeom prst="rect">
            <a:avLst/>
          </a:prstGeom>
        </p:spPr>
        <p:txBody>
          <a:bodyPr vert="horz" lIns="99066" tIns="49533" rIns="99066" bIns="49533" rtlCol="0" anchor="b"/>
          <a:lstStyle>
            <a:lvl1pPr algn="l">
              <a:defRPr sz="1300"/>
            </a:lvl1pPr>
          </a:lstStyle>
          <a:p>
            <a:endParaRPr lang="pl-PL"/>
          </a:p>
        </p:txBody>
      </p:sp>
      <p:sp>
        <p:nvSpPr>
          <p:cNvPr id="7" name="Symbol zastępczy numeru slajdu 6"/>
          <p:cNvSpPr>
            <a:spLocks noGrp="1"/>
          </p:cNvSpPr>
          <p:nvPr>
            <p:ph type="sldNum" sz="quarter" idx="5"/>
          </p:nvPr>
        </p:nvSpPr>
        <p:spPr>
          <a:xfrm>
            <a:off x="4023092" y="9721107"/>
            <a:ext cx="3077739" cy="513507"/>
          </a:xfrm>
          <a:prstGeom prst="rect">
            <a:avLst/>
          </a:prstGeom>
        </p:spPr>
        <p:txBody>
          <a:bodyPr vert="horz" lIns="99066" tIns="49533" rIns="99066" bIns="49533" rtlCol="0" anchor="b"/>
          <a:lstStyle>
            <a:lvl1pPr algn="r">
              <a:defRPr sz="1300"/>
            </a:lvl1pPr>
          </a:lstStyle>
          <a:p>
            <a:fld id="{BED09F73-0EC3-43BE-ADDD-DBBAFD680B2C}" type="slidenum">
              <a:rPr lang="pl-PL" smtClean="0"/>
              <a:t>‹#›</a:t>
            </a:fld>
            <a:endParaRPr lang="pl-PL"/>
          </a:p>
        </p:txBody>
      </p:sp>
    </p:spTree>
    <p:extLst>
      <p:ext uri="{BB962C8B-B14F-4D97-AF65-F5344CB8AC3E}">
        <p14:creationId xmlns:p14="http://schemas.microsoft.com/office/powerpoint/2010/main" val="37743347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l-PL" sz="1200" b="1" dirty="0" smtClean="0">
                <a:effectLst>
                  <a:outerShdw blurRad="38100" dist="38100" dir="2700000" algn="tl">
                    <a:srgbClr val="000000">
                      <a:alpha val="43137"/>
                    </a:srgbClr>
                  </a:outerShdw>
                </a:effectLst>
                <a:latin typeface="Cambria" panose="02040503050406030204" pitchFamily="18" charset="0"/>
              </a:rPr>
              <a:t>„</a:t>
            </a:r>
            <a:r>
              <a:rPr lang="en-US" sz="1200" b="1" dirty="0" smtClean="0">
                <a:effectLst>
                  <a:outerShdw blurRad="38100" dist="38100" dir="2700000" algn="tl">
                    <a:srgbClr val="000000">
                      <a:alpha val="43137"/>
                    </a:srgbClr>
                  </a:outerShdw>
                </a:effectLst>
                <a:latin typeface="Cambria" panose="02040503050406030204" pitchFamily="18" charset="0"/>
              </a:rPr>
              <a:t>Given that the proposed approach intends to mimic human neuronal functioning, it would be nice that the authors elaborate on the physiological plausibility of their approach and the differences, in this sense, with the spiking neuron models.</a:t>
            </a:r>
            <a:r>
              <a:rPr lang="pl-PL" sz="1200" b="1" dirty="0" smtClean="0">
                <a:effectLst>
                  <a:outerShdw blurRad="38100" dist="38100" dir="2700000" algn="tl">
                    <a:srgbClr val="000000">
                      <a:alpha val="43137"/>
                    </a:srgbClr>
                  </a:outerShdw>
                </a:effectLst>
                <a:latin typeface="Cambria" panose="02040503050406030204" pitchFamily="18" charset="0"/>
              </a:rPr>
              <a:t>” [</a:t>
            </a:r>
            <a:r>
              <a:rPr lang="pl-PL" sz="1200" b="1" dirty="0" err="1" smtClean="0">
                <a:effectLst>
                  <a:outerShdw blurRad="38100" dist="38100" dir="2700000" algn="tl">
                    <a:srgbClr val="000000">
                      <a:alpha val="43137"/>
                    </a:srgbClr>
                  </a:outerShdw>
                </a:effectLst>
                <a:latin typeface="Cambria" panose="02040503050406030204" pitchFamily="18" charset="0"/>
              </a:rPr>
              <a:t>Reviewer</a:t>
            </a:r>
            <a:r>
              <a:rPr lang="pl-PL" sz="1200" b="1" dirty="0" smtClean="0">
                <a:effectLst>
                  <a:outerShdw blurRad="38100" dist="38100" dir="2700000" algn="tl">
                    <a:srgbClr val="000000">
                      <a:alpha val="43137"/>
                    </a:srgbClr>
                  </a:outerShdw>
                </a:effectLst>
                <a:latin typeface="Cambria" panose="02040503050406030204" pitchFamily="18" charset="0"/>
              </a:rPr>
              <a:t>]</a:t>
            </a:r>
            <a:endParaRPr lang="en-US" sz="1200" b="1" dirty="0" smtClean="0">
              <a:effectLst>
                <a:outerShdw blurRad="38100" dist="38100" dir="2700000" algn="tl">
                  <a:srgbClr val="000000">
                    <a:alpha val="43137"/>
                  </a:srgbClr>
                </a:outerShdw>
              </a:effectLst>
              <a:latin typeface="Cambria" panose="02040503050406030204" pitchFamily="18" charset="0"/>
            </a:endParaRPr>
          </a:p>
          <a:p>
            <a:endParaRPr lang="en-US" dirty="0"/>
          </a:p>
        </p:txBody>
      </p:sp>
      <p:sp>
        <p:nvSpPr>
          <p:cNvPr id="4" name="Symbol zastępczy numeru slajdu 3"/>
          <p:cNvSpPr>
            <a:spLocks noGrp="1"/>
          </p:cNvSpPr>
          <p:nvPr>
            <p:ph type="sldNum" sz="quarter" idx="10"/>
          </p:nvPr>
        </p:nvSpPr>
        <p:spPr/>
        <p:txBody>
          <a:bodyPr/>
          <a:lstStyle/>
          <a:p>
            <a:fld id="{BED09F73-0EC3-43BE-ADDD-DBBAFD680B2C}" type="slidenum">
              <a:rPr lang="pl-PL" smtClean="0"/>
              <a:t>9</a:t>
            </a:fld>
            <a:endParaRPr lang="pl-PL"/>
          </a:p>
        </p:txBody>
      </p:sp>
    </p:spTree>
    <p:extLst>
      <p:ext uri="{BB962C8B-B14F-4D97-AF65-F5344CB8AC3E}">
        <p14:creationId xmlns:p14="http://schemas.microsoft.com/office/powerpoint/2010/main" val="802052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Symbol zastępczy notatek 2"/>
              <p:cNvSpPr>
                <a:spLocks noGrp="1"/>
              </p:cNvSpPr>
              <p:nvPr>
                <p:ph type="body" idx="1"/>
              </p:nvPr>
            </p:nvSpPr>
            <p:spPr/>
            <p:txBody>
              <a:bodyPr/>
              <a:lstStyle/>
              <a:p>
                <a:r>
                  <a:rPr lang="en-US" sz="1200" kern="1200" dirty="0" smtClean="0">
                    <a:solidFill>
                      <a:schemeClr val="tx1"/>
                    </a:solidFill>
                    <a:effectLst/>
                    <a:latin typeface="+mn-lt"/>
                    <a:ea typeface="+mn-ea"/>
                    <a:cs typeface="+mn-cs"/>
                  </a:rPr>
                  <a:t>Neural state changes according to the continuous input stimulus of the receptor </a:t>
                </a:r>
                <a14:m>
                  <m:oMath xmlns:m="http://schemas.openxmlformats.org/officeDocument/2006/math">
                    <m:sSubSup>
                      <m:sSubSupPr>
                        <m:ctrlPr>
                          <a:rPr lang="en-US" sz="1200" i="1" kern="1200">
                            <a:solidFill>
                              <a:schemeClr val="tx1"/>
                            </a:solidFill>
                            <a:effectLst/>
                            <a:latin typeface="Cambria Math" panose="02040503050406030204" pitchFamily="18" charset="0"/>
                            <a:ea typeface="+mn-ea"/>
                            <a:cs typeface="+mn-cs"/>
                          </a:rPr>
                        </m:ctrlPr>
                      </m:sSubSupPr>
                      <m:e>
                        <m:r>
                          <a:rPr lang="en-US" sz="1200" i="1" kern="1200">
                            <a:solidFill>
                              <a:schemeClr val="tx1"/>
                            </a:solidFill>
                            <a:effectLst/>
                            <a:latin typeface="Cambria Math" panose="02040503050406030204" pitchFamily="18" charset="0"/>
                            <a:ea typeface="+mn-ea"/>
                            <a:cs typeface="+mn-cs"/>
                          </a:rPr>
                          <m:t>𝑅</m:t>
                        </m:r>
                      </m:e>
                      <m:sub>
                        <m:r>
                          <a:rPr lang="en-US" sz="1200" i="1" kern="1200">
                            <a:solidFill>
                              <a:schemeClr val="tx1"/>
                            </a:solidFill>
                            <a:effectLst/>
                            <a:latin typeface="Cambria Math" panose="02040503050406030204" pitchFamily="18" charset="0"/>
                            <a:ea typeface="+mn-ea"/>
                            <a:cs typeface="+mn-cs"/>
                          </a:rPr>
                          <m:t>𝑖</m:t>
                        </m:r>
                      </m:sub>
                      <m:sup>
                        <m:sSub>
                          <m:sSubPr>
                            <m:ctrlPr>
                              <a:rPr lang="en-US" sz="1200" i="1" kern="1200">
                                <a:solidFill>
                                  <a:schemeClr val="tx1"/>
                                </a:solidFill>
                                <a:effectLst/>
                                <a:latin typeface="Cambria Math" panose="02040503050406030204" pitchFamily="18" charset="0"/>
                                <a:ea typeface="+mn-ea"/>
                                <a:cs typeface="+mn-cs"/>
                              </a:rPr>
                            </m:ctrlPr>
                          </m:sSubPr>
                          <m:e>
                            <m:r>
                              <a:rPr lang="en-US" sz="1200" i="1" kern="1200">
                                <a:solidFill>
                                  <a:schemeClr val="tx1"/>
                                </a:solidFill>
                                <a:effectLst/>
                                <a:latin typeface="Cambria Math" panose="02040503050406030204" pitchFamily="18" charset="0"/>
                                <a:ea typeface="+mn-ea"/>
                                <a:cs typeface="+mn-cs"/>
                              </a:rPr>
                              <m:t>𝑎</m:t>
                            </m:r>
                          </m:e>
                          <m:sub>
                            <m:r>
                              <a:rPr lang="en-US" sz="1200" i="1" kern="1200">
                                <a:solidFill>
                                  <a:schemeClr val="tx1"/>
                                </a:solidFill>
                                <a:effectLst/>
                                <a:latin typeface="Cambria Math" panose="02040503050406030204" pitchFamily="18" charset="0"/>
                                <a:ea typeface="+mn-ea"/>
                                <a:cs typeface="+mn-cs"/>
                              </a:rPr>
                              <m:t>𝑘</m:t>
                            </m:r>
                          </m:sub>
                        </m:sSub>
                      </m:sup>
                    </m:sSubSup>
                  </m:oMath>
                </a14:m>
                <a:r>
                  <a:rPr lang="en-US" sz="1200" kern="1200" dirty="0">
                    <a:solidFill>
                      <a:schemeClr val="tx1"/>
                    </a:solidFill>
                    <a:effectLst/>
                    <a:latin typeface="+mn-lt"/>
                    <a:ea typeface="+mn-ea"/>
                    <a:cs typeface="+mn-cs"/>
                  </a:rPr>
                  <a:t> and the forwarded pulses after activation of neurons, where A, B, and C phases illustrate associated state </a:t>
                </a:r>
                <a:r>
                  <a:rPr lang="en-US" sz="1200" kern="1200" dirty="0" smtClean="0">
                    <a:solidFill>
                      <a:schemeClr val="tx1"/>
                    </a:solidFill>
                    <a:effectLst/>
                    <a:latin typeface="+mn-lt"/>
                    <a:ea typeface="+mn-ea"/>
                    <a:cs typeface="+mn-cs"/>
                  </a:rPr>
                  <a:t>changes</a:t>
                </a:r>
                <a:r>
                  <a:rPr lang="pl-PL" sz="1200" kern="1200" dirty="0" smtClean="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Synaptic dependencies between receptors, sensory and object neurons. The lower part of the figure shows time domain state and activation levels for object neurons </a:t>
                </a:r>
                <a14:m>
                  <m:oMath xmlns:m="http://schemas.openxmlformats.org/officeDocument/2006/math">
                    <m:sSub>
                      <m:sSubPr>
                        <m:ctrlPr>
                          <a:rPr lang="en-US" sz="1200" i="1" kern="1200">
                            <a:solidFill>
                              <a:schemeClr val="tx1"/>
                            </a:solidFill>
                            <a:effectLst/>
                            <a:latin typeface="Cambria Math" panose="02040503050406030204" pitchFamily="18" charset="0"/>
                            <a:ea typeface="+mn-ea"/>
                            <a:cs typeface="+mn-cs"/>
                          </a:rPr>
                        </m:ctrlPr>
                      </m:sSubPr>
                      <m:e>
                        <m:r>
                          <a:rPr lang="en-US" sz="1200" i="1" kern="1200">
                            <a:solidFill>
                              <a:schemeClr val="tx1"/>
                            </a:solidFill>
                            <a:effectLst/>
                            <a:latin typeface="Cambria Math" panose="02040503050406030204" pitchFamily="18" charset="0"/>
                            <a:ea typeface="+mn-ea"/>
                            <a:cs typeface="+mn-cs"/>
                          </a:rPr>
                          <m:t>𝑂</m:t>
                        </m:r>
                      </m:e>
                      <m:sub>
                        <m:r>
                          <a:rPr lang="en-US" sz="1200" i="1" kern="1200">
                            <a:solidFill>
                              <a:schemeClr val="tx1"/>
                            </a:solidFill>
                            <a:effectLst/>
                            <a:latin typeface="Cambria Math" panose="02040503050406030204" pitchFamily="18" charset="0"/>
                            <a:ea typeface="+mn-ea"/>
                            <a:cs typeface="+mn-cs"/>
                          </a:rPr>
                          <m:t>𝑗</m:t>
                        </m:r>
                        <m:r>
                          <a:rPr lang="en-US" sz="1200" i="1" kern="1200">
                            <a:solidFill>
                              <a:schemeClr val="tx1"/>
                            </a:solidFill>
                            <a:effectLst/>
                            <a:latin typeface="Cambria Math" panose="02040503050406030204" pitchFamily="18" charset="0"/>
                            <a:ea typeface="+mn-ea"/>
                            <a:cs typeface="+mn-cs"/>
                          </a:rPr>
                          <m:t>1</m:t>
                        </m:r>
                      </m:sub>
                    </m:sSub>
                  </m:oMath>
                </a14:m>
                <a:r>
                  <a:rPr lang="en-US" sz="1200" kern="1200" dirty="0">
                    <a:solidFill>
                      <a:schemeClr val="tx1"/>
                    </a:solidFill>
                    <a:effectLst/>
                    <a:latin typeface="+mn-lt"/>
                    <a:ea typeface="+mn-ea"/>
                    <a:cs typeface="+mn-cs"/>
                  </a:rPr>
                  <a:t>, </a:t>
                </a:r>
                <a14:m>
                  <m:oMath xmlns:m="http://schemas.openxmlformats.org/officeDocument/2006/math">
                    <m:sSub>
                      <m:sSubPr>
                        <m:ctrlPr>
                          <a:rPr lang="en-US" sz="1200" i="1" kern="1200">
                            <a:solidFill>
                              <a:schemeClr val="tx1"/>
                            </a:solidFill>
                            <a:effectLst/>
                            <a:latin typeface="Cambria Math" panose="02040503050406030204" pitchFamily="18" charset="0"/>
                            <a:ea typeface="+mn-ea"/>
                            <a:cs typeface="+mn-cs"/>
                          </a:rPr>
                        </m:ctrlPr>
                      </m:sSubPr>
                      <m:e>
                        <m:r>
                          <a:rPr lang="en-US" sz="1200" i="1" kern="1200">
                            <a:solidFill>
                              <a:schemeClr val="tx1"/>
                            </a:solidFill>
                            <a:effectLst/>
                            <a:latin typeface="Cambria Math" panose="02040503050406030204" pitchFamily="18" charset="0"/>
                            <a:ea typeface="+mn-ea"/>
                            <a:cs typeface="+mn-cs"/>
                          </a:rPr>
                          <m:t>𝑂</m:t>
                        </m:r>
                      </m:e>
                      <m:sub>
                        <m:r>
                          <a:rPr lang="en-US" sz="1200" i="1" kern="1200">
                            <a:solidFill>
                              <a:schemeClr val="tx1"/>
                            </a:solidFill>
                            <a:effectLst/>
                            <a:latin typeface="Cambria Math" panose="02040503050406030204" pitchFamily="18" charset="0"/>
                            <a:ea typeface="+mn-ea"/>
                            <a:cs typeface="+mn-cs"/>
                          </a:rPr>
                          <m:t>𝑗</m:t>
                        </m:r>
                        <m:r>
                          <a:rPr lang="en-US" sz="1200" i="1" kern="1200">
                            <a:solidFill>
                              <a:schemeClr val="tx1"/>
                            </a:solidFill>
                            <a:effectLst/>
                            <a:latin typeface="Cambria Math" panose="02040503050406030204" pitchFamily="18" charset="0"/>
                            <a:ea typeface="+mn-ea"/>
                            <a:cs typeface="+mn-cs"/>
                          </a:rPr>
                          <m:t>2</m:t>
                        </m:r>
                      </m:sub>
                    </m:sSub>
                  </m:oMath>
                </a14:m>
                <a:r>
                  <a:rPr lang="en-US" sz="1200" kern="1200" dirty="0">
                    <a:solidFill>
                      <a:schemeClr val="tx1"/>
                    </a:solidFill>
                    <a:effectLst/>
                    <a:latin typeface="+mn-lt"/>
                    <a:ea typeface="+mn-ea"/>
                    <a:cs typeface="+mn-cs"/>
                  </a:rPr>
                  <a:t>, and </a:t>
                </a:r>
                <a14:m>
                  <m:oMath xmlns:m="http://schemas.openxmlformats.org/officeDocument/2006/math">
                    <m:sSub>
                      <m:sSubPr>
                        <m:ctrlPr>
                          <a:rPr lang="en-US" sz="1200" i="1" kern="1200">
                            <a:solidFill>
                              <a:schemeClr val="tx1"/>
                            </a:solidFill>
                            <a:effectLst/>
                            <a:latin typeface="Cambria Math" panose="02040503050406030204" pitchFamily="18" charset="0"/>
                            <a:ea typeface="+mn-ea"/>
                            <a:cs typeface="+mn-cs"/>
                          </a:rPr>
                        </m:ctrlPr>
                      </m:sSubPr>
                      <m:e>
                        <m:r>
                          <a:rPr lang="en-US" sz="1200" i="1" kern="1200">
                            <a:solidFill>
                              <a:schemeClr val="tx1"/>
                            </a:solidFill>
                            <a:effectLst/>
                            <a:latin typeface="Cambria Math" panose="02040503050406030204" pitchFamily="18" charset="0"/>
                            <a:ea typeface="+mn-ea"/>
                            <a:cs typeface="+mn-cs"/>
                          </a:rPr>
                          <m:t>𝑂</m:t>
                        </m:r>
                      </m:e>
                      <m:sub>
                        <m:r>
                          <a:rPr lang="en-US" sz="1200" i="1" kern="1200">
                            <a:solidFill>
                              <a:schemeClr val="tx1"/>
                            </a:solidFill>
                            <a:effectLst/>
                            <a:latin typeface="Cambria Math" panose="02040503050406030204" pitchFamily="18" charset="0"/>
                            <a:ea typeface="+mn-ea"/>
                            <a:cs typeface="+mn-cs"/>
                          </a:rPr>
                          <m:t>𝑗</m:t>
                        </m:r>
                        <m:r>
                          <a:rPr lang="en-US" sz="1200" i="1" kern="1200">
                            <a:solidFill>
                              <a:schemeClr val="tx1"/>
                            </a:solidFill>
                            <a:effectLst/>
                            <a:latin typeface="Cambria Math" panose="02040503050406030204" pitchFamily="18" charset="0"/>
                            <a:ea typeface="+mn-ea"/>
                            <a:cs typeface="+mn-cs"/>
                          </a:rPr>
                          <m:t>4</m:t>
                        </m:r>
                      </m:sub>
                    </m:sSub>
                  </m:oMath>
                </a14:m>
                <a:r>
                  <a:rPr lang="en-US" sz="1200" kern="1200" dirty="0">
                    <a:solidFill>
                      <a:schemeClr val="tx1"/>
                    </a:solidFill>
                    <a:effectLst/>
                    <a:latin typeface="+mn-lt"/>
                    <a:ea typeface="+mn-ea"/>
                    <a:cs typeface="+mn-cs"/>
                  </a:rPr>
                  <a:t> and sensory neurons </a:t>
                </a:r>
                <a14:m>
                  <m:oMath xmlns:m="http://schemas.openxmlformats.org/officeDocument/2006/math">
                    <m:sSubSup>
                      <m:sSubSupPr>
                        <m:ctrlPr>
                          <a:rPr lang="en-US" sz="1200" i="1" kern="1200">
                            <a:solidFill>
                              <a:schemeClr val="tx1"/>
                            </a:solidFill>
                            <a:effectLst/>
                            <a:latin typeface="Cambria Math" panose="02040503050406030204" pitchFamily="18" charset="0"/>
                            <a:ea typeface="+mn-ea"/>
                            <a:cs typeface="+mn-cs"/>
                          </a:rPr>
                        </m:ctrlPr>
                      </m:sSubSupPr>
                      <m:e>
                        <m:r>
                          <a:rPr lang="en-US" sz="1200" i="1" kern="1200">
                            <a:solidFill>
                              <a:schemeClr val="tx1"/>
                            </a:solidFill>
                            <a:effectLst/>
                            <a:latin typeface="Cambria Math" panose="02040503050406030204" pitchFamily="18" charset="0"/>
                            <a:ea typeface="+mn-ea"/>
                            <a:cs typeface="+mn-cs"/>
                          </a:rPr>
                          <m:t>𝑆</m:t>
                        </m:r>
                      </m:e>
                      <m:sub>
                        <m:r>
                          <a:rPr lang="en-US" sz="1200" i="1" kern="1200">
                            <a:solidFill>
                              <a:schemeClr val="tx1"/>
                            </a:solidFill>
                            <a:effectLst/>
                            <a:latin typeface="Cambria Math" panose="02040503050406030204" pitchFamily="18" charset="0"/>
                            <a:ea typeface="+mn-ea"/>
                            <a:cs typeface="+mn-cs"/>
                          </a:rPr>
                          <m:t>𝑖</m:t>
                        </m:r>
                        <m:r>
                          <a:rPr lang="en-US" sz="1200" i="1" kern="1200">
                            <a:solidFill>
                              <a:schemeClr val="tx1"/>
                            </a:solidFill>
                            <a:effectLst/>
                            <a:latin typeface="Cambria Math" panose="02040503050406030204" pitchFamily="18" charset="0"/>
                            <a:ea typeface="+mn-ea"/>
                            <a:cs typeface="+mn-cs"/>
                          </a:rPr>
                          <m:t>−1</m:t>
                        </m:r>
                      </m:sub>
                      <m:sup>
                        <m:sSub>
                          <m:sSubPr>
                            <m:ctrlPr>
                              <a:rPr lang="en-US" sz="1200" i="1" kern="1200">
                                <a:solidFill>
                                  <a:schemeClr val="tx1"/>
                                </a:solidFill>
                                <a:effectLst/>
                                <a:latin typeface="Cambria Math" panose="02040503050406030204" pitchFamily="18" charset="0"/>
                                <a:ea typeface="+mn-ea"/>
                                <a:cs typeface="+mn-cs"/>
                              </a:rPr>
                            </m:ctrlPr>
                          </m:sSubPr>
                          <m:e>
                            <m:r>
                              <a:rPr lang="en-US" sz="1200" i="1" kern="1200">
                                <a:solidFill>
                                  <a:schemeClr val="tx1"/>
                                </a:solidFill>
                                <a:effectLst/>
                                <a:latin typeface="Cambria Math" panose="02040503050406030204" pitchFamily="18" charset="0"/>
                                <a:ea typeface="+mn-ea"/>
                                <a:cs typeface="+mn-cs"/>
                              </a:rPr>
                              <m:t>𝑎</m:t>
                            </m:r>
                          </m:e>
                          <m:sub>
                            <m:r>
                              <a:rPr lang="en-US" sz="1200" i="1" kern="1200">
                                <a:solidFill>
                                  <a:schemeClr val="tx1"/>
                                </a:solidFill>
                                <a:effectLst/>
                                <a:latin typeface="Cambria Math" panose="02040503050406030204" pitchFamily="18" charset="0"/>
                                <a:ea typeface="+mn-ea"/>
                                <a:cs typeface="+mn-cs"/>
                              </a:rPr>
                              <m:t>𝑘</m:t>
                            </m:r>
                          </m:sub>
                        </m:sSub>
                      </m:sup>
                    </m:sSubSup>
                  </m:oMath>
                </a14:m>
                <a:r>
                  <a:rPr lang="en-US" sz="1200" kern="1200" dirty="0">
                    <a:solidFill>
                      <a:schemeClr val="tx1"/>
                    </a:solidFill>
                    <a:effectLst/>
                    <a:latin typeface="+mn-lt"/>
                    <a:ea typeface="+mn-ea"/>
                    <a:cs typeface="+mn-cs"/>
                  </a:rPr>
                  <a:t> , </a:t>
                </a:r>
                <a14:m>
                  <m:oMath xmlns:m="http://schemas.openxmlformats.org/officeDocument/2006/math">
                    <m:sSubSup>
                      <m:sSubSupPr>
                        <m:ctrlPr>
                          <a:rPr lang="en-US" sz="1200" i="1" kern="1200">
                            <a:solidFill>
                              <a:schemeClr val="tx1"/>
                            </a:solidFill>
                            <a:effectLst/>
                            <a:latin typeface="Cambria Math" panose="02040503050406030204" pitchFamily="18" charset="0"/>
                            <a:ea typeface="+mn-ea"/>
                            <a:cs typeface="+mn-cs"/>
                          </a:rPr>
                        </m:ctrlPr>
                      </m:sSubSupPr>
                      <m:e>
                        <m:r>
                          <a:rPr lang="en-US" sz="1200" i="1" kern="1200">
                            <a:solidFill>
                              <a:schemeClr val="tx1"/>
                            </a:solidFill>
                            <a:effectLst/>
                            <a:latin typeface="Cambria Math" panose="02040503050406030204" pitchFamily="18" charset="0"/>
                            <a:ea typeface="+mn-ea"/>
                            <a:cs typeface="+mn-cs"/>
                          </a:rPr>
                          <m:t>𝑆</m:t>
                        </m:r>
                      </m:e>
                      <m:sub>
                        <m:r>
                          <a:rPr lang="en-US" sz="1200" i="1" kern="1200">
                            <a:solidFill>
                              <a:schemeClr val="tx1"/>
                            </a:solidFill>
                            <a:effectLst/>
                            <a:latin typeface="Cambria Math" panose="02040503050406030204" pitchFamily="18" charset="0"/>
                            <a:ea typeface="+mn-ea"/>
                            <a:cs typeface="+mn-cs"/>
                          </a:rPr>
                          <m:t>𝑖</m:t>
                        </m:r>
                      </m:sub>
                      <m:sup>
                        <m:sSub>
                          <m:sSubPr>
                            <m:ctrlPr>
                              <a:rPr lang="en-US" sz="1200" i="1" kern="1200">
                                <a:solidFill>
                                  <a:schemeClr val="tx1"/>
                                </a:solidFill>
                                <a:effectLst/>
                                <a:latin typeface="Cambria Math" panose="02040503050406030204" pitchFamily="18" charset="0"/>
                                <a:ea typeface="+mn-ea"/>
                                <a:cs typeface="+mn-cs"/>
                              </a:rPr>
                            </m:ctrlPr>
                          </m:sSubPr>
                          <m:e>
                            <m:r>
                              <a:rPr lang="en-US" sz="1200" i="1" kern="1200">
                                <a:solidFill>
                                  <a:schemeClr val="tx1"/>
                                </a:solidFill>
                                <a:effectLst/>
                                <a:latin typeface="Cambria Math" panose="02040503050406030204" pitchFamily="18" charset="0"/>
                                <a:ea typeface="+mn-ea"/>
                                <a:cs typeface="+mn-cs"/>
                              </a:rPr>
                              <m:t>𝑎</m:t>
                            </m:r>
                          </m:e>
                          <m:sub>
                            <m:r>
                              <a:rPr lang="en-US" sz="1200" i="1" kern="1200">
                                <a:solidFill>
                                  <a:schemeClr val="tx1"/>
                                </a:solidFill>
                                <a:effectLst/>
                                <a:latin typeface="Cambria Math" panose="02040503050406030204" pitchFamily="18" charset="0"/>
                                <a:ea typeface="+mn-ea"/>
                                <a:cs typeface="+mn-cs"/>
                              </a:rPr>
                              <m:t>𝑘</m:t>
                            </m:r>
                          </m:sub>
                        </m:sSub>
                      </m:sup>
                    </m:sSubSup>
                    <m:r>
                      <a:rPr lang="en-US" sz="1200" i="1" kern="1200">
                        <a:solidFill>
                          <a:schemeClr val="tx1"/>
                        </a:solidFill>
                        <a:effectLst/>
                        <a:latin typeface="Cambria Math" panose="02040503050406030204" pitchFamily="18" charset="0"/>
                        <a:ea typeface="+mn-ea"/>
                        <a:cs typeface="+mn-cs"/>
                      </a:rPr>
                      <m:t>, </m:t>
                    </m:r>
                  </m:oMath>
                </a14:m>
                <a:r>
                  <a:rPr lang="en-US" sz="1200" kern="1200" dirty="0">
                    <a:solidFill>
                      <a:schemeClr val="tx1"/>
                    </a:solidFill>
                    <a:effectLst/>
                    <a:latin typeface="+mn-lt"/>
                    <a:ea typeface="+mn-ea"/>
                    <a:cs typeface="+mn-cs"/>
                  </a:rPr>
                  <a:t>and </a:t>
                </a:r>
                <a14:m>
                  <m:oMath xmlns:m="http://schemas.openxmlformats.org/officeDocument/2006/math">
                    <m:sSubSup>
                      <m:sSubSupPr>
                        <m:ctrlPr>
                          <a:rPr lang="en-US" sz="1200" i="1" kern="1200">
                            <a:solidFill>
                              <a:schemeClr val="tx1"/>
                            </a:solidFill>
                            <a:effectLst/>
                            <a:latin typeface="Cambria Math" panose="02040503050406030204" pitchFamily="18" charset="0"/>
                            <a:ea typeface="+mn-ea"/>
                            <a:cs typeface="+mn-cs"/>
                          </a:rPr>
                        </m:ctrlPr>
                      </m:sSubSupPr>
                      <m:e>
                        <m:r>
                          <a:rPr lang="en-US" sz="1200" i="1" kern="1200">
                            <a:solidFill>
                              <a:schemeClr val="tx1"/>
                            </a:solidFill>
                            <a:effectLst/>
                            <a:latin typeface="Cambria Math" panose="02040503050406030204" pitchFamily="18" charset="0"/>
                            <a:ea typeface="+mn-ea"/>
                            <a:cs typeface="+mn-cs"/>
                          </a:rPr>
                          <m:t>𝑆</m:t>
                        </m:r>
                      </m:e>
                      <m:sub>
                        <m:r>
                          <a:rPr lang="en-US" sz="1200" i="1" kern="1200">
                            <a:solidFill>
                              <a:schemeClr val="tx1"/>
                            </a:solidFill>
                            <a:effectLst/>
                            <a:latin typeface="Cambria Math" panose="02040503050406030204" pitchFamily="18" charset="0"/>
                            <a:ea typeface="+mn-ea"/>
                            <a:cs typeface="+mn-cs"/>
                          </a:rPr>
                          <m:t>𝑖</m:t>
                        </m:r>
                        <m:r>
                          <a:rPr lang="en-US" sz="1200" i="1" kern="1200">
                            <a:solidFill>
                              <a:schemeClr val="tx1"/>
                            </a:solidFill>
                            <a:effectLst/>
                            <a:latin typeface="Cambria Math" panose="02040503050406030204" pitchFamily="18" charset="0"/>
                            <a:ea typeface="+mn-ea"/>
                            <a:cs typeface="+mn-cs"/>
                          </a:rPr>
                          <m:t>+1</m:t>
                        </m:r>
                      </m:sub>
                      <m:sup>
                        <m:sSub>
                          <m:sSubPr>
                            <m:ctrlPr>
                              <a:rPr lang="en-US" sz="1200" i="1" kern="1200">
                                <a:solidFill>
                                  <a:schemeClr val="tx1"/>
                                </a:solidFill>
                                <a:effectLst/>
                                <a:latin typeface="Cambria Math" panose="02040503050406030204" pitchFamily="18" charset="0"/>
                                <a:ea typeface="+mn-ea"/>
                                <a:cs typeface="+mn-cs"/>
                              </a:rPr>
                            </m:ctrlPr>
                          </m:sSubPr>
                          <m:e>
                            <m:r>
                              <a:rPr lang="en-US" sz="1200" i="1" kern="1200">
                                <a:solidFill>
                                  <a:schemeClr val="tx1"/>
                                </a:solidFill>
                                <a:effectLst/>
                                <a:latin typeface="Cambria Math" panose="02040503050406030204" pitchFamily="18" charset="0"/>
                                <a:ea typeface="+mn-ea"/>
                                <a:cs typeface="+mn-cs"/>
                              </a:rPr>
                              <m:t>𝑎</m:t>
                            </m:r>
                          </m:e>
                          <m:sub>
                            <m:r>
                              <a:rPr lang="en-US" sz="1200" i="1" kern="1200">
                                <a:solidFill>
                                  <a:schemeClr val="tx1"/>
                                </a:solidFill>
                                <a:effectLst/>
                                <a:latin typeface="Cambria Math" panose="02040503050406030204" pitchFamily="18" charset="0"/>
                                <a:ea typeface="+mn-ea"/>
                                <a:cs typeface="+mn-cs"/>
                              </a:rPr>
                              <m:t>𝑘</m:t>
                            </m:r>
                          </m:sub>
                        </m:sSub>
                      </m:sup>
                    </m:sSubSup>
                  </m:oMath>
                </a14:m>
                <a:r>
                  <a:rPr lang="en-US" sz="1200" kern="1200" dirty="0">
                    <a:solidFill>
                      <a:schemeClr val="tx1"/>
                    </a:solidFill>
                    <a:effectLst/>
                    <a:latin typeface="+mn-lt"/>
                    <a:ea typeface="+mn-ea"/>
                    <a:cs typeface="+mn-cs"/>
                  </a:rPr>
                  <a:t>. Only the sensory neuron </a:t>
                </a:r>
                <a14:m>
                  <m:oMath xmlns:m="http://schemas.openxmlformats.org/officeDocument/2006/math">
                    <m:sSubSup>
                      <m:sSubSupPr>
                        <m:ctrlPr>
                          <a:rPr lang="en-US" sz="1200" i="1" kern="1200">
                            <a:solidFill>
                              <a:schemeClr val="tx1"/>
                            </a:solidFill>
                            <a:effectLst/>
                            <a:latin typeface="Cambria Math" panose="02040503050406030204" pitchFamily="18" charset="0"/>
                            <a:ea typeface="+mn-ea"/>
                            <a:cs typeface="+mn-cs"/>
                          </a:rPr>
                        </m:ctrlPr>
                      </m:sSubSupPr>
                      <m:e>
                        <m:r>
                          <a:rPr lang="en-US" sz="1200" i="1" kern="1200">
                            <a:solidFill>
                              <a:schemeClr val="tx1"/>
                            </a:solidFill>
                            <a:effectLst/>
                            <a:latin typeface="Cambria Math" panose="02040503050406030204" pitchFamily="18" charset="0"/>
                            <a:ea typeface="+mn-ea"/>
                            <a:cs typeface="+mn-cs"/>
                          </a:rPr>
                          <m:t>𝑆</m:t>
                        </m:r>
                      </m:e>
                      <m:sub>
                        <m:r>
                          <a:rPr lang="en-US" sz="1200" i="1" kern="1200">
                            <a:solidFill>
                              <a:schemeClr val="tx1"/>
                            </a:solidFill>
                            <a:effectLst/>
                            <a:latin typeface="Cambria Math" panose="02040503050406030204" pitchFamily="18" charset="0"/>
                            <a:ea typeface="+mn-ea"/>
                            <a:cs typeface="+mn-cs"/>
                          </a:rPr>
                          <m:t>𝑖</m:t>
                        </m:r>
                      </m:sub>
                      <m:sup>
                        <m:sSub>
                          <m:sSubPr>
                            <m:ctrlPr>
                              <a:rPr lang="en-US" sz="1200" i="1" kern="1200">
                                <a:solidFill>
                                  <a:schemeClr val="tx1"/>
                                </a:solidFill>
                                <a:effectLst/>
                                <a:latin typeface="Cambria Math" panose="02040503050406030204" pitchFamily="18" charset="0"/>
                                <a:ea typeface="+mn-ea"/>
                                <a:cs typeface="+mn-cs"/>
                              </a:rPr>
                            </m:ctrlPr>
                          </m:sSubPr>
                          <m:e>
                            <m:r>
                              <a:rPr lang="en-US" sz="1200" i="1" kern="1200">
                                <a:solidFill>
                                  <a:schemeClr val="tx1"/>
                                </a:solidFill>
                                <a:effectLst/>
                                <a:latin typeface="Cambria Math" panose="02040503050406030204" pitchFamily="18" charset="0"/>
                                <a:ea typeface="+mn-ea"/>
                                <a:cs typeface="+mn-cs"/>
                              </a:rPr>
                              <m:t>𝑎</m:t>
                            </m:r>
                          </m:e>
                          <m:sub>
                            <m:r>
                              <a:rPr lang="en-US" sz="1200" i="1" kern="1200">
                                <a:solidFill>
                                  <a:schemeClr val="tx1"/>
                                </a:solidFill>
                                <a:effectLst/>
                                <a:latin typeface="Cambria Math" panose="02040503050406030204" pitchFamily="18" charset="0"/>
                                <a:ea typeface="+mn-ea"/>
                                <a:cs typeface="+mn-cs"/>
                              </a:rPr>
                              <m:t>𝑘</m:t>
                            </m:r>
                          </m:sub>
                        </m:sSub>
                      </m:sup>
                    </m:sSubSup>
                  </m:oMath>
                </a14:m>
                <a:r>
                  <a:rPr lang="en-US" sz="1200" kern="1200" dirty="0">
                    <a:solidFill>
                      <a:schemeClr val="tx1"/>
                    </a:solidFill>
                    <a:effectLst/>
                    <a:latin typeface="+mn-lt"/>
                    <a:ea typeface="+mn-ea"/>
                    <a:cs typeface="+mn-cs"/>
                  </a:rPr>
                  <a:t> is directly stimulated by the receptor </a:t>
                </a:r>
                <a14:m>
                  <m:oMath xmlns:m="http://schemas.openxmlformats.org/officeDocument/2006/math">
                    <m:sSubSup>
                      <m:sSubSupPr>
                        <m:ctrlPr>
                          <a:rPr lang="en-US" sz="1200" i="1" kern="1200">
                            <a:solidFill>
                              <a:schemeClr val="tx1"/>
                            </a:solidFill>
                            <a:effectLst/>
                            <a:latin typeface="Cambria Math" panose="02040503050406030204" pitchFamily="18" charset="0"/>
                            <a:ea typeface="+mn-ea"/>
                            <a:cs typeface="+mn-cs"/>
                          </a:rPr>
                        </m:ctrlPr>
                      </m:sSubSupPr>
                      <m:e>
                        <m:r>
                          <a:rPr lang="en-US" sz="1200" i="1" kern="1200">
                            <a:solidFill>
                              <a:schemeClr val="tx1"/>
                            </a:solidFill>
                            <a:effectLst/>
                            <a:latin typeface="Cambria Math" panose="02040503050406030204" pitchFamily="18" charset="0"/>
                            <a:ea typeface="+mn-ea"/>
                            <a:cs typeface="+mn-cs"/>
                          </a:rPr>
                          <m:t>𝑅</m:t>
                        </m:r>
                      </m:e>
                      <m:sub>
                        <m:r>
                          <a:rPr lang="en-US" sz="1200" i="1" kern="1200">
                            <a:solidFill>
                              <a:schemeClr val="tx1"/>
                            </a:solidFill>
                            <a:effectLst/>
                            <a:latin typeface="Cambria Math" panose="02040503050406030204" pitchFamily="18" charset="0"/>
                            <a:ea typeface="+mn-ea"/>
                            <a:cs typeface="+mn-cs"/>
                          </a:rPr>
                          <m:t>𝑖</m:t>
                        </m:r>
                      </m:sub>
                      <m:sup>
                        <m:sSub>
                          <m:sSubPr>
                            <m:ctrlPr>
                              <a:rPr lang="en-US" sz="1200" i="1" kern="1200">
                                <a:solidFill>
                                  <a:schemeClr val="tx1"/>
                                </a:solidFill>
                                <a:effectLst/>
                                <a:latin typeface="Cambria Math" panose="02040503050406030204" pitchFamily="18" charset="0"/>
                                <a:ea typeface="+mn-ea"/>
                                <a:cs typeface="+mn-cs"/>
                              </a:rPr>
                            </m:ctrlPr>
                          </m:sSubPr>
                          <m:e>
                            <m:r>
                              <a:rPr lang="en-US" sz="1200" i="1" kern="1200">
                                <a:solidFill>
                                  <a:schemeClr val="tx1"/>
                                </a:solidFill>
                                <a:effectLst/>
                                <a:latin typeface="Cambria Math" panose="02040503050406030204" pitchFamily="18" charset="0"/>
                                <a:ea typeface="+mn-ea"/>
                                <a:cs typeface="+mn-cs"/>
                              </a:rPr>
                              <m:t>𝑎</m:t>
                            </m:r>
                          </m:e>
                          <m:sub>
                            <m:r>
                              <a:rPr lang="en-US" sz="1200" i="1" kern="1200">
                                <a:solidFill>
                                  <a:schemeClr val="tx1"/>
                                </a:solidFill>
                                <a:effectLst/>
                                <a:latin typeface="Cambria Math" panose="02040503050406030204" pitchFamily="18" charset="0"/>
                                <a:ea typeface="+mn-ea"/>
                                <a:cs typeface="+mn-cs"/>
                              </a:rPr>
                              <m:t>𝑘</m:t>
                            </m:r>
                          </m:sub>
                        </m:sSub>
                      </m:sup>
                    </m:sSubSup>
                  </m:oMath>
                </a14:m>
                <a:r>
                  <a:rPr lang="en-US" sz="1200" kern="1200" dirty="0">
                    <a:solidFill>
                      <a:schemeClr val="tx1"/>
                    </a:solidFill>
                    <a:effectLst/>
                    <a:latin typeface="+mn-lt"/>
                    <a:ea typeface="+mn-ea"/>
                    <a:cs typeface="+mn-cs"/>
                  </a:rPr>
                  <a:t> and fires most often. The other neurons responses are based on their stimulation strength through associative weighted connections. Object neuron </a:t>
                </a:r>
                <a14:m>
                  <m:oMath xmlns:m="http://schemas.openxmlformats.org/officeDocument/2006/math">
                    <m:sSub>
                      <m:sSubPr>
                        <m:ctrlPr>
                          <a:rPr lang="en-US" sz="1200" i="1" kern="1200">
                            <a:solidFill>
                              <a:schemeClr val="tx1"/>
                            </a:solidFill>
                            <a:effectLst/>
                            <a:latin typeface="Cambria Math" panose="02040503050406030204" pitchFamily="18" charset="0"/>
                            <a:ea typeface="+mn-ea"/>
                            <a:cs typeface="+mn-cs"/>
                          </a:rPr>
                        </m:ctrlPr>
                      </m:sSubPr>
                      <m:e>
                        <m:r>
                          <a:rPr lang="en-US" sz="1200" i="1" kern="1200">
                            <a:solidFill>
                              <a:schemeClr val="tx1"/>
                            </a:solidFill>
                            <a:effectLst/>
                            <a:latin typeface="Cambria Math" panose="02040503050406030204" pitchFamily="18" charset="0"/>
                            <a:ea typeface="+mn-ea"/>
                            <a:cs typeface="+mn-cs"/>
                          </a:rPr>
                          <m:t>𝑂</m:t>
                        </m:r>
                      </m:e>
                      <m:sub>
                        <m:r>
                          <a:rPr lang="en-US" sz="1200" i="1" kern="1200">
                            <a:solidFill>
                              <a:schemeClr val="tx1"/>
                            </a:solidFill>
                            <a:effectLst/>
                            <a:latin typeface="Cambria Math" panose="02040503050406030204" pitchFamily="18" charset="0"/>
                            <a:ea typeface="+mn-ea"/>
                            <a:cs typeface="+mn-cs"/>
                          </a:rPr>
                          <m:t>𝑗</m:t>
                        </m:r>
                        <m:r>
                          <a:rPr lang="en-US" sz="1200" i="1" kern="1200">
                            <a:solidFill>
                              <a:schemeClr val="tx1"/>
                            </a:solidFill>
                            <a:effectLst/>
                            <a:latin typeface="Cambria Math" panose="02040503050406030204" pitchFamily="18" charset="0"/>
                            <a:ea typeface="+mn-ea"/>
                            <a:cs typeface="+mn-cs"/>
                          </a:rPr>
                          <m:t>1</m:t>
                        </m:r>
                      </m:sub>
                    </m:sSub>
                  </m:oMath>
                </a14:m>
                <a:r>
                  <a:rPr lang="en-US" sz="1200" kern="1200" dirty="0">
                    <a:solidFill>
                      <a:schemeClr val="tx1"/>
                    </a:solidFill>
                    <a:effectLst/>
                    <a:latin typeface="+mn-lt"/>
                    <a:ea typeface="+mn-ea"/>
                    <a:cs typeface="+mn-cs"/>
                  </a:rPr>
                  <a:t> fires more frequently than object neurons </a:t>
                </a:r>
                <a14:m>
                  <m:oMath xmlns:m="http://schemas.openxmlformats.org/officeDocument/2006/math">
                    <m:sSub>
                      <m:sSubPr>
                        <m:ctrlPr>
                          <a:rPr lang="en-US" sz="1200" i="1" kern="1200">
                            <a:solidFill>
                              <a:schemeClr val="tx1"/>
                            </a:solidFill>
                            <a:effectLst/>
                            <a:latin typeface="Cambria Math" panose="02040503050406030204" pitchFamily="18" charset="0"/>
                            <a:ea typeface="+mn-ea"/>
                            <a:cs typeface="+mn-cs"/>
                          </a:rPr>
                        </m:ctrlPr>
                      </m:sSubPr>
                      <m:e>
                        <m:r>
                          <a:rPr lang="en-US" sz="1200" i="1" kern="1200">
                            <a:solidFill>
                              <a:schemeClr val="tx1"/>
                            </a:solidFill>
                            <a:effectLst/>
                            <a:latin typeface="Cambria Math" panose="02040503050406030204" pitchFamily="18" charset="0"/>
                            <a:ea typeface="+mn-ea"/>
                            <a:cs typeface="+mn-cs"/>
                          </a:rPr>
                          <m:t>𝑂</m:t>
                        </m:r>
                      </m:e>
                      <m:sub>
                        <m:r>
                          <a:rPr lang="en-US" sz="1200" i="1" kern="1200">
                            <a:solidFill>
                              <a:schemeClr val="tx1"/>
                            </a:solidFill>
                            <a:effectLst/>
                            <a:latin typeface="Cambria Math" panose="02040503050406030204" pitchFamily="18" charset="0"/>
                            <a:ea typeface="+mn-ea"/>
                            <a:cs typeface="+mn-cs"/>
                          </a:rPr>
                          <m:t>𝑗</m:t>
                        </m:r>
                        <m:r>
                          <a:rPr lang="en-US" sz="1200" i="1" kern="1200">
                            <a:solidFill>
                              <a:schemeClr val="tx1"/>
                            </a:solidFill>
                            <a:effectLst/>
                            <a:latin typeface="Cambria Math" panose="02040503050406030204" pitchFamily="18" charset="0"/>
                            <a:ea typeface="+mn-ea"/>
                            <a:cs typeface="+mn-cs"/>
                          </a:rPr>
                          <m:t>2</m:t>
                        </m:r>
                      </m:sub>
                    </m:sSub>
                  </m:oMath>
                </a14:m>
                <a:r>
                  <a:rPr lang="en-US" sz="1200" kern="1200" baseline="-250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and </a:t>
                </a:r>
                <a14:m>
                  <m:oMath xmlns:m="http://schemas.openxmlformats.org/officeDocument/2006/math">
                    <m:sSub>
                      <m:sSubPr>
                        <m:ctrlPr>
                          <a:rPr lang="en-US" sz="1200" i="1" kern="1200">
                            <a:solidFill>
                              <a:schemeClr val="tx1"/>
                            </a:solidFill>
                            <a:effectLst/>
                            <a:latin typeface="Cambria Math" panose="02040503050406030204" pitchFamily="18" charset="0"/>
                            <a:ea typeface="+mn-ea"/>
                            <a:cs typeface="+mn-cs"/>
                          </a:rPr>
                        </m:ctrlPr>
                      </m:sSubPr>
                      <m:e>
                        <m:r>
                          <a:rPr lang="en-US" sz="1200" i="1" kern="1200">
                            <a:solidFill>
                              <a:schemeClr val="tx1"/>
                            </a:solidFill>
                            <a:effectLst/>
                            <a:latin typeface="Cambria Math" panose="02040503050406030204" pitchFamily="18" charset="0"/>
                            <a:ea typeface="+mn-ea"/>
                            <a:cs typeface="+mn-cs"/>
                          </a:rPr>
                          <m:t>𝑂</m:t>
                        </m:r>
                      </m:e>
                      <m:sub>
                        <m:r>
                          <a:rPr lang="en-US" sz="1200" i="1" kern="1200">
                            <a:solidFill>
                              <a:schemeClr val="tx1"/>
                            </a:solidFill>
                            <a:effectLst/>
                            <a:latin typeface="Cambria Math" panose="02040503050406030204" pitchFamily="18" charset="0"/>
                            <a:ea typeface="+mn-ea"/>
                            <a:cs typeface="+mn-cs"/>
                          </a:rPr>
                          <m:t>𝑗</m:t>
                        </m:r>
                        <m:r>
                          <a:rPr lang="en-US" sz="1200" i="1" kern="1200">
                            <a:solidFill>
                              <a:schemeClr val="tx1"/>
                            </a:solidFill>
                            <a:effectLst/>
                            <a:latin typeface="Cambria Math" panose="02040503050406030204" pitchFamily="18" charset="0"/>
                            <a:ea typeface="+mn-ea"/>
                            <a:cs typeface="+mn-cs"/>
                          </a:rPr>
                          <m:t>4</m:t>
                        </m:r>
                      </m:sub>
                    </m:sSub>
                  </m:oMath>
                </a14:m>
                <a:r>
                  <a:rPr lang="en-US" sz="1200" kern="1200" dirty="0">
                    <a:solidFill>
                      <a:schemeClr val="tx1"/>
                    </a:solidFill>
                    <a:effectLst/>
                    <a:latin typeface="+mn-lt"/>
                    <a:ea typeface="+mn-ea"/>
                    <a:cs typeface="+mn-cs"/>
                  </a:rPr>
                  <a:t> because it is directly and more strongly connected to the most active neuron </a:t>
                </a:r>
                <a14:m>
                  <m:oMath xmlns:m="http://schemas.openxmlformats.org/officeDocument/2006/math">
                    <m:sSubSup>
                      <m:sSubSupPr>
                        <m:ctrlPr>
                          <a:rPr lang="en-US" sz="1200" i="1" kern="1200">
                            <a:solidFill>
                              <a:schemeClr val="tx1"/>
                            </a:solidFill>
                            <a:effectLst/>
                            <a:latin typeface="Cambria Math" panose="02040503050406030204" pitchFamily="18" charset="0"/>
                            <a:ea typeface="+mn-ea"/>
                            <a:cs typeface="+mn-cs"/>
                          </a:rPr>
                        </m:ctrlPr>
                      </m:sSubSupPr>
                      <m:e>
                        <m:r>
                          <a:rPr lang="en-US" sz="1200" i="1" kern="1200">
                            <a:solidFill>
                              <a:schemeClr val="tx1"/>
                            </a:solidFill>
                            <a:effectLst/>
                            <a:latin typeface="Cambria Math" panose="02040503050406030204" pitchFamily="18" charset="0"/>
                            <a:ea typeface="+mn-ea"/>
                            <a:cs typeface="+mn-cs"/>
                          </a:rPr>
                          <m:t>𝑆</m:t>
                        </m:r>
                      </m:e>
                      <m:sub>
                        <m:r>
                          <a:rPr lang="en-US" sz="1200" i="1" kern="1200">
                            <a:solidFill>
                              <a:schemeClr val="tx1"/>
                            </a:solidFill>
                            <a:effectLst/>
                            <a:latin typeface="Cambria Math" panose="02040503050406030204" pitchFamily="18" charset="0"/>
                            <a:ea typeface="+mn-ea"/>
                            <a:cs typeface="+mn-cs"/>
                          </a:rPr>
                          <m:t>𝑖</m:t>
                        </m:r>
                      </m:sub>
                      <m:sup>
                        <m:sSub>
                          <m:sSubPr>
                            <m:ctrlPr>
                              <a:rPr lang="en-US" sz="1200" i="1" kern="1200">
                                <a:solidFill>
                                  <a:schemeClr val="tx1"/>
                                </a:solidFill>
                                <a:effectLst/>
                                <a:latin typeface="Cambria Math" panose="02040503050406030204" pitchFamily="18" charset="0"/>
                                <a:ea typeface="+mn-ea"/>
                                <a:cs typeface="+mn-cs"/>
                              </a:rPr>
                            </m:ctrlPr>
                          </m:sSubPr>
                          <m:e>
                            <m:r>
                              <a:rPr lang="en-US" sz="1200" i="1" kern="1200">
                                <a:solidFill>
                                  <a:schemeClr val="tx1"/>
                                </a:solidFill>
                                <a:effectLst/>
                                <a:latin typeface="Cambria Math" panose="02040503050406030204" pitchFamily="18" charset="0"/>
                                <a:ea typeface="+mn-ea"/>
                                <a:cs typeface="+mn-cs"/>
                              </a:rPr>
                              <m:t>𝑎</m:t>
                            </m:r>
                          </m:e>
                          <m:sub>
                            <m:r>
                              <a:rPr lang="en-US" sz="1200" i="1" kern="1200">
                                <a:solidFill>
                                  <a:schemeClr val="tx1"/>
                                </a:solidFill>
                                <a:effectLst/>
                                <a:latin typeface="Cambria Math" panose="02040503050406030204" pitchFamily="18" charset="0"/>
                                <a:ea typeface="+mn-ea"/>
                                <a:cs typeface="+mn-cs"/>
                              </a:rPr>
                              <m:t>𝑘</m:t>
                            </m:r>
                          </m:sub>
                        </m:sSub>
                      </m:sup>
                    </m:sSubSup>
                  </m:oMath>
                </a14:m>
                <a:r>
                  <a:rPr lang="en-US" sz="1200" kern="1200" dirty="0">
                    <a:solidFill>
                      <a:schemeClr val="tx1"/>
                    </a:solidFill>
                    <a:effectLst/>
                    <a:latin typeface="+mn-lt"/>
                    <a:ea typeface="+mn-ea"/>
                    <a:cs typeface="+mn-cs"/>
                  </a:rPr>
                  <a:t>, however the object neuron </a:t>
                </a:r>
                <a14:m>
                  <m:oMath xmlns:m="http://schemas.openxmlformats.org/officeDocument/2006/math">
                    <m:sSub>
                      <m:sSubPr>
                        <m:ctrlPr>
                          <a:rPr lang="en-US" sz="1200" i="1" kern="1200">
                            <a:solidFill>
                              <a:schemeClr val="tx1"/>
                            </a:solidFill>
                            <a:effectLst/>
                            <a:latin typeface="Cambria Math" panose="02040503050406030204" pitchFamily="18" charset="0"/>
                            <a:ea typeface="+mn-ea"/>
                            <a:cs typeface="+mn-cs"/>
                          </a:rPr>
                        </m:ctrlPr>
                      </m:sSubPr>
                      <m:e>
                        <m:r>
                          <a:rPr lang="en-US" sz="1200" i="1" kern="1200">
                            <a:solidFill>
                              <a:schemeClr val="tx1"/>
                            </a:solidFill>
                            <a:effectLst/>
                            <a:latin typeface="Cambria Math" panose="02040503050406030204" pitchFamily="18" charset="0"/>
                            <a:ea typeface="+mn-ea"/>
                            <a:cs typeface="+mn-cs"/>
                          </a:rPr>
                          <m:t>𝑂</m:t>
                        </m:r>
                      </m:e>
                      <m:sub>
                        <m:r>
                          <a:rPr lang="en-US" sz="1200" i="1" kern="1200">
                            <a:solidFill>
                              <a:schemeClr val="tx1"/>
                            </a:solidFill>
                            <a:effectLst/>
                            <a:latin typeface="Cambria Math" panose="02040503050406030204" pitchFamily="18" charset="0"/>
                            <a:ea typeface="+mn-ea"/>
                            <a:cs typeface="+mn-cs"/>
                          </a:rPr>
                          <m:t>𝑗</m:t>
                        </m:r>
                        <m:r>
                          <a:rPr lang="en-US" sz="1200" i="1" kern="1200">
                            <a:solidFill>
                              <a:schemeClr val="tx1"/>
                            </a:solidFill>
                            <a:effectLst/>
                            <a:latin typeface="Cambria Math" panose="02040503050406030204" pitchFamily="18" charset="0"/>
                            <a:ea typeface="+mn-ea"/>
                            <a:cs typeface="+mn-cs"/>
                          </a:rPr>
                          <m:t>2</m:t>
                        </m:r>
                      </m:sub>
                    </m:sSub>
                  </m:oMath>
                </a14:m>
                <a:r>
                  <a:rPr lang="en-US" sz="1200" kern="1200" baseline="-250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fires earlier than the object neuron </a:t>
                </a:r>
                <a14:m>
                  <m:oMath xmlns:m="http://schemas.openxmlformats.org/officeDocument/2006/math">
                    <m:sSub>
                      <m:sSubPr>
                        <m:ctrlPr>
                          <a:rPr lang="en-US" sz="1200" i="1" kern="1200">
                            <a:solidFill>
                              <a:schemeClr val="tx1"/>
                            </a:solidFill>
                            <a:effectLst/>
                            <a:latin typeface="Cambria Math" panose="02040503050406030204" pitchFamily="18" charset="0"/>
                            <a:ea typeface="+mn-ea"/>
                            <a:cs typeface="+mn-cs"/>
                          </a:rPr>
                        </m:ctrlPr>
                      </m:sSubPr>
                      <m:e>
                        <m:r>
                          <a:rPr lang="en-US" sz="1200" i="1" kern="1200">
                            <a:solidFill>
                              <a:schemeClr val="tx1"/>
                            </a:solidFill>
                            <a:effectLst/>
                            <a:latin typeface="Cambria Math" panose="02040503050406030204" pitchFamily="18" charset="0"/>
                            <a:ea typeface="+mn-ea"/>
                            <a:cs typeface="+mn-cs"/>
                          </a:rPr>
                          <m:t>𝑂</m:t>
                        </m:r>
                      </m:e>
                      <m:sub>
                        <m:r>
                          <a:rPr lang="en-US" sz="1200" i="1" kern="1200">
                            <a:solidFill>
                              <a:schemeClr val="tx1"/>
                            </a:solidFill>
                            <a:effectLst/>
                            <a:latin typeface="Cambria Math" panose="02040503050406030204" pitchFamily="18" charset="0"/>
                            <a:ea typeface="+mn-ea"/>
                            <a:cs typeface="+mn-cs"/>
                          </a:rPr>
                          <m:t>𝑗</m:t>
                        </m:r>
                        <m:r>
                          <a:rPr lang="en-US" sz="1200" i="1" kern="1200">
                            <a:solidFill>
                              <a:schemeClr val="tx1"/>
                            </a:solidFill>
                            <a:effectLst/>
                            <a:latin typeface="Cambria Math" panose="02040503050406030204" pitchFamily="18" charset="0"/>
                            <a:ea typeface="+mn-ea"/>
                            <a:cs typeface="+mn-cs"/>
                          </a:rPr>
                          <m:t>4</m:t>
                        </m:r>
                      </m:sub>
                    </m:sSub>
                  </m:oMath>
                </a14:m>
                <a:r>
                  <a:rPr lang="en-US" sz="1200" kern="1200" dirty="0">
                    <a:solidFill>
                      <a:schemeClr val="tx1"/>
                    </a:solidFill>
                    <a:effectLst/>
                    <a:latin typeface="+mn-lt"/>
                    <a:ea typeface="+mn-ea"/>
                    <a:cs typeface="+mn-cs"/>
                  </a:rPr>
                  <a:t> since it has stronger synaptic connection from the sensory neuron </a:t>
                </a:r>
                <a14:m>
                  <m:oMath xmlns:m="http://schemas.openxmlformats.org/officeDocument/2006/math">
                    <m:sSubSup>
                      <m:sSubSupPr>
                        <m:ctrlPr>
                          <a:rPr lang="en-US" sz="1200" i="1" kern="1200">
                            <a:solidFill>
                              <a:schemeClr val="tx1"/>
                            </a:solidFill>
                            <a:effectLst/>
                            <a:latin typeface="Cambria Math" panose="02040503050406030204" pitchFamily="18" charset="0"/>
                            <a:ea typeface="+mn-ea"/>
                            <a:cs typeface="+mn-cs"/>
                          </a:rPr>
                        </m:ctrlPr>
                      </m:sSubSupPr>
                      <m:e>
                        <m:r>
                          <a:rPr lang="en-US" sz="1200" i="1" kern="1200">
                            <a:solidFill>
                              <a:schemeClr val="tx1"/>
                            </a:solidFill>
                            <a:effectLst/>
                            <a:latin typeface="Cambria Math" panose="02040503050406030204" pitchFamily="18" charset="0"/>
                            <a:ea typeface="+mn-ea"/>
                            <a:cs typeface="+mn-cs"/>
                          </a:rPr>
                          <m:t>𝑆</m:t>
                        </m:r>
                      </m:e>
                      <m:sub>
                        <m:r>
                          <a:rPr lang="en-US" sz="1200" i="1" kern="1200">
                            <a:solidFill>
                              <a:schemeClr val="tx1"/>
                            </a:solidFill>
                            <a:effectLst/>
                            <a:latin typeface="Cambria Math" panose="02040503050406030204" pitchFamily="18" charset="0"/>
                            <a:ea typeface="+mn-ea"/>
                            <a:cs typeface="+mn-cs"/>
                          </a:rPr>
                          <m:t>𝑖</m:t>
                        </m:r>
                      </m:sub>
                      <m:sup>
                        <m:sSub>
                          <m:sSubPr>
                            <m:ctrlPr>
                              <a:rPr lang="en-US" sz="1200" i="1" kern="1200">
                                <a:solidFill>
                                  <a:schemeClr val="tx1"/>
                                </a:solidFill>
                                <a:effectLst/>
                                <a:latin typeface="Cambria Math" panose="02040503050406030204" pitchFamily="18" charset="0"/>
                                <a:ea typeface="+mn-ea"/>
                                <a:cs typeface="+mn-cs"/>
                              </a:rPr>
                            </m:ctrlPr>
                          </m:sSubPr>
                          <m:e>
                            <m:r>
                              <a:rPr lang="en-US" sz="1200" i="1" kern="1200">
                                <a:solidFill>
                                  <a:schemeClr val="tx1"/>
                                </a:solidFill>
                                <a:effectLst/>
                                <a:latin typeface="Cambria Math" panose="02040503050406030204" pitchFamily="18" charset="0"/>
                                <a:ea typeface="+mn-ea"/>
                                <a:cs typeface="+mn-cs"/>
                              </a:rPr>
                              <m:t>𝑎</m:t>
                            </m:r>
                          </m:e>
                          <m:sub>
                            <m:r>
                              <a:rPr lang="en-US" sz="1200" i="1" kern="1200">
                                <a:solidFill>
                                  <a:schemeClr val="tx1"/>
                                </a:solidFill>
                                <a:effectLst/>
                                <a:latin typeface="Cambria Math" panose="02040503050406030204" pitchFamily="18" charset="0"/>
                                <a:ea typeface="+mn-ea"/>
                                <a:cs typeface="+mn-cs"/>
                              </a:rPr>
                              <m:t>𝑘</m:t>
                            </m:r>
                          </m:sub>
                        </m:sSub>
                      </m:sup>
                    </m:sSubSup>
                  </m:oMath>
                </a14:m>
                <a:r>
                  <a:rPr lang="en-US" sz="1200" kern="1200" dirty="0">
                    <a:solidFill>
                      <a:schemeClr val="tx1"/>
                    </a:solidFill>
                    <a:effectLst/>
                    <a:latin typeface="+mn-lt"/>
                    <a:ea typeface="+mn-ea"/>
                    <a:cs typeface="+mn-cs"/>
                  </a:rPr>
                  <a:t> to </a:t>
                </a:r>
                <a14:m>
                  <m:oMath xmlns:m="http://schemas.openxmlformats.org/officeDocument/2006/math">
                    <m:sSubSup>
                      <m:sSubSupPr>
                        <m:ctrlPr>
                          <a:rPr lang="en-US" sz="1200" i="1" kern="1200">
                            <a:solidFill>
                              <a:schemeClr val="tx1"/>
                            </a:solidFill>
                            <a:effectLst/>
                            <a:latin typeface="Cambria Math" panose="02040503050406030204" pitchFamily="18" charset="0"/>
                            <a:ea typeface="+mn-ea"/>
                            <a:cs typeface="+mn-cs"/>
                          </a:rPr>
                        </m:ctrlPr>
                      </m:sSubSupPr>
                      <m:e>
                        <m:r>
                          <a:rPr lang="en-US" sz="1200" i="1" kern="1200">
                            <a:solidFill>
                              <a:schemeClr val="tx1"/>
                            </a:solidFill>
                            <a:effectLst/>
                            <a:latin typeface="Cambria Math" panose="02040503050406030204" pitchFamily="18" charset="0"/>
                            <a:ea typeface="+mn-ea"/>
                            <a:cs typeface="+mn-cs"/>
                          </a:rPr>
                          <m:t>𝑆</m:t>
                        </m:r>
                      </m:e>
                      <m:sub>
                        <m:r>
                          <a:rPr lang="en-US" sz="1200" i="1" kern="1200">
                            <a:solidFill>
                              <a:schemeClr val="tx1"/>
                            </a:solidFill>
                            <a:effectLst/>
                            <a:latin typeface="Cambria Math" panose="02040503050406030204" pitchFamily="18" charset="0"/>
                            <a:ea typeface="+mn-ea"/>
                            <a:cs typeface="+mn-cs"/>
                          </a:rPr>
                          <m:t>𝑖</m:t>
                        </m:r>
                        <m:r>
                          <a:rPr lang="en-US" sz="1200" i="1" kern="1200">
                            <a:solidFill>
                              <a:schemeClr val="tx1"/>
                            </a:solidFill>
                            <a:effectLst/>
                            <a:latin typeface="Cambria Math" panose="02040503050406030204" pitchFamily="18" charset="0"/>
                            <a:ea typeface="+mn-ea"/>
                            <a:cs typeface="+mn-cs"/>
                          </a:rPr>
                          <m:t>−1</m:t>
                        </m:r>
                      </m:sub>
                      <m:sup>
                        <m:sSub>
                          <m:sSubPr>
                            <m:ctrlPr>
                              <a:rPr lang="en-US" sz="1200" i="1" kern="1200">
                                <a:solidFill>
                                  <a:schemeClr val="tx1"/>
                                </a:solidFill>
                                <a:effectLst/>
                                <a:latin typeface="Cambria Math" panose="02040503050406030204" pitchFamily="18" charset="0"/>
                                <a:ea typeface="+mn-ea"/>
                                <a:cs typeface="+mn-cs"/>
                              </a:rPr>
                            </m:ctrlPr>
                          </m:sSubPr>
                          <m:e>
                            <m:r>
                              <a:rPr lang="en-US" sz="1200" i="1" kern="1200">
                                <a:solidFill>
                                  <a:schemeClr val="tx1"/>
                                </a:solidFill>
                                <a:effectLst/>
                                <a:latin typeface="Cambria Math" panose="02040503050406030204" pitchFamily="18" charset="0"/>
                                <a:ea typeface="+mn-ea"/>
                                <a:cs typeface="+mn-cs"/>
                              </a:rPr>
                              <m:t>𝑎</m:t>
                            </m:r>
                          </m:e>
                          <m:sub>
                            <m:r>
                              <a:rPr lang="en-US" sz="1200" i="1" kern="1200">
                                <a:solidFill>
                                  <a:schemeClr val="tx1"/>
                                </a:solidFill>
                                <a:effectLst/>
                                <a:latin typeface="Cambria Math" panose="02040503050406030204" pitchFamily="18" charset="0"/>
                                <a:ea typeface="+mn-ea"/>
                                <a:cs typeface="+mn-cs"/>
                              </a:rPr>
                              <m:t>𝑘</m:t>
                            </m:r>
                          </m:sub>
                        </m:sSub>
                      </m:sup>
                    </m:sSubSup>
                  </m:oMath>
                </a14:m>
                <a:r>
                  <a:rPr lang="en-US" sz="1200" kern="1200" dirty="0">
                    <a:solidFill>
                      <a:schemeClr val="tx1"/>
                    </a:solidFill>
                    <a:effectLst/>
                    <a:latin typeface="+mn-lt"/>
                    <a:ea typeface="+mn-ea"/>
                    <a:cs typeface="+mn-cs"/>
                  </a:rPr>
                  <a:t> than to </a:t>
                </a:r>
                <a14:m>
                  <m:oMath xmlns:m="http://schemas.openxmlformats.org/officeDocument/2006/math">
                    <m:sSubSup>
                      <m:sSubSupPr>
                        <m:ctrlPr>
                          <a:rPr lang="en-US" sz="1200" i="1" kern="1200">
                            <a:solidFill>
                              <a:schemeClr val="tx1"/>
                            </a:solidFill>
                            <a:effectLst/>
                            <a:latin typeface="Cambria Math" panose="02040503050406030204" pitchFamily="18" charset="0"/>
                            <a:ea typeface="+mn-ea"/>
                            <a:cs typeface="+mn-cs"/>
                          </a:rPr>
                        </m:ctrlPr>
                      </m:sSubSupPr>
                      <m:e>
                        <m:r>
                          <a:rPr lang="en-US" sz="1200" i="1" kern="1200">
                            <a:solidFill>
                              <a:schemeClr val="tx1"/>
                            </a:solidFill>
                            <a:effectLst/>
                            <a:latin typeface="Cambria Math" panose="02040503050406030204" pitchFamily="18" charset="0"/>
                            <a:ea typeface="+mn-ea"/>
                            <a:cs typeface="+mn-cs"/>
                          </a:rPr>
                          <m:t>𝑆</m:t>
                        </m:r>
                      </m:e>
                      <m:sub>
                        <m:r>
                          <a:rPr lang="en-US" sz="1200" i="1" kern="1200">
                            <a:solidFill>
                              <a:schemeClr val="tx1"/>
                            </a:solidFill>
                            <a:effectLst/>
                            <a:latin typeface="Cambria Math" panose="02040503050406030204" pitchFamily="18" charset="0"/>
                            <a:ea typeface="+mn-ea"/>
                            <a:cs typeface="+mn-cs"/>
                          </a:rPr>
                          <m:t>𝑖</m:t>
                        </m:r>
                        <m:r>
                          <a:rPr lang="en-US" sz="1200" i="1" kern="1200">
                            <a:solidFill>
                              <a:schemeClr val="tx1"/>
                            </a:solidFill>
                            <a:effectLst/>
                            <a:latin typeface="Cambria Math" panose="02040503050406030204" pitchFamily="18" charset="0"/>
                            <a:ea typeface="+mn-ea"/>
                            <a:cs typeface="+mn-cs"/>
                          </a:rPr>
                          <m:t>+1</m:t>
                        </m:r>
                      </m:sub>
                      <m:sup>
                        <m:sSub>
                          <m:sSubPr>
                            <m:ctrlPr>
                              <a:rPr lang="en-US" sz="1200" i="1" kern="1200">
                                <a:solidFill>
                                  <a:schemeClr val="tx1"/>
                                </a:solidFill>
                                <a:effectLst/>
                                <a:latin typeface="Cambria Math" panose="02040503050406030204" pitchFamily="18" charset="0"/>
                                <a:ea typeface="+mn-ea"/>
                                <a:cs typeface="+mn-cs"/>
                              </a:rPr>
                            </m:ctrlPr>
                          </m:sSubPr>
                          <m:e>
                            <m:r>
                              <a:rPr lang="en-US" sz="1200" i="1" kern="1200">
                                <a:solidFill>
                                  <a:schemeClr val="tx1"/>
                                </a:solidFill>
                                <a:effectLst/>
                                <a:latin typeface="Cambria Math" panose="02040503050406030204" pitchFamily="18" charset="0"/>
                                <a:ea typeface="+mn-ea"/>
                                <a:cs typeface="+mn-cs"/>
                              </a:rPr>
                              <m:t>𝑎</m:t>
                            </m:r>
                          </m:e>
                          <m:sub>
                            <m:r>
                              <a:rPr lang="en-US" sz="1200" i="1" kern="1200">
                                <a:solidFill>
                                  <a:schemeClr val="tx1"/>
                                </a:solidFill>
                                <a:effectLst/>
                                <a:latin typeface="Cambria Math" panose="02040503050406030204" pitchFamily="18" charset="0"/>
                                <a:ea typeface="+mn-ea"/>
                                <a:cs typeface="+mn-cs"/>
                              </a:rPr>
                              <m:t>𝑘</m:t>
                            </m:r>
                          </m:sub>
                        </m:sSub>
                      </m:sup>
                    </m:sSubSup>
                  </m:oMath>
                </a14:m>
                <a:r>
                  <a:rPr lang="en-US" sz="1200" kern="1200" dirty="0">
                    <a:solidFill>
                      <a:schemeClr val="tx1"/>
                    </a:solidFill>
                    <a:effectLst/>
                    <a:latin typeface="+mn-lt"/>
                    <a:ea typeface="+mn-ea"/>
                    <a:cs typeface="+mn-cs"/>
                  </a:rPr>
                  <a:t>.</a:t>
                </a:r>
              </a:p>
              <a:p>
                <a:endParaRPr lang="en-US" dirty="0"/>
              </a:p>
            </p:txBody>
          </p:sp>
        </mc:Choice>
        <mc:Fallback xmlns="">
          <p:sp>
            <p:nvSpPr>
              <p:cNvPr id="3" name="Symbol zastępczy notatek 2"/>
              <p:cNvSpPr>
                <a:spLocks noGrp="1"/>
              </p:cNvSpPr>
              <p:nvPr>
                <p:ph type="body" idx="1"/>
              </p:nvPr>
            </p:nvSpPr>
            <p:spPr/>
            <p:txBody>
              <a:bodyPr/>
              <a:lstStyle/>
              <a:p>
                <a:r>
                  <a:rPr lang="en-US" sz="1200" kern="1200" dirty="0" smtClean="0">
                    <a:solidFill>
                      <a:schemeClr val="tx1"/>
                    </a:solidFill>
                    <a:effectLst/>
                    <a:latin typeface="+mn-lt"/>
                    <a:ea typeface="+mn-ea"/>
                    <a:cs typeface="+mn-cs"/>
                  </a:rPr>
                  <a:t>Neural state changes according to the continuous input stimulus of the receptor </a:t>
                </a:r>
                <a:r>
                  <a:rPr lang="en-US" sz="1200" i="0" kern="1200">
                    <a:solidFill>
                      <a:schemeClr val="tx1"/>
                    </a:solidFill>
                    <a:effectLst/>
                    <a:latin typeface="+mn-lt"/>
                    <a:ea typeface="+mn-ea"/>
                    <a:cs typeface="+mn-cs"/>
                  </a:rPr>
                  <a:t>𝑅_𝑖^(𝑎_𝑘 )</a:t>
                </a:r>
                <a:r>
                  <a:rPr lang="en-US" sz="1200" kern="1200" dirty="0">
                    <a:solidFill>
                      <a:schemeClr val="tx1"/>
                    </a:solidFill>
                    <a:effectLst/>
                    <a:latin typeface="+mn-lt"/>
                    <a:ea typeface="+mn-ea"/>
                    <a:cs typeface="+mn-cs"/>
                  </a:rPr>
                  <a:t> and the forwarded pulses after activation of neurons, where A, B, and C phases illustrate associated state </a:t>
                </a:r>
                <a:r>
                  <a:rPr lang="en-US" sz="1200" kern="1200" dirty="0" smtClean="0">
                    <a:solidFill>
                      <a:schemeClr val="tx1"/>
                    </a:solidFill>
                    <a:effectLst/>
                    <a:latin typeface="+mn-lt"/>
                    <a:ea typeface="+mn-ea"/>
                    <a:cs typeface="+mn-cs"/>
                  </a:rPr>
                  <a:t>changes</a:t>
                </a:r>
                <a:r>
                  <a:rPr lang="pl-PL" sz="1200" kern="1200" dirty="0" smtClean="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Synaptic dependencies between receptors, sensory and object neurons. The lower part of the figure shows time domain state and activation levels for object neurons </a:t>
                </a:r>
                <a:r>
                  <a:rPr lang="en-US" sz="1200" i="0" kern="1200">
                    <a:solidFill>
                      <a:schemeClr val="tx1"/>
                    </a:solidFill>
                    <a:effectLst/>
                    <a:latin typeface="+mn-lt"/>
                    <a:ea typeface="+mn-ea"/>
                    <a:cs typeface="+mn-cs"/>
                  </a:rPr>
                  <a:t>𝑂_𝑗1</a:t>
                </a:r>
                <a:r>
                  <a:rPr lang="en-US" sz="1200" kern="1200" dirty="0">
                    <a:solidFill>
                      <a:schemeClr val="tx1"/>
                    </a:solidFill>
                    <a:effectLst/>
                    <a:latin typeface="+mn-lt"/>
                    <a:ea typeface="+mn-ea"/>
                    <a:cs typeface="+mn-cs"/>
                  </a:rPr>
                  <a:t>, </a:t>
                </a:r>
                <a:r>
                  <a:rPr lang="en-US" sz="1200" i="0" kern="1200">
                    <a:solidFill>
                      <a:schemeClr val="tx1"/>
                    </a:solidFill>
                    <a:effectLst/>
                    <a:latin typeface="+mn-lt"/>
                    <a:ea typeface="+mn-ea"/>
                    <a:cs typeface="+mn-cs"/>
                  </a:rPr>
                  <a:t>𝑂_𝑗2</a:t>
                </a:r>
                <a:r>
                  <a:rPr lang="en-US" sz="1200" kern="1200" dirty="0">
                    <a:solidFill>
                      <a:schemeClr val="tx1"/>
                    </a:solidFill>
                    <a:effectLst/>
                    <a:latin typeface="+mn-lt"/>
                    <a:ea typeface="+mn-ea"/>
                    <a:cs typeface="+mn-cs"/>
                  </a:rPr>
                  <a:t>, and </a:t>
                </a:r>
                <a:r>
                  <a:rPr lang="en-US" sz="1200" i="0" kern="1200">
                    <a:solidFill>
                      <a:schemeClr val="tx1"/>
                    </a:solidFill>
                    <a:effectLst/>
                    <a:latin typeface="+mn-lt"/>
                    <a:ea typeface="+mn-ea"/>
                    <a:cs typeface="+mn-cs"/>
                  </a:rPr>
                  <a:t>𝑂_𝑗4</a:t>
                </a:r>
                <a:r>
                  <a:rPr lang="en-US" sz="1200" kern="1200" dirty="0">
                    <a:solidFill>
                      <a:schemeClr val="tx1"/>
                    </a:solidFill>
                    <a:effectLst/>
                    <a:latin typeface="+mn-lt"/>
                    <a:ea typeface="+mn-ea"/>
                    <a:cs typeface="+mn-cs"/>
                  </a:rPr>
                  <a:t> and sensory neurons </a:t>
                </a:r>
                <a:r>
                  <a:rPr lang="en-US" sz="1200" i="0" kern="1200">
                    <a:solidFill>
                      <a:schemeClr val="tx1"/>
                    </a:solidFill>
                    <a:effectLst/>
                    <a:latin typeface="+mn-lt"/>
                    <a:ea typeface="+mn-ea"/>
                    <a:cs typeface="+mn-cs"/>
                  </a:rPr>
                  <a:t>𝑆_(𝑖−1)^(𝑎_𝑘 )</a:t>
                </a:r>
                <a:r>
                  <a:rPr lang="en-US" sz="1200" kern="1200" dirty="0">
                    <a:solidFill>
                      <a:schemeClr val="tx1"/>
                    </a:solidFill>
                    <a:effectLst/>
                    <a:latin typeface="+mn-lt"/>
                    <a:ea typeface="+mn-ea"/>
                    <a:cs typeface="+mn-cs"/>
                  </a:rPr>
                  <a:t> , </a:t>
                </a:r>
                <a:r>
                  <a:rPr lang="en-US" sz="1200" i="0" kern="1200">
                    <a:solidFill>
                      <a:schemeClr val="tx1"/>
                    </a:solidFill>
                    <a:effectLst/>
                    <a:latin typeface="+mn-lt"/>
                    <a:ea typeface="+mn-ea"/>
                    <a:cs typeface="+mn-cs"/>
                  </a:rPr>
                  <a:t>𝑆_𝑖^(𝑎_𝑘 ), </a:t>
                </a:r>
                <a:r>
                  <a:rPr lang="en-US" sz="1200" kern="1200" dirty="0">
                    <a:solidFill>
                      <a:schemeClr val="tx1"/>
                    </a:solidFill>
                    <a:effectLst/>
                    <a:latin typeface="+mn-lt"/>
                    <a:ea typeface="+mn-ea"/>
                    <a:cs typeface="+mn-cs"/>
                  </a:rPr>
                  <a:t>and </a:t>
                </a:r>
                <a:r>
                  <a:rPr lang="en-US" sz="1200" i="0" kern="1200">
                    <a:solidFill>
                      <a:schemeClr val="tx1"/>
                    </a:solidFill>
                    <a:effectLst/>
                    <a:latin typeface="+mn-lt"/>
                    <a:ea typeface="+mn-ea"/>
                    <a:cs typeface="+mn-cs"/>
                  </a:rPr>
                  <a:t>𝑆_(𝑖+1)^(𝑎_𝑘 )</a:t>
                </a:r>
                <a:r>
                  <a:rPr lang="en-US" sz="1200" kern="1200" dirty="0">
                    <a:solidFill>
                      <a:schemeClr val="tx1"/>
                    </a:solidFill>
                    <a:effectLst/>
                    <a:latin typeface="+mn-lt"/>
                    <a:ea typeface="+mn-ea"/>
                    <a:cs typeface="+mn-cs"/>
                  </a:rPr>
                  <a:t>. Only the sensory neuron </a:t>
                </a:r>
                <a:r>
                  <a:rPr lang="en-US" sz="1200" i="0" kern="1200">
                    <a:solidFill>
                      <a:schemeClr val="tx1"/>
                    </a:solidFill>
                    <a:effectLst/>
                    <a:latin typeface="+mn-lt"/>
                    <a:ea typeface="+mn-ea"/>
                    <a:cs typeface="+mn-cs"/>
                  </a:rPr>
                  <a:t>𝑆_𝑖^(𝑎_𝑘 )</a:t>
                </a:r>
                <a:r>
                  <a:rPr lang="en-US" sz="1200" kern="1200" dirty="0">
                    <a:solidFill>
                      <a:schemeClr val="tx1"/>
                    </a:solidFill>
                    <a:effectLst/>
                    <a:latin typeface="+mn-lt"/>
                    <a:ea typeface="+mn-ea"/>
                    <a:cs typeface="+mn-cs"/>
                  </a:rPr>
                  <a:t> is directly stimulated by the receptor </a:t>
                </a:r>
                <a:r>
                  <a:rPr lang="en-US" sz="1200" i="0" kern="1200">
                    <a:solidFill>
                      <a:schemeClr val="tx1"/>
                    </a:solidFill>
                    <a:effectLst/>
                    <a:latin typeface="+mn-lt"/>
                    <a:ea typeface="+mn-ea"/>
                    <a:cs typeface="+mn-cs"/>
                  </a:rPr>
                  <a:t>𝑅_𝑖^(𝑎_𝑘 )</a:t>
                </a:r>
                <a:r>
                  <a:rPr lang="en-US" sz="1200" kern="1200" dirty="0">
                    <a:solidFill>
                      <a:schemeClr val="tx1"/>
                    </a:solidFill>
                    <a:effectLst/>
                    <a:latin typeface="+mn-lt"/>
                    <a:ea typeface="+mn-ea"/>
                    <a:cs typeface="+mn-cs"/>
                  </a:rPr>
                  <a:t> and fires most often. The other neurons responses are based on their stimulation strength through associative weighted connections. Object neuron </a:t>
                </a:r>
                <a:r>
                  <a:rPr lang="en-US" sz="1200" i="0" kern="1200">
                    <a:solidFill>
                      <a:schemeClr val="tx1"/>
                    </a:solidFill>
                    <a:effectLst/>
                    <a:latin typeface="+mn-lt"/>
                    <a:ea typeface="+mn-ea"/>
                    <a:cs typeface="+mn-cs"/>
                  </a:rPr>
                  <a:t>𝑂_𝑗1</a:t>
                </a:r>
                <a:r>
                  <a:rPr lang="en-US" sz="1200" kern="1200" dirty="0">
                    <a:solidFill>
                      <a:schemeClr val="tx1"/>
                    </a:solidFill>
                    <a:effectLst/>
                    <a:latin typeface="+mn-lt"/>
                    <a:ea typeface="+mn-ea"/>
                    <a:cs typeface="+mn-cs"/>
                  </a:rPr>
                  <a:t> fires more frequently than object neurons </a:t>
                </a:r>
                <a:r>
                  <a:rPr lang="en-US" sz="1200" i="0" kern="1200">
                    <a:solidFill>
                      <a:schemeClr val="tx1"/>
                    </a:solidFill>
                    <a:effectLst/>
                    <a:latin typeface="+mn-lt"/>
                    <a:ea typeface="+mn-ea"/>
                    <a:cs typeface="+mn-cs"/>
                  </a:rPr>
                  <a:t>𝑂_𝑗2</a:t>
                </a:r>
                <a:r>
                  <a:rPr lang="en-US" sz="1200" kern="1200" baseline="-250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and </a:t>
                </a:r>
                <a:r>
                  <a:rPr lang="en-US" sz="1200" i="0" kern="1200">
                    <a:solidFill>
                      <a:schemeClr val="tx1"/>
                    </a:solidFill>
                    <a:effectLst/>
                    <a:latin typeface="+mn-lt"/>
                    <a:ea typeface="+mn-ea"/>
                    <a:cs typeface="+mn-cs"/>
                  </a:rPr>
                  <a:t>𝑂_𝑗4</a:t>
                </a:r>
                <a:r>
                  <a:rPr lang="en-US" sz="1200" kern="1200" dirty="0">
                    <a:solidFill>
                      <a:schemeClr val="tx1"/>
                    </a:solidFill>
                    <a:effectLst/>
                    <a:latin typeface="+mn-lt"/>
                    <a:ea typeface="+mn-ea"/>
                    <a:cs typeface="+mn-cs"/>
                  </a:rPr>
                  <a:t> because it is directly and more strongly connected to the most active neuron </a:t>
                </a:r>
                <a:r>
                  <a:rPr lang="en-US" sz="1200" i="0" kern="1200">
                    <a:solidFill>
                      <a:schemeClr val="tx1"/>
                    </a:solidFill>
                    <a:effectLst/>
                    <a:latin typeface="+mn-lt"/>
                    <a:ea typeface="+mn-ea"/>
                    <a:cs typeface="+mn-cs"/>
                  </a:rPr>
                  <a:t>𝑆_𝑖^(𝑎_𝑘 )</a:t>
                </a:r>
                <a:r>
                  <a:rPr lang="en-US" sz="1200" kern="1200" dirty="0">
                    <a:solidFill>
                      <a:schemeClr val="tx1"/>
                    </a:solidFill>
                    <a:effectLst/>
                    <a:latin typeface="+mn-lt"/>
                    <a:ea typeface="+mn-ea"/>
                    <a:cs typeface="+mn-cs"/>
                  </a:rPr>
                  <a:t>, however the object neuron </a:t>
                </a:r>
                <a:r>
                  <a:rPr lang="en-US" sz="1200" i="0" kern="1200">
                    <a:solidFill>
                      <a:schemeClr val="tx1"/>
                    </a:solidFill>
                    <a:effectLst/>
                    <a:latin typeface="+mn-lt"/>
                    <a:ea typeface="+mn-ea"/>
                    <a:cs typeface="+mn-cs"/>
                  </a:rPr>
                  <a:t>𝑂_𝑗2</a:t>
                </a:r>
                <a:r>
                  <a:rPr lang="en-US" sz="1200" kern="1200" baseline="-250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fires earlier than the object neuron </a:t>
                </a:r>
                <a:r>
                  <a:rPr lang="en-US" sz="1200" i="0" kern="1200">
                    <a:solidFill>
                      <a:schemeClr val="tx1"/>
                    </a:solidFill>
                    <a:effectLst/>
                    <a:latin typeface="+mn-lt"/>
                    <a:ea typeface="+mn-ea"/>
                    <a:cs typeface="+mn-cs"/>
                  </a:rPr>
                  <a:t>𝑂_𝑗4</a:t>
                </a:r>
                <a:r>
                  <a:rPr lang="en-US" sz="1200" kern="1200" dirty="0">
                    <a:solidFill>
                      <a:schemeClr val="tx1"/>
                    </a:solidFill>
                    <a:effectLst/>
                    <a:latin typeface="+mn-lt"/>
                    <a:ea typeface="+mn-ea"/>
                    <a:cs typeface="+mn-cs"/>
                  </a:rPr>
                  <a:t> since it has stronger synaptic connection from the sensory neuron </a:t>
                </a:r>
                <a:r>
                  <a:rPr lang="en-US" sz="1200" i="0" kern="1200">
                    <a:solidFill>
                      <a:schemeClr val="tx1"/>
                    </a:solidFill>
                    <a:effectLst/>
                    <a:latin typeface="+mn-lt"/>
                    <a:ea typeface="+mn-ea"/>
                    <a:cs typeface="+mn-cs"/>
                  </a:rPr>
                  <a:t>𝑆_𝑖^(𝑎_𝑘 )</a:t>
                </a:r>
                <a:r>
                  <a:rPr lang="en-US" sz="1200" kern="1200" dirty="0">
                    <a:solidFill>
                      <a:schemeClr val="tx1"/>
                    </a:solidFill>
                    <a:effectLst/>
                    <a:latin typeface="+mn-lt"/>
                    <a:ea typeface="+mn-ea"/>
                    <a:cs typeface="+mn-cs"/>
                  </a:rPr>
                  <a:t> to </a:t>
                </a:r>
                <a:r>
                  <a:rPr lang="en-US" sz="1200" i="0" kern="1200">
                    <a:solidFill>
                      <a:schemeClr val="tx1"/>
                    </a:solidFill>
                    <a:effectLst/>
                    <a:latin typeface="+mn-lt"/>
                    <a:ea typeface="+mn-ea"/>
                    <a:cs typeface="+mn-cs"/>
                  </a:rPr>
                  <a:t>𝑆_(𝑖−1)^(𝑎_𝑘 )</a:t>
                </a:r>
                <a:r>
                  <a:rPr lang="en-US" sz="1200" kern="1200" dirty="0">
                    <a:solidFill>
                      <a:schemeClr val="tx1"/>
                    </a:solidFill>
                    <a:effectLst/>
                    <a:latin typeface="+mn-lt"/>
                    <a:ea typeface="+mn-ea"/>
                    <a:cs typeface="+mn-cs"/>
                  </a:rPr>
                  <a:t> than to </a:t>
                </a:r>
                <a:r>
                  <a:rPr lang="en-US" sz="1200" i="0" kern="1200">
                    <a:solidFill>
                      <a:schemeClr val="tx1"/>
                    </a:solidFill>
                    <a:effectLst/>
                    <a:latin typeface="+mn-lt"/>
                    <a:ea typeface="+mn-ea"/>
                    <a:cs typeface="+mn-cs"/>
                  </a:rPr>
                  <a:t>𝑆_(𝑖+1)^(𝑎_𝑘 )</a:t>
                </a:r>
                <a:r>
                  <a:rPr lang="en-US" sz="1200" kern="1200" dirty="0">
                    <a:solidFill>
                      <a:schemeClr val="tx1"/>
                    </a:solidFill>
                    <a:effectLst/>
                    <a:latin typeface="+mn-lt"/>
                    <a:ea typeface="+mn-ea"/>
                    <a:cs typeface="+mn-cs"/>
                  </a:rPr>
                  <a:t>.</a:t>
                </a:r>
              </a:p>
              <a:p>
                <a:endParaRPr lang="en-US" dirty="0"/>
              </a:p>
            </p:txBody>
          </p:sp>
        </mc:Fallback>
      </mc:AlternateContent>
      <p:sp>
        <p:nvSpPr>
          <p:cNvPr id="4" name="Symbol zastępczy numeru slajdu 3"/>
          <p:cNvSpPr>
            <a:spLocks noGrp="1"/>
          </p:cNvSpPr>
          <p:nvPr>
            <p:ph type="sldNum" sz="quarter" idx="10"/>
          </p:nvPr>
        </p:nvSpPr>
        <p:spPr/>
        <p:txBody>
          <a:bodyPr/>
          <a:lstStyle/>
          <a:p>
            <a:fld id="{BED09F73-0EC3-43BE-ADDD-DBBAFD680B2C}" type="slidenum">
              <a:rPr lang="pl-PL" smtClean="0"/>
              <a:t>27</a:t>
            </a:fld>
            <a:endParaRPr lang="pl-PL"/>
          </a:p>
        </p:txBody>
      </p:sp>
    </p:spTree>
    <p:extLst>
      <p:ext uri="{BB962C8B-B14F-4D97-AF65-F5344CB8AC3E}">
        <p14:creationId xmlns:p14="http://schemas.microsoft.com/office/powerpoint/2010/main" val="32605463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Symbol zastępczy notatek 2"/>
              <p:cNvSpPr>
                <a:spLocks noGrp="1"/>
              </p:cNvSpPr>
              <p:nvPr>
                <p:ph type="body" idx="1"/>
              </p:nvPr>
            </p:nvSpPr>
            <p:spPr/>
            <p:txBody>
              <a:bodyPr/>
              <a:lstStyle/>
              <a:p>
                <a:r>
                  <a:rPr lang="en-US" sz="1200" kern="1200" dirty="0" smtClean="0">
                    <a:solidFill>
                      <a:schemeClr val="tx1"/>
                    </a:solidFill>
                    <a:effectLst/>
                    <a:latin typeface="+mn-lt"/>
                    <a:ea typeface="+mn-ea"/>
                    <a:cs typeface="+mn-cs"/>
                  </a:rPr>
                  <a:t>Neural state changes according to the continuous input stimulus of the receptor </a:t>
                </a:r>
                <a14:m>
                  <m:oMath xmlns:m="http://schemas.openxmlformats.org/officeDocument/2006/math">
                    <m:sSubSup>
                      <m:sSubSupPr>
                        <m:ctrlPr>
                          <a:rPr lang="en-US" sz="1200" i="1" kern="1200">
                            <a:solidFill>
                              <a:schemeClr val="tx1"/>
                            </a:solidFill>
                            <a:effectLst/>
                            <a:latin typeface="Cambria Math" panose="02040503050406030204" pitchFamily="18" charset="0"/>
                            <a:ea typeface="+mn-ea"/>
                            <a:cs typeface="+mn-cs"/>
                          </a:rPr>
                        </m:ctrlPr>
                      </m:sSubSupPr>
                      <m:e>
                        <m:r>
                          <a:rPr lang="en-US" sz="1200" i="1" kern="1200">
                            <a:solidFill>
                              <a:schemeClr val="tx1"/>
                            </a:solidFill>
                            <a:effectLst/>
                            <a:latin typeface="Cambria Math" panose="02040503050406030204" pitchFamily="18" charset="0"/>
                            <a:ea typeface="+mn-ea"/>
                            <a:cs typeface="+mn-cs"/>
                          </a:rPr>
                          <m:t>𝑅</m:t>
                        </m:r>
                      </m:e>
                      <m:sub>
                        <m:r>
                          <a:rPr lang="en-US" sz="1200" i="1" kern="1200">
                            <a:solidFill>
                              <a:schemeClr val="tx1"/>
                            </a:solidFill>
                            <a:effectLst/>
                            <a:latin typeface="Cambria Math" panose="02040503050406030204" pitchFamily="18" charset="0"/>
                            <a:ea typeface="+mn-ea"/>
                            <a:cs typeface="+mn-cs"/>
                          </a:rPr>
                          <m:t>𝑖</m:t>
                        </m:r>
                      </m:sub>
                      <m:sup>
                        <m:sSub>
                          <m:sSubPr>
                            <m:ctrlPr>
                              <a:rPr lang="en-US" sz="1200" i="1" kern="1200">
                                <a:solidFill>
                                  <a:schemeClr val="tx1"/>
                                </a:solidFill>
                                <a:effectLst/>
                                <a:latin typeface="Cambria Math" panose="02040503050406030204" pitchFamily="18" charset="0"/>
                                <a:ea typeface="+mn-ea"/>
                                <a:cs typeface="+mn-cs"/>
                              </a:rPr>
                            </m:ctrlPr>
                          </m:sSubPr>
                          <m:e>
                            <m:r>
                              <a:rPr lang="en-US" sz="1200" i="1" kern="1200">
                                <a:solidFill>
                                  <a:schemeClr val="tx1"/>
                                </a:solidFill>
                                <a:effectLst/>
                                <a:latin typeface="Cambria Math" panose="02040503050406030204" pitchFamily="18" charset="0"/>
                                <a:ea typeface="+mn-ea"/>
                                <a:cs typeface="+mn-cs"/>
                              </a:rPr>
                              <m:t>𝑎</m:t>
                            </m:r>
                          </m:e>
                          <m:sub>
                            <m:r>
                              <a:rPr lang="en-US" sz="1200" i="1" kern="1200">
                                <a:solidFill>
                                  <a:schemeClr val="tx1"/>
                                </a:solidFill>
                                <a:effectLst/>
                                <a:latin typeface="Cambria Math" panose="02040503050406030204" pitchFamily="18" charset="0"/>
                                <a:ea typeface="+mn-ea"/>
                                <a:cs typeface="+mn-cs"/>
                              </a:rPr>
                              <m:t>𝑘</m:t>
                            </m:r>
                          </m:sub>
                        </m:sSub>
                      </m:sup>
                    </m:sSubSup>
                  </m:oMath>
                </a14:m>
                <a:r>
                  <a:rPr lang="en-US" sz="1200" kern="1200" dirty="0">
                    <a:solidFill>
                      <a:schemeClr val="tx1"/>
                    </a:solidFill>
                    <a:effectLst/>
                    <a:latin typeface="+mn-lt"/>
                    <a:ea typeface="+mn-ea"/>
                    <a:cs typeface="+mn-cs"/>
                  </a:rPr>
                  <a:t> and the forwarded pulses after activation of neurons, where A, B, and C phases illustrate associated state </a:t>
                </a:r>
                <a:r>
                  <a:rPr lang="en-US" sz="1200" kern="1200" dirty="0" smtClean="0">
                    <a:solidFill>
                      <a:schemeClr val="tx1"/>
                    </a:solidFill>
                    <a:effectLst/>
                    <a:latin typeface="+mn-lt"/>
                    <a:ea typeface="+mn-ea"/>
                    <a:cs typeface="+mn-cs"/>
                  </a:rPr>
                  <a:t>changes</a:t>
                </a:r>
                <a:r>
                  <a:rPr lang="pl-PL" sz="1200" kern="1200" dirty="0" smtClean="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Synaptic dependencies between receptors, sensory and object neurons. The lower part of the figure shows time domain state and activation levels for object neurons </a:t>
                </a:r>
                <a14:m>
                  <m:oMath xmlns:m="http://schemas.openxmlformats.org/officeDocument/2006/math">
                    <m:sSub>
                      <m:sSubPr>
                        <m:ctrlPr>
                          <a:rPr lang="en-US" sz="1200" i="1" kern="1200">
                            <a:solidFill>
                              <a:schemeClr val="tx1"/>
                            </a:solidFill>
                            <a:effectLst/>
                            <a:latin typeface="Cambria Math" panose="02040503050406030204" pitchFamily="18" charset="0"/>
                            <a:ea typeface="+mn-ea"/>
                            <a:cs typeface="+mn-cs"/>
                          </a:rPr>
                        </m:ctrlPr>
                      </m:sSubPr>
                      <m:e>
                        <m:r>
                          <a:rPr lang="en-US" sz="1200" i="1" kern="1200">
                            <a:solidFill>
                              <a:schemeClr val="tx1"/>
                            </a:solidFill>
                            <a:effectLst/>
                            <a:latin typeface="Cambria Math" panose="02040503050406030204" pitchFamily="18" charset="0"/>
                            <a:ea typeface="+mn-ea"/>
                            <a:cs typeface="+mn-cs"/>
                          </a:rPr>
                          <m:t>𝑂</m:t>
                        </m:r>
                      </m:e>
                      <m:sub>
                        <m:r>
                          <a:rPr lang="en-US" sz="1200" i="1" kern="1200">
                            <a:solidFill>
                              <a:schemeClr val="tx1"/>
                            </a:solidFill>
                            <a:effectLst/>
                            <a:latin typeface="Cambria Math" panose="02040503050406030204" pitchFamily="18" charset="0"/>
                            <a:ea typeface="+mn-ea"/>
                            <a:cs typeface="+mn-cs"/>
                          </a:rPr>
                          <m:t>𝑗</m:t>
                        </m:r>
                        <m:r>
                          <a:rPr lang="en-US" sz="1200" i="1" kern="1200">
                            <a:solidFill>
                              <a:schemeClr val="tx1"/>
                            </a:solidFill>
                            <a:effectLst/>
                            <a:latin typeface="Cambria Math" panose="02040503050406030204" pitchFamily="18" charset="0"/>
                            <a:ea typeface="+mn-ea"/>
                            <a:cs typeface="+mn-cs"/>
                          </a:rPr>
                          <m:t>1</m:t>
                        </m:r>
                      </m:sub>
                    </m:sSub>
                  </m:oMath>
                </a14:m>
                <a:r>
                  <a:rPr lang="en-US" sz="1200" kern="1200" dirty="0">
                    <a:solidFill>
                      <a:schemeClr val="tx1"/>
                    </a:solidFill>
                    <a:effectLst/>
                    <a:latin typeface="+mn-lt"/>
                    <a:ea typeface="+mn-ea"/>
                    <a:cs typeface="+mn-cs"/>
                  </a:rPr>
                  <a:t>, </a:t>
                </a:r>
                <a14:m>
                  <m:oMath xmlns:m="http://schemas.openxmlformats.org/officeDocument/2006/math">
                    <m:sSub>
                      <m:sSubPr>
                        <m:ctrlPr>
                          <a:rPr lang="en-US" sz="1200" i="1" kern="1200">
                            <a:solidFill>
                              <a:schemeClr val="tx1"/>
                            </a:solidFill>
                            <a:effectLst/>
                            <a:latin typeface="Cambria Math" panose="02040503050406030204" pitchFamily="18" charset="0"/>
                            <a:ea typeface="+mn-ea"/>
                            <a:cs typeface="+mn-cs"/>
                          </a:rPr>
                        </m:ctrlPr>
                      </m:sSubPr>
                      <m:e>
                        <m:r>
                          <a:rPr lang="en-US" sz="1200" i="1" kern="1200">
                            <a:solidFill>
                              <a:schemeClr val="tx1"/>
                            </a:solidFill>
                            <a:effectLst/>
                            <a:latin typeface="Cambria Math" panose="02040503050406030204" pitchFamily="18" charset="0"/>
                            <a:ea typeface="+mn-ea"/>
                            <a:cs typeface="+mn-cs"/>
                          </a:rPr>
                          <m:t>𝑂</m:t>
                        </m:r>
                      </m:e>
                      <m:sub>
                        <m:r>
                          <a:rPr lang="en-US" sz="1200" i="1" kern="1200">
                            <a:solidFill>
                              <a:schemeClr val="tx1"/>
                            </a:solidFill>
                            <a:effectLst/>
                            <a:latin typeface="Cambria Math" panose="02040503050406030204" pitchFamily="18" charset="0"/>
                            <a:ea typeface="+mn-ea"/>
                            <a:cs typeface="+mn-cs"/>
                          </a:rPr>
                          <m:t>𝑗</m:t>
                        </m:r>
                        <m:r>
                          <a:rPr lang="en-US" sz="1200" i="1" kern="1200">
                            <a:solidFill>
                              <a:schemeClr val="tx1"/>
                            </a:solidFill>
                            <a:effectLst/>
                            <a:latin typeface="Cambria Math" panose="02040503050406030204" pitchFamily="18" charset="0"/>
                            <a:ea typeface="+mn-ea"/>
                            <a:cs typeface="+mn-cs"/>
                          </a:rPr>
                          <m:t>2</m:t>
                        </m:r>
                      </m:sub>
                    </m:sSub>
                  </m:oMath>
                </a14:m>
                <a:r>
                  <a:rPr lang="en-US" sz="1200" kern="1200" dirty="0">
                    <a:solidFill>
                      <a:schemeClr val="tx1"/>
                    </a:solidFill>
                    <a:effectLst/>
                    <a:latin typeface="+mn-lt"/>
                    <a:ea typeface="+mn-ea"/>
                    <a:cs typeface="+mn-cs"/>
                  </a:rPr>
                  <a:t>, and </a:t>
                </a:r>
                <a14:m>
                  <m:oMath xmlns:m="http://schemas.openxmlformats.org/officeDocument/2006/math">
                    <m:sSub>
                      <m:sSubPr>
                        <m:ctrlPr>
                          <a:rPr lang="en-US" sz="1200" i="1" kern="1200">
                            <a:solidFill>
                              <a:schemeClr val="tx1"/>
                            </a:solidFill>
                            <a:effectLst/>
                            <a:latin typeface="Cambria Math" panose="02040503050406030204" pitchFamily="18" charset="0"/>
                            <a:ea typeface="+mn-ea"/>
                            <a:cs typeface="+mn-cs"/>
                          </a:rPr>
                        </m:ctrlPr>
                      </m:sSubPr>
                      <m:e>
                        <m:r>
                          <a:rPr lang="en-US" sz="1200" i="1" kern="1200">
                            <a:solidFill>
                              <a:schemeClr val="tx1"/>
                            </a:solidFill>
                            <a:effectLst/>
                            <a:latin typeface="Cambria Math" panose="02040503050406030204" pitchFamily="18" charset="0"/>
                            <a:ea typeface="+mn-ea"/>
                            <a:cs typeface="+mn-cs"/>
                          </a:rPr>
                          <m:t>𝑂</m:t>
                        </m:r>
                      </m:e>
                      <m:sub>
                        <m:r>
                          <a:rPr lang="en-US" sz="1200" i="1" kern="1200">
                            <a:solidFill>
                              <a:schemeClr val="tx1"/>
                            </a:solidFill>
                            <a:effectLst/>
                            <a:latin typeface="Cambria Math" panose="02040503050406030204" pitchFamily="18" charset="0"/>
                            <a:ea typeface="+mn-ea"/>
                            <a:cs typeface="+mn-cs"/>
                          </a:rPr>
                          <m:t>𝑗</m:t>
                        </m:r>
                        <m:r>
                          <a:rPr lang="en-US" sz="1200" i="1" kern="1200">
                            <a:solidFill>
                              <a:schemeClr val="tx1"/>
                            </a:solidFill>
                            <a:effectLst/>
                            <a:latin typeface="Cambria Math" panose="02040503050406030204" pitchFamily="18" charset="0"/>
                            <a:ea typeface="+mn-ea"/>
                            <a:cs typeface="+mn-cs"/>
                          </a:rPr>
                          <m:t>4</m:t>
                        </m:r>
                      </m:sub>
                    </m:sSub>
                  </m:oMath>
                </a14:m>
                <a:r>
                  <a:rPr lang="en-US" sz="1200" kern="1200" dirty="0">
                    <a:solidFill>
                      <a:schemeClr val="tx1"/>
                    </a:solidFill>
                    <a:effectLst/>
                    <a:latin typeface="+mn-lt"/>
                    <a:ea typeface="+mn-ea"/>
                    <a:cs typeface="+mn-cs"/>
                  </a:rPr>
                  <a:t> and sensory neurons </a:t>
                </a:r>
                <a14:m>
                  <m:oMath xmlns:m="http://schemas.openxmlformats.org/officeDocument/2006/math">
                    <m:sSubSup>
                      <m:sSubSupPr>
                        <m:ctrlPr>
                          <a:rPr lang="en-US" sz="1200" i="1" kern="1200">
                            <a:solidFill>
                              <a:schemeClr val="tx1"/>
                            </a:solidFill>
                            <a:effectLst/>
                            <a:latin typeface="Cambria Math" panose="02040503050406030204" pitchFamily="18" charset="0"/>
                            <a:ea typeface="+mn-ea"/>
                            <a:cs typeface="+mn-cs"/>
                          </a:rPr>
                        </m:ctrlPr>
                      </m:sSubSupPr>
                      <m:e>
                        <m:r>
                          <a:rPr lang="en-US" sz="1200" i="1" kern="1200">
                            <a:solidFill>
                              <a:schemeClr val="tx1"/>
                            </a:solidFill>
                            <a:effectLst/>
                            <a:latin typeface="Cambria Math" panose="02040503050406030204" pitchFamily="18" charset="0"/>
                            <a:ea typeface="+mn-ea"/>
                            <a:cs typeface="+mn-cs"/>
                          </a:rPr>
                          <m:t>𝑆</m:t>
                        </m:r>
                      </m:e>
                      <m:sub>
                        <m:r>
                          <a:rPr lang="en-US" sz="1200" i="1" kern="1200">
                            <a:solidFill>
                              <a:schemeClr val="tx1"/>
                            </a:solidFill>
                            <a:effectLst/>
                            <a:latin typeface="Cambria Math" panose="02040503050406030204" pitchFamily="18" charset="0"/>
                            <a:ea typeface="+mn-ea"/>
                            <a:cs typeface="+mn-cs"/>
                          </a:rPr>
                          <m:t>𝑖</m:t>
                        </m:r>
                        <m:r>
                          <a:rPr lang="en-US" sz="1200" i="1" kern="1200">
                            <a:solidFill>
                              <a:schemeClr val="tx1"/>
                            </a:solidFill>
                            <a:effectLst/>
                            <a:latin typeface="Cambria Math" panose="02040503050406030204" pitchFamily="18" charset="0"/>
                            <a:ea typeface="+mn-ea"/>
                            <a:cs typeface="+mn-cs"/>
                          </a:rPr>
                          <m:t>−1</m:t>
                        </m:r>
                      </m:sub>
                      <m:sup>
                        <m:sSub>
                          <m:sSubPr>
                            <m:ctrlPr>
                              <a:rPr lang="en-US" sz="1200" i="1" kern="1200">
                                <a:solidFill>
                                  <a:schemeClr val="tx1"/>
                                </a:solidFill>
                                <a:effectLst/>
                                <a:latin typeface="Cambria Math" panose="02040503050406030204" pitchFamily="18" charset="0"/>
                                <a:ea typeface="+mn-ea"/>
                                <a:cs typeface="+mn-cs"/>
                              </a:rPr>
                            </m:ctrlPr>
                          </m:sSubPr>
                          <m:e>
                            <m:r>
                              <a:rPr lang="en-US" sz="1200" i="1" kern="1200">
                                <a:solidFill>
                                  <a:schemeClr val="tx1"/>
                                </a:solidFill>
                                <a:effectLst/>
                                <a:latin typeface="Cambria Math" panose="02040503050406030204" pitchFamily="18" charset="0"/>
                                <a:ea typeface="+mn-ea"/>
                                <a:cs typeface="+mn-cs"/>
                              </a:rPr>
                              <m:t>𝑎</m:t>
                            </m:r>
                          </m:e>
                          <m:sub>
                            <m:r>
                              <a:rPr lang="en-US" sz="1200" i="1" kern="1200">
                                <a:solidFill>
                                  <a:schemeClr val="tx1"/>
                                </a:solidFill>
                                <a:effectLst/>
                                <a:latin typeface="Cambria Math" panose="02040503050406030204" pitchFamily="18" charset="0"/>
                                <a:ea typeface="+mn-ea"/>
                                <a:cs typeface="+mn-cs"/>
                              </a:rPr>
                              <m:t>𝑘</m:t>
                            </m:r>
                          </m:sub>
                        </m:sSub>
                      </m:sup>
                    </m:sSubSup>
                  </m:oMath>
                </a14:m>
                <a:r>
                  <a:rPr lang="en-US" sz="1200" kern="1200" dirty="0">
                    <a:solidFill>
                      <a:schemeClr val="tx1"/>
                    </a:solidFill>
                    <a:effectLst/>
                    <a:latin typeface="+mn-lt"/>
                    <a:ea typeface="+mn-ea"/>
                    <a:cs typeface="+mn-cs"/>
                  </a:rPr>
                  <a:t> , </a:t>
                </a:r>
                <a14:m>
                  <m:oMath xmlns:m="http://schemas.openxmlformats.org/officeDocument/2006/math">
                    <m:sSubSup>
                      <m:sSubSupPr>
                        <m:ctrlPr>
                          <a:rPr lang="en-US" sz="1200" i="1" kern="1200">
                            <a:solidFill>
                              <a:schemeClr val="tx1"/>
                            </a:solidFill>
                            <a:effectLst/>
                            <a:latin typeface="Cambria Math" panose="02040503050406030204" pitchFamily="18" charset="0"/>
                            <a:ea typeface="+mn-ea"/>
                            <a:cs typeface="+mn-cs"/>
                          </a:rPr>
                        </m:ctrlPr>
                      </m:sSubSupPr>
                      <m:e>
                        <m:r>
                          <a:rPr lang="en-US" sz="1200" i="1" kern="1200">
                            <a:solidFill>
                              <a:schemeClr val="tx1"/>
                            </a:solidFill>
                            <a:effectLst/>
                            <a:latin typeface="Cambria Math" panose="02040503050406030204" pitchFamily="18" charset="0"/>
                            <a:ea typeface="+mn-ea"/>
                            <a:cs typeface="+mn-cs"/>
                          </a:rPr>
                          <m:t>𝑆</m:t>
                        </m:r>
                      </m:e>
                      <m:sub>
                        <m:r>
                          <a:rPr lang="en-US" sz="1200" i="1" kern="1200">
                            <a:solidFill>
                              <a:schemeClr val="tx1"/>
                            </a:solidFill>
                            <a:effectLst/>
                            <a:latin typeface="Cambria Math" panose="02040503050406030204" pitchFamily="18" charset="0"/>
                            <a:ea typeface="+mn-ea"/>
                            <a:cs typeface="+mn-cs"/>
                          </a:rPr>
                          <m:t>𝑖</m:t>
                        </m:r>
                      </m:sub>
                      <m:sup>
                        <m:sSub>
                          <m:sSubPr>
                            <m:ctrlPr>
                              <a:rPr lang="en-US" sz="1200" i="1" kern="1200">
                                <a:solidFill>
                                  <a:schemeClr val="tx1"/>
                                </a:solidFill>
                                <a:effectLst/>
                                <a:latin typeface="Cambria Math" panose="02040503050406030204" pitchFamily="18" charset="0"/>
                                <a:ea typeface="+mn-ea"/>
                                <a:cs typeface="+mn-cs"/>
                              </a:rPr>
                            </m:ctrlPr>
                          </m:sSubPr>
                          <m:e>
                            <m:r>
                              <a:rPr lang="en-US" sz="1200" i="1" kern="1200">
                                <a:solidFill>
                                  <a:schemeClr val="tx1"/>
                                </a:solidFill>
                                <a:effectLst/>
                                <a:latin typeface="Cambria Math" panose="02040503050406030204" pitchFamily="18" charset="0"/>
                                <a:ea typeface="+mn-ea"/>
                                <a:cs typeface="+mn-cs"/>
                              </a:rPr>
                              <m:t>𝑎</m:t>
                            </m:r>
                          </m:e>
                          <m:sub>
                            <m:r>
                              <a:rPr lang="en-US" sz="1200" i="1" kern="1200">
                                <a:solidFill>
                                  <a:schemeClr val="tx1"/>
                                </a:solidFill>
                                <a:effectLst/>
                                <a:latin typeface="Cambria Math" panose="02040503050406030204" pitchFamily="18" charset="0"/>
                                <a:ea typeface="+mn-ea"/>
                                <a:cs typeface="+mn-cs"/>
                              </a:rPr>
                              <m:t>𝑘</m:t>
                            </m:r>
                          </m:sub>
                        </m:sSub>
                      </m:sup>
                    </m:sSubSup>
                    <m:r>
                      <a:rPr lang="en-US" sz="1200" i="1" kern="1200">
                        <a:solidFill>
                          <a:schemeClr val="tx1"/>
                        </a:solidFill>
                        <a:effectLst/>
                        <a:latin typeface="Cambria Math" panose="02040503050406030204" pitchFamily="18" charset="0"/>
                        <a:ea typeface="+mn-ea"/>
                        <a:cs typeface="+mn-cs"/>
                      </a:rPr>
                      <m:t>, </m:t>
                    </m:r>
                  </m:oMath>
                </a14:m>
                <a:r>
                  <a:rPr lang="en-US" sz="1200" kern="1200" dirty="0">
                    <a:solidFill>
                      <a:schemeClr val="tx1"/>
                    </a:solidFill>
                    <a:effectLst/>
                    <a:latin typeface="+mn-lt"/>
                    <a:ea typeface="+mn-ea"/>
                    <a:cs typeface="+mn-cs"/>
                  </a:rPr>
                  <a:t>and </a:t>
                </a:r>
                <a14:m>
                  <m:oMath xmlns:m="http://schemas.openxmlformats.org/officeDocument/2006/math">
                    <m:sSubSup>
                      <m:sSubSupPr>
                        <m:ctrlPr>
                          <a:rPr lang="en-US" sz="1200" i="1" kern="1200">
                            <a:solidFill>
                              <a:schemeClr val="tx1"/>
                            </a:solidFill>
                            <a:effectLst/>
                            <a:latin typeface="Cambria Math" panose="02040503050406030204" pitchFamily="18" charset="0"/>
                            <a:ea typeface="+mn-ea"/>
                            <a:cs typeface="+mn-cs"/>
                          </a:rPr>
                        </m:ctrlPr>
                      </m:sSubSupPr>
                      <m:e>
                        <m:r>
                          <a:rPr lang="en-US" sz="1200" i="1" kern="1200">
                            <a:solidFill>
                              <a:schemeClr val="tx1"/>
                            </a:solidFill>
                            <a:effectLst/>
                            <a:latin typeface="Cambria Math" panose="02040503050406030204" pitchFamily="18" charset="0"/>
                            <a:ea typeface="+mn-ea"/>
                            <a:cs typeface="+mn-cs"/>
                          </a:rPr>
                          <m:t>𝑆</m:t>
                        </m:r>
                      </m:e>
                      <m:sub>
                        <m:r>
                          <a:rPr lang="en-US" sz="1200" i="1" kern="1200">
                            <a:solidFill>
                              <a:schemeClr val="tx1"/>
                            </a:solidFill>
                            <a:effectLst/>
                            <a:latin typeface="Cambria Math" panose="02040503050406030204" pitchFamily="18" charset="0"/>
                            <a:ea typeface="+mn-ea"/>
                            <a:cs typeface="+mn-cs"/>
                          </a:rPr>
                          <m:t>𝑖</m:t>
                        </m:r>
                        <m:r>
                          <a:rPr lang="en-US" sz="1200" i="1" kern="1200">
                            <a:solidFill>
                              <a:schemeClr val="tx1"/>
                            </a:solidFill>
                            <a:effectLst/>
                            <a:latin typeface="Cambria Math" panose="02040503050406030204" pitchFamily="18" charset="0"/>
                            <a:ea typeface="+mn-ea"/>
                            <a:cs typeface="+mn-cs"/>
                          </a:rPr>
                          <m:t>+1</m:t>
                        </m:r>
                      </m:sub>
                      <m:sup>
                        <m:sSub>
                          <m:sSubPr>
                            <m:ctrlPr>
                              <a:rPr lang="en-US" sz="1200" i="1" kern="1200">
                                <a:solidFill>
                                  <a:schemeClr val="tx1"/>
                                </a:solidFill>
                                <a:effectLst/>
                                <a:latin typeface="Cambria Math" panose="02040503050406030204" pitchFamily="18" charset="0"/>
                                <a:ea typeface="+mn-ea"/>
                                <a:cs typeface="+mn-cs"/>
                              </a:rPr>
                            </m:ctrlPr>
                          </m:sSubPr>
                          <m:e>
                            <m:r>
                              <a:rPr lang="en-US" sz="1200" i="1" kern="1200">
                                <a:solidFill>
                                  <a:schemeClr val="tx1"/>
                                </a:solidFill>
                                <a:effectLst/>
                                <a:latin typeface="Cambria Math" panose="02040503050406030204" pitchFamily="18" charset="0"/>
                                <a:ea typeface="+mn-ea"/>
                                <a:cs typeface="+mn-cs"/>
                              </a:rPr>
                              <m:t>𝑎</m:t>
                            </m:r>
                          </m:e>
                          <m:sub>
                            <m:r>
                              <a:rPr lang="en-US" sz="1200" i="1" kern="1200">
                                <a:solidFill>
                                  <a:schemeClr val="tx1"/>
                                </a:solidFill>
                                <a:effectLst/>
                                <a:latin typeface="Cambria Math" panose="02040503050406030204" pitchFamily="18" charset="0"/>
                                <a:ea typeface="+mn-ea"/>
                                <a:cs typeface="+mn-cs"/>
                              </a:rPr>
                              <m:t>𝑘</m:t>
                            </m:r>
                          </m:sub>
                        </m:sSub>
                      </m:sup>
                    </m:sSubSup>
                  </m:oMath>
                </a14:m>
                <a:r>
                  <a:rPr lang="en-US" sz="1200" kern="1200" dirty="0">
                    <a:solidFill>
                      <a:schemeClr val="tx1"/>
                    </a:solidFill>
                    <a:effectLst/>
                    <a:latin typeface="+mn-lt"/>
                    <a:ea typeface="+mn-ea"/>
                    <a:cs typeface="+mn-cs"/>
                  </a:rPr>
                  <a:t>. Only the sensory neuron </a:t>
                </a:r>
                <a14:m>
                  <m:oMath xmlns:m="http://schemas.openxmlformats.org/officeDocument/2006/math">
                    <m:sSubSup>
                      <m:sSubSupPr>
                        <m:ctrlPr>
                          <a:rPr lang="en-US" sz="1200" i="1" kern="1200">
                            <a:solidFill>
                              <a:schemeClr val="tx1"/>
                            </a:solidFill>
                            <a:effectLst/>
                            <a:latin typeface="Cambria Math" panose="02040503050406030204" pitchFamily="18" charset="0"/>
                            <a:ea typeface="+mn-ea"/>
                            <a:cs typeface="+mn-cs"/>
                          </a:rPr>
                        </m:ctrlPr>
                      </m:sSubSupPr>
                      <m:e>
                        <m:r>
                          <a:rPr lang="en-US" sz="1200" i="1" kern="1200">
                            <a:solidFill>
                              <a:schemeClr val="tx1"/>
                            </a:solidFill>
                            <a:effectLst/>
                            <a:latin typeface="Cambria Math" panose="02040503050406030204" pitchFamily="18" charset="0"/>
                            <a:ea typeface="+mn-ea"/>
                            <a:cs typeface="+mn-cs"/>
                          </a:rPr>
                          <m:t>𝑆</m:t>
                        </m:r>
                      </m:e>
                      <m:sub>
                        <m:r>
                          <a:rPr lang="en-US" sz="1200" i="1" kern="1200">
                            <a:solidFill>
                              <a:schemeClr val="tx1"/>
                            </a:solidFill>
                            <a:effectLst/>
                            <a:latin typeface="Cambria Math" panose="02040503050406030204" pitchFamily="18" charset="0"/>
                            <a:ea typeface="+mn-ea"/>
                            <a:cs typeface="+mn-cs"/>
                          </a:rPr>
                          <m:t>𝑖</m:t>
                        </m:r>
                      </m:sub>
                      <m:sup>
                        <m:sSub>
                          <m:sSubPr>
                            <m:ctrlPr>
                              <a:rPr lang="en-US" sz="1200" i="1" kern="1200">
                                <a:solidFill>
                                  <a:schemeClr val="tx1"/>
                                </a:solidFill>
                                <a:effectLst/>
                                <a:latin typeface="Cambria Math" panose="02040503050406030204" pitchFamily="18" charset="0"/>
                                <a:ea typeface="+mn-ea"/>
                                <a:cs typeface="+mn-cs"/>
                              </a:rPr>
                            </m:ctrlPr>
                          </m:sSubPr>
                          <m:e>
                            <m:r>
                              <a:rPr lang="en-US" sz="1200" i="1" kern="1200">
                                <a:solidFill>
                                  <a:schemeClr val="tx1"/>
                                </a:solidFill>
                                <a:effectLst/>
                                <a:latin typeface="Cambria Math" panose="02040503050406030204" pitchFamily="18" charset="0"/>
                                <a:ea typeface="+mn-ea"/>
                                <a:cs typeface="+mn-cs"/>
                              </a:rPr>
                              <m:t>𝑎</m:t>
                            </m:r>
                          </m:e>
                          <m:sub>
                            <m:r>
                              <a:rPr lang="en-US" sz="1200" i="1" kern="1200">
                                <a:solidFill>
                                  <a:schemeClr val="tx1"/>
                                </a:solidFill>
                                <a:effectLst/>
                                <a:latin typeface="Cambria Math" panose="02040503050406030204" pitchFamily="18" charset="0"/>
                                <a:ea typeface="+mn-ea"/>
                                <a:cs typeface="+mn-cs"/>
                              </a:rPr>
                              <m:t>𝑘</m:t>
                            </m:r>
                          </m:sub>
                        </m:sSub>
                      </m:sup>
                    </m:sSubSup>
                  </m:oMath>
                </a14:m>
                <a:r>
                  <a:rPr lang="en-US" sz="1200" kern="1200" dirty="0">
                    <a:solidFill>
                      <a:schemeClr val="tx1"/>
                    </a:solidFill>
                    <a:effectLst/>
                    <a:latin typeface="+mn-lt"/>
                    <a:ea typeface="+mn-ea"/>
                    <a:cs typeface="+mn-cs"/>
                  </a:rPr>
                  <a:t> is directly stimulated by the receptor </a:t>
                </a:r>
                <a14:m>
                  <m:oMath xmlns:m="http://schemas.openxmlformats.org/officeDocument/2006/math">
                    <m:sSubSup>
                      <m:sSubSupPr>
                        <m:ctrlPr>
                          <a:rPr lang="en-US" sz="1200" i="1" kern="1200">
                            <a:solidFill>
                              <a:schemeClr val="tx1"/>
                            </a:solidFill>
                            <a:effectLst/>
                            <a:latin typeface="Cambria Math" panose="02040503050406030204" pitchFamily="18" charset="0"/>
                            <a:ea typeface="+mn-ea"/>
                            <a:cs typeface="+mn-cs"/>
                          </a:rPr>
                        </m:ctrlPr>
                      </m:sSubSupPr>
                      <m:e>
                        <m:r>
                          <a:rPr lang="en-US" sz="1200" i="1" kern="1200">
                            <a:solidFill>
                              <a:schemeClr val="tx1"/>
                            </a:solidFill>
                            <a:effectLst/>
                            <a:latin typeface="Cambria Math" panose="02040503050406030204" pitchFamily="18" charset="0"/>
                            <a:ea typeface="+mn-ea"/>
                            <a:cs typeface="+mn-cs"/>
                          </a:rPr>
                          <m:t>𝑅</m:t>
                        </m:r>
                      </m:e>
                      <m:sub>
                        <m:r>
                          <a:rPr lang="en-US" sz="1200" i="1" kern="1200">
                            <a:solidFill>
                              <a:schemeClr val="tx1"/>
                            </a:solidFill>
                            <a:effectLst/>
                            <a:latin typeface="Cambria Math" panose="02040503050406030204" pitchFamily="18" charset="0"/>
                            <a:ea typeface="+mn-ea"/>
                            <a:cs typeface="+mn-cs"/>
                          </a:rPr>
                          <m:t>𝑖</m:t>
                        </m:r>
                      </m:sub>
                      <m:sup>
                        <m:sSub>
                          <m:sSubPr>
                            <m:ctrlPr>
                              <a:rPr lang="en-US" sz="1200" i="1" kern="1200">
                                <a:solidFill>
                                  <a:schemeClr val="tx1"/>
                                </a:solidFill>
                                <a:effectLst/>
                                <a:latin typeface="Cambria Math" panose="02040503050406030204" pitchFamily="18" charset="0"/>
                                <a:ea typeface="+mn-ea"/>
                                <a:cs typeface="+mn-cs"/>
                              </a:rPr>
                            </m:ctrlPr>
                          </m:sSubPr>
                          <m:e>
                            <m:r>
                              <a:rPr lang="en-US" sz="1200" i="1" kern="1200">
                                <a:solidFill>
                                  <a:schemeClr val="tx1"/>
                                </a:solidFill>
                                <a:effectLst/>
                                <a:latin typeface="Cambria Math" panose="02040503050406030204" pitchFamily="18" charset="0"/>
                                <a:ea typeface="+mn-ea"/>
                                <a:cs typeface="+mn-cs"/>
                              </a:rPr>
                              <m:t>𝑎</m:t>
                            </m:r>
                          </m:e>
                          <m:sub>
                            <m:r>
                              <a:rPr lang="en-US" sz="1200" i="1" kern="1200">
                                <a:solidFill>
                                  <a:schemeClr val="tx1"/>
                                </a:solidFill>
                                <a:effectLst/>
                                <a:latin typeface="Cambria Math" panose="02040503050406030204" pitchFamily="18" charset="0"/>
                                <a:ea typeface="+mn-ea"/>
                                <a:cs typeface="+mn-cs"/>
                              </a:rPr>
                              <m:t>𝑘</m:t>
                            </m:r>
                          </m:sub>
                        </m:sSub>
                      </m:sup>
                    </m:sSubSup>
                  </m:oMath>
                </a14:m>
                <a:r>
                  <a:rPr lang="en-US" sz="1200" kern="1200" dirty="0">
                    <a:solidFill>
                      <a:schemeClr val="tx1"/>
                    </a:solidFill>
                    <a:effectLst/>
                    <a:latin typeface="+mn-lt"/>
                    <a:ea typeface="+mn-ea"/>
                    <a:cs typeface="+mn-cs"/>
                  </a:rPr>
                  <a:t> and fires most often. The other neurons responses are based on their stimulation strength through associative weighted connections. Object neuron </a:t>
                </a:r>
                <a14:m>
                  <m:oMath xmlns:m="http://schemas.openxmlformats.org/officeDocument/2006/math">
                    <m:sSub>
                      <m:sSubPr>
                        <m:ctrlPr>
                          <a:rPr lang="en-US" sz="1200" i="1" kern="1200">
                            <a:solidFill>
                              <a:schemeClr val="tx1"/>
                            </a:solidFill>
                            <a:effectLst/>
                            <a:latin typeface="Cambria Math" panose="02040503050406030204" pitchFamily="18" charset="0"/>
                            <a:ea typeface="+mn-ea"/>
                            <a:cs typeface="+mn-cs"/>
                          </a:rPr>
                        </m:ctrlPr>
                      </m:sSubPr>
                      <m:e>
                        <m:r>
                          <a:rPr lang="en-US" sz="1200" i="1" kern="1200">
                            <a:solidFill>
                              <a:schemeClr val="tx1"/>
                            </a:solidFill>
                            <a:effectLst/>
                            <a:latin typeface="Cambria Math" panose="02040503050406030204" pitchFamily="18" charset="0"/>
                            <a:ea typeface="+mn-ea"/>
                            <a:cs typeface="+mn-cs"/>
                          </a:rPr>
                          <m:t>𝑂</m:t>
                        </m:r>
                      </m:e>
                      <m:sub>
                        <m:r>
                          <a:rPr lang="en-US" sz="1200" i="1" kern="1200">
                            <a:solidFill>
                              <a:schemeClr val="tx1"/>
                            </a:solidFill>
                            <a:effectLst/>
                            <a:latin typeface="Cambria Math" panose="02040503050406030204" pitchFamily="18" charset="0"/>
                            <a:ea typeface="+mn-ea"/>
                            <a:cs typeface="+mn-cs"/>
                          </a:rPr>
                          <m:t>𝑗</m:t>
                        </m:r>
                        <m:r>
                          <a:rPr lang="en-US" sz="1200" i="1" kern="1200">
                            <a:solidFill>
                              <a:schemeClr val="tx1"/>
                            </a:solidFill>
                            <a:effectLst/>
                            <a:latin typeface="Cambria Math" panose="02040503050406030204" pitchFamily="18" charset="0"/>
                            <a:ea typeface="+mn-ea"/>
                            <a:cs typeface="+mn-cs"/>
                          </a:rPr>
                          <m:t>1</m:t>
                        </m:r>
                      </m:sub>
                    </m:sSub>
                  </m:oMath>
                </a14:m>
                <a:r>
                  <a:rPr lang="en-US" sz="1200" kern="1200" dirty="0">
                    <a:solidFill>
                      <a:schemeClr val="tx1"/>
                    </a:solidFill>
                    <a:effectLst/>
                    <a:latin typeface="+mn-lt"/>
                    <a:ea typeface="+mn-ea"/>
                    <a:cs typeface="+mn-cs"/>
                  </a:rPr>
                  <a:t> fires more frequently than object neurons </a:t>
                </a:r>
                <a14:m>
                  <m:oMath xmlns:m="http://schemas.openxmlformats.org/officeDocument/2006/math">
                    <m:sSub>
                      <m:sSubPr>
                        <m:ctrlPr>
                          <a:rPr lang="en-US" sz="1200" i="1" kern="1200">
                            <a:solidFill>
                              <a:schemeClr val="tx1"/>
                            </a:solidFill>
                            <a:effectLst/>
                            <a:latin typeface="Cambria Math" panose="02040503050406030204" pitchFamily="18" charset="0"/>
                            <a:ea typeface="+mn-ea"/>
                            <a:cs typeface="+mn-cs"/>
                          </a:rPr>
                        </m:ctrlPr>
                      </m:sSubPr>
                      <m:e>
                        <m:r>
                          <a:rPr lang="en-US" sz="1200" i="1" kern="1200">
                            <a:solidFill>
                              <a:schemeClr val="tx1"/>
                            </a:solidFill>
                            <a:effectLst/>
                            <a:latin typeface="Cambria Math" panose="02040503050406030204" pitchFamily="18" charset="0"/>
                            <a:ea typeface="+mn-ea"/>
                            <a:cs typeface="+mn-cs"/>
                          </a:rPr>
                          <m:t>𝑂</m:t>
                        </m:r>
                      </m:e>
                      <m:sub>
                        <m:r>
                          <a:rPr lang="en-US" sz="1200" i="1" kern="1200">
                            <a:solidFill>
                              <a:schemeClr val="tx1"/>
                            </a:solidFill>
                            <a:effectLst/>
                            <a:latin typeface="Cambria Math" panose="02040503050406030204" pitchFamily="18" charset="0"/>
                            <a:ea typeface="+mn-ea"/>
                            <a:cs typeface="+mn-cs"/>
                          </a:rPr>
                          <m:t>𝑗</m:t>
                        </m:r>
                        <m:r>
                          <a:rPr lang="en-US" sz="1200" i="1" kern="1200">
                            <a:solidFill>
                              <a:schemeClr val="tx1"/>
                            </a:solidFill>
                            <a:effectLst/>
                            <a:latin typeface="Cambria Math" panose="02040503050406030204" pitchFamily="18" charset="0"/>
                            <a:ea typeface="+mn-ea"/>
                            <a:cs typeface="+mn-cs"/>
                          </a:rPr>
                          <m:t>2</m:t>
                        </m:r>
                      </m:sub>
                    </m:sSub>
                  </m:oMath>
                </a14:m>
                <a:r>
                  <a:rPr lang="en-US" sz="1200" kern="1200" baseline="-250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and </a:t>
                </a:r>
                <a14:m>
                  <m:oMath xmlns:m="http://schemas.openxmlformats.org/officeDocument/2006/math">
                    <m:sSub>
                      <m:sSubPr>
                        <m:ctrlPr>
                          <a:rPr lang="en-US" sz="1200" i="1" kern="1200">
                            <a:solidFill>
                              <a:schemeClr val="tx1"/>
                            </a:solidFill>
                            <a:effectLst/>
                            <a:latin typeface="Cambria Math" panose="02040503050406030204" pitchFamily="18" charset="0"/>
                            <a:ea typeface="+mn-ea"/>
                            <a:cs typeface="+mn-cs"/>
                          </a:rPr>
                        </m:ctrlPr>
                      </m:sSubPr>
                      <m:e>
                        <m:r>
                          <a:rPr lang="en-US" sz="1200" i="1" kern="1200">
                            <a:solidFill>
                              <a:schemeClr val="tx1"/>
                            </a:solidFill>
                            <a:effectLst/>
                            <a:latin typeface="Cambria Math" panose="02040503050406030204" pitchFamily="18" charset="0"/>
                            <a:ea typeface="+mn-ea"/>
                            <a:cs typeface="+mn-cs"/>
                          </a:rPr>
                          <m:t>𝑂</m:t>
                        </m:r>
                      </m:e>
                      <m:sub>
                        <m:r>
                          <a:rPr lang="en-US" sz="1200" i="1" kern="1200">
                            <a:solidFill>
                              <a:schemeClr val="tx1"/>
                            </a:solidFill>
                            <a:effectLst/>
                            <a:latin typeface="Cambria Math" panose="02040503050406030204" pitchFamily="18" charset="0"/>
                            <a:ea typeface="+mn-ea"/>
                            <a:cs typeface="+mn-cs"/>
                          </a:rPr>
                          <m:t>𝑗</m:t>
                        </m:r>
                        <m:r>
                          <a:rPr lang="en-US" sz="1200" i="1" kern="1200">
                            <a:solidFill>
                              <a:schemeClr val="tx1"/>
                            </a:solidFill>
                            <a:effectLst/>
                            <a:latin typeface="Cambria Math" panose="02040503050406030204" pitchFamily="18" charset="0"/>
                            <a:ea typeface="+mn-ea"/>
                            <a:cs typeface="+mn-cs"/>
                          </a:rPr>
                          <m:t>4</m:t>
                        </m:r>
                      </m:sub>
                    </m:sSub>
                  </m:oMath>
                </a14:m>
                <a:r>
                  <a:rPr lang="en-US" sz="1200" kern="1200" dirty="0">
                    <a:solidFill>
                      <a:schemeClr val="tx1"/>
                    </a:solidFill>
                    <a:effectLst/>
                    <a:latin typeface="+mn-lt"/>
                    <a:ea typeface="+mn-ea"/>
                    <a:cs typeface="+mn-cs"/>
                  </a:rPr>
                  <a:t> because it is directly and more strongly connected to the most active neuron </a:t>
                </a:r>
                <a14:m>
                  <m:oMath xmlns:m="http://schemas.openxmlformats.org/officeDocument/2006/math">
                    <m:sSubSup>
                      <m:sSubSupPr>
                        <m:ctrlPr>
                          <a:rPr lang="en-US" sz="1200" i="1" kern="1200">
                            <a:solidFill>
                              <a:schemeClr val="tx1"/>
                            </a:solidFill>
                            <a:effectLst/>
                            <a:latin typeface="Cambria Math" panose="02040503050406030204" pitchFamily="18" charset="0"/>
                            <a:ea typeface="+mn-ea"/>
                            <a:cs typeface="+mn-cs"/>
                          </a:rPr>
                        </m:ctrlPr>
                      </m:sSubSupPr>
                      <m:e>
                        <m:r>
                          <a:rPr lang="en-US" sz="1200" i="1" kern="1200">
                            <a:solidFill>
                              <a:schemeClr val="tx1"/>
                            </a:solidFill>
                            <a:effectLst/>
                            <a:latin typeface="Cambria Math" panose="02040503050406030204" pitchFamily="18" charset="0"/>
                            <a:ea typeface="+mn-ea"/>
                            <a:cs typeface="+mn-cs"/>
                          </a:rPr>
                          <m:t>𝑆</m:t>
                        </m:r>
                      </m:e>
                      <m:sub>
                        <m:r>
                          <a:rPr lang="en-US" sz="1200" i="1" kern="1200">
                            <a:solidFill>
                              <a:schemeClr val="tx1"/>
                            </a:solidFill>
                            <a:effectLst/>
                            <a:latin typeface="Cambria Math" panose="02040503050406030204" pitchFamily="18" charset="0"/>
                            <a:ea typeface="+mn-ea"/>
                            <a:cs typeface="+mn-cs"/>
                          </a:rPr>
                          <m:t>𝑖</m:t>
                        </m:r>
                      </m:sub>
                      <m:sup>
                        <m:sSub>
                          <m:sSubPr>
                            <m:ctrlPr>
                              <a:rPr lang="en-US" sz="1200" i="1" kern="1200">
                                <a:solidFill>
                                  <a:schemeClr val="tx1"/>
                                </a:solidFill>
                                <a:effectLst/>
                                <a:latin typeface="Cambria Math" panose="02040503050406030204" pitchFamily="18" charset="0"/>
                                <a:ea typeface="+mn-ea"/>
                                <a:cs typeface="+mn-cs"/>
                              </a:rPr>
                            </m:ctrlPr>
                          </m:sSubPr>
                          <m:e>
                            <m:r>
                              <a:rPr lang="en-US" sz="1200" i="1" kern="1200">
                                <a:solidFill>
                                  <a:schemeClr val="tx1"/>
                                </a:solidFill>
                                <a:effectLst/>
                                <a:latin typeface="Cambria Math" panose="02040503050406030204" pitchFamily="18" charset="0"/>
                                <a:ea typeface="+mn-ea"/>
                                <a:cs typeface="+mn-cs"/>
                              </a:rPr>
                              <m:t>𝑎</m:t>
                            </m:r>
                          </m:e>
                          <m:sub>
                            <m:r>
                              <a:rPr lang="en-US" sz="1200" i="1" kern="1200">
                                <a:solidFill>
                                  <a:schemeClr val="tx1"/>
                                </a:solidFill>
                                <a:effectLst/>
                                <a:latin typeface="Cambria Math" panose="02040503050406030204" pitchFamily="18" charset="0"/>
                                <a:ea typeface="+mn-ea"/>
                                <a:cs typeface="+mn-cs"/>
                              </a:rPr>
                              <m:t>𝑘</m:t>
                            </m:r>
                          </m:sub>
                        </m:sSub>
                      </m:sup>
                    </m:sSubSup>
                  </m:oMath>
                </a14:m>
                <a:r>
                  <a:rPr lang="en-US" sz="1200" kern="1200" dirty="0">
                    <a:solidFill>
                      <a:schemeClr val="tx1"/>
                    </a:solidFill>
                    <a:effectLst/>
                    <a:latin typeface="+mn-lt"/>
                    <a:ea typeface="+mn-ea"/>
                    <a:cs typeface="+mn-cs"/>
                  </a:rPr>
                  <a:t>, however the object neuron </a:t>
                </a:r>
                <a14:m>
                  <m:oMath xmlns:m="http://schemas.openxmlformats.org/officeDocument/2006/math">
                    <m:sSub>
                      <m:sSubPr>
                        <m:ctrlPr>
                          <a:rPr lang="en-US" sz="1200" i="1" kern="1200">
                            <a:solidFill>
                              <a:schemeClr val="tx1"/>
                            </a:solidFill>
                            <a:effectLst/>
                            <a:latin typeface="Cambria Math" panose="02040503050406030204" pitchFamily="18" charset="0"/>
                            <a:ea typeface="+mn-ea"/>
                            <a:cs typeface="+mn-cs"/>
                          </a:rPr>
                        </m:ctrlPr>
                      </m:sSubPr>
                      <m:e>
                        <m:r>
                          <a:rPr lang="en-US" sz="1200" i="1" kern="1200">
                            <a:solidFill>
                              <a:schemeClr val="tx1"/>
                            </a:solidFill>
                            <a:effectLst/>
                            <a:latin typeface="Cambria Math" panose="02040503050406030204" pitchFamily="18" charset="0"/>
                            <a:ea typeface="+mn-ea"/>
                            <a:cs typeface="+mn-cs"/>
                          </a:rPr>
                          <m:t>𝑂</m:t>
                        </m:r>
                      </m:e>
                      <m:sub>
                        <m:r>
                          <a:rPr lang="en-US" sz="1200" i="1" kern="1200">
                            <a:solidFill>
                              <a:schemeClr val="tx1"/>
                            </a:solidFill>
                            <a:effectLst/>
                            <a:latin typeface="Cambria Math" panose="02040503050406030204" pitchFamily="18" charset="0"/>
                            <a:ea typeface="+mn-ea"/>
                            <a:cs typeface="+mn-cs"/>
                          </a:rPr>
                          <m:t>𝑗</m:t>
                        </m:r>
                        <m:r>
                          <a:rPr lang="en-US" sz="1200" i="1" kern="1200">
                            <a:solidFill>
                              <a:schemeClr val="tx1"/>
                            </a:solidFill>
                            <a:effectLst/>
                            <a:latin typeface="Cambria Math" panose="02040503050406030204" pitchFamily="18" charset="0"/>
                            <a:ea typeface="+mn-ea"/>
                            <a:cs typeface="+mn-cs"/>
                          </a:rPr>
                          <m:t>2</m:t>
                        </m:r>
                      </m:sub>
                    </m:sSub>
                  </m:oMath>
                </a14:m>
                <a:r>
                  <a:rPr lang="en-US" sz="1200" kern="1200" baseline="-250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fires earlier than the object neuron </a:t>
                </a:r>
                <a14:m>
                  <m:oMath xmlns:m="http://schemas.openxmlformats.org/officeDocument/2006/math">
                    <m:sSub>
                      <m:sSubPr>
                        <m:ctrlPr>
                          <a:rPr lang="en-US" sz="1200" i="1" kern="1200">
                            <a:solidFill>
                              <a:schemeClr val="tx1"/>
                            </a:solidFill>
                            <a:effectLst/>
                            <a:latin typeface="Cambria Math" panose="02040503050406030204" pitchFamily="18" charset="0"/>
                            <a:ea typeface="+mn-ea"/>
                            <a:cs typeface="+mn-cs"/>
                          </a:rPr>
                        </m:ctrlPr>
                      </m:sSubPr>
                      <m:e>
                        <m:r>
                          <a:rPr lang="en-US" sz="1200" i="1" kern="1200">
                            <a:solidFill>
                              <a:schemeClr val="tx1"/>
                            </a:solidFill>
                            <a:effectLst/>
                            <a:latin typeface="Cambria Math" panose="02040503050406030204" pitchFamily="18" charset="0"/>
                            <a:ea typeface="+mn-ea"/>
                            <a:cs typeface="+mn-cs"/>
                          </a:rPr>
                          <m:t>𝑂</m:t>
                        </m:r>
                      </m:e>
                      <m:sub>
                        <m:r>
                          <a:rPr lang="en-US" sz="1200" i="1" kern="1200">
                            <a:solidFill>
                              <a:schemeClr val="tx1"/>
                            </a:solidFill>
                            <a:effectLst/>
                            <a:latin typeface="Cambria Math" panose="02040503050406030204" pitchFamily="18" charset="0"/>
                            <a:ea typeface="+mn-ea"/>
                            <a:cs typeface="+mn-cs"/>
                          </a:rPr>
                          <m:t>𝑗</m:t>
                        </m:r>
                        <m:r>
                          <a:rPr lang="en-US" sz="1200" i="1" kern="1200">
                            <a:solidFill>
                              <a:schemeClr val="tx1"/>
                            </a:solidFill>
                            <a:effectLst/>
                            <a:latin typeface="Cambria Math" panose="02040503050406030204" pitchFamily="18" charset="0"/>
                            <a:ea typeface="+mn-ea"/>
                            <a:cs typeface="+mn-cs"/>
                          </a:rPr>
                          <m:t>4</m:t>
                        </m:r>
                      </m:sub>
                    </m:sSub>
                  </m:oMath>
                </a14:m>
                <a:r>
                  <a:rPr lang="en-US" sz="1200" kern="1200" dirty="0">
                    <a:solidFill>
                      <a:schemeClr val="tx1"/>
                    </a:solidFill>
                    <a:effectLst/>
                    <a:latin typeface="+mn-lt"/>
                    <a:ea typeface="+mn-ea"/>
                    <a:cs typeface="+mn-cs"/>
                  </a:rPr>
                  <a:t> since it has stronger synaptic connection from the sensory neuron </a:t>
                </a:r>
                <a14:m>
                  <m:oMath xmlns:m="http://schemas.openxmlformats.org/officeDocument/2006/math">
                    <m:sSubSup>
                      <m:sSubSupPr>
                        <m:ctrlPr>
                          <a:rPr lang="en-US" sz="1200" i="1" kern="1200">
                            <a:solidFill>
                              <a:schemeClr val="tx1"/>
                            </a:solidFill>
                            <a:effectLst/>
                            <a:latin typeface="Cambria Math" panose="02040503050406030204" pitchFamily="18" charset="0"/>
                            <a:ea typeface="+mn-ea"/>
                            <a:cs typeface="+mn-cs"/>
                          </a:rPr>
                        </m:ctrlPr>
                      </m:sSubSupPr>
                      <m:e>
                        <m:r>
                          <a:rPr lang="en-US" sz="1200" i="1" kern="1200">
                            <a:solidFill>
                              <a:schemeClr val="tx1"/>
                            </a:solidFill>
                            <a:effectLst/>
                            <a:latin typeface="Cambria Math" panose="02040503050406030204" pitchFamily="18" charset="0"/>
                            <a:ea typeface="+mn-ea"/>
                            <a:cs typeface="+mn-cs"/>
                          </a:rPr>
                          <m:t>𝑆</m:t>
                        </m:r>
                      </m:e>
                      <m:sub>
                        <m:r>
                          <a:rPr lang="en-US" sz="1200" i="1" kern="1200">
                            <a:solidFill>
                              <a:schemeClr val="tx1"/>
                            </a:solidFill>
                            <a:effectLst/>
                            <a:latin typeface="Cambria Math" panose="02040503050406030204" pitchFamily="18" charset="0"/>
                            <a:ea typeface="+mn-ea"/>
                            <a:cs typeface="+mn-cs"/>
                          </a:rPr>
                          <m:t>𝑖</m:t>
                        </m:r>
                      </m:sub>
                      <m:sup>
                        <m:sSub>
                          <m:sSubPr>
                            <m:ctrlPr>
                              <a:rPr lang="en-US" sz="1200" i="1" kern="1200">
                                <a:solidFill>
                                  <a:schemeClr val="tx1"/>
                                </a:solidFill>
                                <a:effectLst/>
                                <a:latin typeface="Cambria Math" panose="02040503050406030204" pitchFamily="18" charset="0"/>
                                <a:ea typeface="+mn-ea"/>
                                <a:cs typeface="+mn-cs"/>
                              </a:rPr>
                            </m:ctrlPr>
                          </m:sSubPr>
                          <m:e>
                            <m:r>
                              <a:rPr lang="en-US" sz="1200" i="1" kern="1200">
                                <a:solidFill>
                                  <a:schemeClr val="tx1"/>
                                </a:solidFill>
                                <a:effectLst/>
                                <a:latin typeface="Cambria Math" panose="02040503050406030204" pitchFamily="18" charset="0"/>
                                <a:ea typeface="+mn-ea"/>
                                <a:cs typeface="+mn-cs"/>
                              </a:rPr>
                              <m:t>𝑎</m:t>
                            </m:r>
                          </m:e>
                          <m:sub>
                            <m:r>
                              <a:rPr lang="en-US" sz="1200" i="1" kern="1200">
                                <a:solidFill>
                                  <a:schemeClr val="tx1"/>
                                </a:solidFill>
                                <a:effectLst/>
                                <a:latin typeface="Cambria Math" panose="02040503050406030204" pitchFamily="18" charset="0"/>
                                <a:ea typeface="+mn-ea"/>
                                <a:cs typeface="+mn-cs"/>
                              </a:rPr>
                              <m:t>𝑘</m:t>
                            </m:r>
                          </m:sub>
                        </m:sSub>
                      </m:sup>
                    </m:sSubSup>
                  </m:oMath>
                </a14:m>
                <a:r>
                  <a:rPr lang="en-US" sz="1200" kern="1200" dirty="0">
                    <a:solidFill>
                      <a:schemeClr val="tx1"/>
                    </a:solidFill>
                    <a:effectLst/>
                    <a:latin typeface="+mn-lt"/>
                    <a:ea typeface="+mn-ea"/>
                    <a:cs typeface="+mn-cs"/>
                  </a:rPr>
                  <a:t> to </a:t>
                </a:r>
                <a14:m>
                  <m:oMath xmlns:m="http://schemas.openxmlformats.org/officeDocument/2006/math">
                    <m:sSubSup>
                      <m:sSubSupPr>
                        <m:ctrlPr>
                          <a:rPr lang="en-US" sz="1200" i="1" kern="1200">
                            <a:solidFill>
                              <a:schemeClr val="tx1"/>
                            </a:solidFill>
                            <a:effectLst/>
                            <a:latin typeface="Cambria Math" panose="02040503050406030204" pitchFamily="18" charset="0"/>
                            <a:ea typeface="+mn-ea"/>
                            <a:cs typeface="+mn-cs"/>
                          </a:rPr>
                        </m:ctrlPr>
                      </m:sSubSupPr>
                      <m:e>
                        <m:r>
                          <a:rPr lang="en-US" sz="1200" i="1" kern="1200">
                            <a:solidFill>
                              <a:schemeClr val="tx1"/>
                            </a:solidFill>
                            <a:effectLst/>
                            <a:latin typeface="Cambria Math" panose="02040503050406030204" pitchFamily="18" charset="0"/>
                            <a:ea typeface="+mn-ea"/>
                            <a:cs typeface="+mn-cs"/>
                          </a:rPr>
                          <m:t>𝑆</m:t>
                        </m:r>
                      </m:e>
                      <m:sub>
                        <m:r>
                          <a:rPr lang="en-US" sz="1200" i="1" kern="1200">
                            <a:solidFill>
                              <a:schemeClr val="tx1"/>
                            </a:solidFill>
                            <a:effectLst/>
                            <a:latin typeface="Cambria Math" panose="02040503050406030204" pitchFamily="18" charset="0"/>
                            <a:ea typeface="+mn-ea"/>
                            <a:cs typeface="+mn-cs"/>
                          </a:rPr>
                          <m:t>𝑖</m:t>
                        </m:r>
                        <m:r>
                          <a:rPr lang="en-US" sz="1200" i="1" kern="1200">
                            <a:solidFill>
                              <a:schemeClr val="tx1"/>
                            </a:solidFill>
                            <a:effectLst/>
                            <a:latin typeface="Cambria Math" panose="02040503050406030204" pitchFamily="18" charset="0"/>
                            <a:ea typeface="+mn-ea"/>
                            <a:cs typeface="+mn-cs"/>
                          </a:rPr>
                          <m:t>−1</m:t>
                        </m:r>
                      </m:sub>
                      <m:sup>
                        <m:sSub>
                          <m:sSubPr>
                            <m:ctrlPr>
                              <a:rPr lang="en-US" sz="1200" i="1" kern="1200">
                                <a:solidFill>
                                  <a:schemeClr val="tx1"/>
                                </a:solidFill>
                                <a:effectLst/>
                                <a:latin typeface="Cambria Math" panose="02040503050406030204" pitchFamily="18" charset="0"/>
                                <a:ea typeface="+mn-ea"/>
                                <a:cs typeface="+mn-cs"/>
                              </a:rPr>
                            </m:ctrlPr>
                          </m:sSubPr>
                          <m:e>
                            <m:r>
                              <a:rPr lang="en-US" sz="1200" i="1" kern="1200">
                                <a:solidFill>
                                  <a:schemeClr val="tx1"/>
                                </a:solidFill>
                                <a:effectLst/>
                                <a:latin typeface="Cambria Math" panose="02040503050406030204" pitchFamily="18" charset="0"/>
                                <a:ea typeface="+mn-ea"/>
                                <a:cs typeface="+mn-cs"/>
                              </a:rPr>
                              <m:t>𝑎</m:t>
                            </m:r>
                          </m:e>
                          <m:sub>
                            <m:r>
                              <a:rPr lang="en-US" sz="1200" i="1" kern="1200">
                                <a:solidFill>
                                  <a:schemeClr val="tx1"/>
                                </a:solidFill>
                                <a:effectLst/>
                                <a:latin typeface="Cambria Math" panose="02040503050406030204" pitchFamily="18" charset="0"/>
                                <a:ea typeface="+mn-ea"/>
                                <a:cs typeface="+mn-cs"/>
                              </a:rPr>
                              <m:t>𝑘</m:t>
                            </m:r>
                          </m:sub>
                        </m:sSub>
                      </m:sup>
                    </m:sSubSup>
                  </m:oMath>
                </a14:m>
                <a:r>
                  <a:rPr lang="en-US" sz="1200" kern="1200" dirty="0">
                    <a:solidFill>
                      <a:schemeClr val="tx1"/>
                    </a:solidFill>
                    <a:effectLst/>
                    <a:latin typeface="+mn-lt"/>
                    <a:ea typeface="+mn-ea"/>
                    <a:cs typeface="+mn-cs"/>
                  </a:rPr>
                  <a:t> than to </a:t>
                </a:r>
                <a14:m>
                  <m:oMath xmlns:m="http://schemas.openxmlformats.org/officeDocument/2006/math">
                    <m:sSubSup>
                      <m:sSubSupPr>
                        <m:ctrlPr>
                          <a:rPr lang="en-US" sz="1200" i="1" kern="1200">
                            <a:solidFill>
                              <a:schemeClr val="tx1"/>
                            </a:solidFill>
                            <a:effectLst/>
                            <a:latin typeface="Cambria Math" panose="02040503050406030204" pitchFamily="18" charset="0"/>
                            <a:ea typeface="+mn-ea"/>
                            <a:cs typeface="+mn-cs"/>
                          </a:rPr>
                        </m:ctrlPr>
                      </m:sSubSupPr>
                      <m:e>
                        <m:r>
                          <a:rPr lang="en-US" sz="1200" i="1" kern="1200">
                            <a:solidFill>
                              <a:schemeClr val="tx1"/>
                            </a:solidFill>
                            <a:effectLst/>
                            <a:latin typeface="Cambria Math" panose="02040503050406030204" pitchFamily="18" charset="0"/>
                            <a:ea typeface="+mn-ea"/>
                            <a:cs typeface="+mn-cs"/>
                          </a:rPr>
                          <m:t>𝑆</m:t>
                        </m:r>
                      </m:e>
                      <m:sub>
                        <m:r>
                          <a:rPr lang="en-US" sz="1200" i="1" kern="1200">
                            <a:solidFill>
                              <a:schemeClr val="tx1"/>
                            </a:solidFill>
                            <a:effectLst/>
                            <a:latin typeface="Cambria Math" panose="02040503050406030204" pitchFamily="18" charset="0"/>
                            <a:ea typeface="+mn-ea"/>
                            <a:cs typeface="+mn-cs"/>
                          </a:rPr>
                          <m:t>𝑖</m:t>
                        </m:r>
                        <m:r>
                          <a:rPr lang="en-US" sz="1200" i="1" kern="1200">
                            <a:solidFill>
                              <a:schemeClr val="tx1"/>
                            </a:solidFill>
                            <a:effectLst/>
                            <a:latin typeface="Cambria Math" panose="02040503050406030204" pitchFamily="18" charset="0"/>
                            <a:ea typeface="+mn-ea"/>
                            <a:cs typeface="+mn-cs"/>
                          </a:rPr>
                          <m:t>+1</m:t>
                        </m:r>
                      </m:sub>
                      <m:sup>
                        <m:sSub>
                          <m:sSubPr>
                            <m:ctrlPr>
                              <a:rPr lang="en-US" sz="1200" i="1" kern="1200">
                                <a:solidFill>
                                  <a:schemeClr val="tx1"/>
                                </a:solidFill>
                                <a:effectLst/>
                                <a:latin typeface="Cambria Math" panose="02040503050406030204" pitchFamily="18" charset="0"/>
                                <a:ea typeface="+mn-ea"/>
                                <a:cs typeface="+mn-cs"/>
                              </a:rPr>
                            </m:ctrlPr>
                          </m:sSubPr>
                          <m:e>
                            <m:r>
                              <a:rPr lang="en-US" sz="1200" i="1" kern="1200">
                                <a:solidFill>
                                  <a:schemeClr val="tx1"/>
                                </a:solidFill>
                                <a:effectLst/>
                                <a:latin typeface="Cambria Math" panose="02040503050406030204" pitchFamily="18" charset="0"/>
                                <a:ea typeface="+mn-ea"/>
                                <a:cs typeface="+mn-cs"/>
                              </a:rPr>
                              <m:t>𝑎</m:t>
                            </m:r>
                          </m:e>
                          <m:sub>
                            <m:r>
                              <a:rPr lang="en-US" sz="1200" i="1" kern="1200">
                                <a:solidFill>
                                  <a:schemeClr val="tx1"/>
                                </a:solidFill>
                                <a:effectLst/>
                                <a:latin typeface="Cambria Math" panose="02040503050406030204" pitchFamily="18" charset="0"/>
                                <a:ea typeface="+mn-ea"/>
                                <a:cs typeface="+mn-cs"/>
                              </a:rPr>
                              <m:t>𝑘</m:t>
                            </m:r>
                          </m:sub>
                        </m:sSub>
                      </m:sup>
                    </m:sSubSup>
                  </m:oMath>
                </a14:m>
                <a:r>
                  <a:rPr lang="en-US" sz="1200" kern="1200" dirty="0">
                    <a:solidFill>
                      <a:schemeClr val="tx1"/>
                    </a:solidFill>
                    <a:effectLst/>
                    <a:latin typeface="+mn-lt"/>
                    <a:ea typeface="+mn-ea"/>
                    <a:cs typeface="+mn-cs"/>
                  </a:rPr>
                  <a:t>.</a:t>
                </a:r>
              </a:p>
              <a:p>
                <a:endParaRPr lang="en-US" dirty="0"/>
              </a:p>
            </p:txBody>
          </p:sp>
        </mc:Choice>
        <mc:Fallback xmlns="">
          <p:sp>
            <p:nvSpPr>
              <p:cNvPr id="3" name="Symbol zastępczy notatek 2"/>
              <p:cNvSpPr>
                <a:spLocks noGrp="1"/>
              </p:cNvSpPr>
              <p:nvPr>
                <p:ph type="body" idx="1"/>
              </p:nvPr>
            </p:nvSpPr>
            <p:spPr/>
            <p:txBody>
              <a:bodyPr/>
              <a:lstStyle/>
              <a:p>
                <a:r>
                  <a:rPr lang="en-US" sz="1200" kern="1200" dirty="0" smtClean="0">
                    <a:solidFill>
                      <a:schemeClr val="tx1"/>
                    </a:solidFill>
                    <a:effectLst/>
                    <a:latin typeface="+mn-lt"/>
                    <a:ea typeface="+mn-ea"/>
                    <a:cs typeface="+mn-cs"/>
                  </a:rPr>
                  <a:t>Neural state changes according to the continuous input stimulus of the receptor </a:t>
                </a:r>
                <a:r>
                  <a:rPr lang="en-US" sz="1200" i="0" kern="1200">
                    <a:solidFill>
                      <a:schemeClr val="tx1"/>
                    </a:solidFill>
                    <a:effectLst/>
                    <a:latin typeface="Cambria Math" panose="02040503050406030204" pitchFamily="18" charset="0"/>
                    <a:ea typeface="+mn-ea"/>
                    <a:cs typeface="+mn-cs"/>
                  </a:rPr>
                  <a:t>𝑅_𝑖^(𝑎_𝑘 )</a:t>
                </a:r>
                <a:r>
                  <a:rPr lang="en-US" sz="1200" kern="1200" dirty="0">
                    <a:solidFill>
                      <a:schemeClr val="tx1"/>
                    </a:solidFill>
                    <a:effectLst/>
                    <a:latin typeface="+mn-lt"/>
                    <a:ea typeface="+mn-ea"/>
                    <a:cs typeface="+mn-cs"/>
                  </a:rPr>
                  <a:t> and the forwarded pulses after activation of neurons, where A, B, and C phases illustrate associated state </a:t>
                </a:r>
                <a:r>
                  <a:rPr lang="en-US" sz="1200" kern="1200" dirty="0" smtClean="0">
                    <a:solidFill>
                      <a:schemeClr val="tx1"/>
                    </a:solidFill>
                    <a:effectLst/>
                    <a:latin typeface="+mn-lt"/>
                    <a:ea typeface="+mn-ea"/>
                    <a:cs typeface="+mn-cs"/>
                  </a:rPr>
                  <a:t>changes</a:t>
                </a:r>
                <a:r>
                  <a:rPr lang="pl-PL" sz="1200" kern="1200" dirty="0" smtClean="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Synaptic dependencies between receptors, sensory and object neurons. The lower part of the figure shows time domain state and activation levels for object neurons </a:t>
                </a:r>
                <a:r>
                  <a:rPr lang="en-US" sz="1200" i="0" kern="1200">
                    <a:solidFill>
                      <a:schemeClr val="tx1"/>
                    </a:solidFill>
                    <a:effectLst/>
                    <a:latin typeface="Cambria Math" panose="02040503050406030204" pitchFamily="18" charset="0"/>
                    <a:ea typeface="+mn-ea"/>
                    <a:cs typeface="+mn-cs"/>
                  </a:rPr>
                  <a:t>𝑂_𝑗1</a:t>
                </a:r>
                <a:r>
                  <a:rPr lang="en-US" sz="1200" kern="1200" dirty="0">
                    <a:solidFill>
                      <a:schemeClr val="tx1"/>
                    </a:solidFill>
                    <a:effectLst/>
                    <a:latin typeface="+mn-lt"/>
                    <a:ea typeface="+mn-ea"/>
                    <a:cs typeface="+mn-cs"/>
                  </a:rPr>
                  <a:t>, </a:t>
                </a:r>
                <a:r>
                  <a:rPr lang="en-US" sz="1200" i="0" kern="1200">
                    <a:solidFill>
                      <a:schemeClr val="tx1"/>
                    </a:solidFill>
                    <a:effectLst/>
                    <a:latin typeface="Cambria Math" panose="02040503050406030204" pitchFamily="18" charset="0"/>
                    <a:ea typeface="+mn-ea"/>
                    <a:cs typeface="+mn-cs"/>
                  </a:rPr>
                  <a:t>𝑂_𝑗2</a:t>
                </a:r>
                <a:r>
                  <a:rPr lang="en-US" sz="1200" kern="1200" dirty="0">
                    <a:solidFill>
                      <a:schemeClr val="tx1"/>
                    </a:solidFill>
                    <a:effectLst/>
                    <a:latin typeface="+mn-lt"/>
                    <a:ea typeface="+mn-ea"/>
                    <a:cs typeface="+mn-cs"/>
                  </a:rPr>
                  <a:t>, and </a:t>
                </a:r>
                <a:r>
                  <a:rPr lang="en-US" sz="1200" i="0" kern="1200">
                    <a:solidFill>
                      <a:schemeClr val="tx1"/>
                    </a:solidFill>
                    <a:effectLst/>
                    <a:latin typeface="Cambria Math" panose="02040503050406030204" pitchFamily="18" charset="0"/>
                    <a:ea typeface="+mn-ea"/>
                    <a:cs typeface="+mn-cs"/>
                  </a:rPr>
                  <a:t>𝑂_𝑗4</a:t>
                </a:r>
                <a:r>
                  <a:rPr lang="en-US" sz="1200" kern="1200" dirty="0">
                    <a:solidFill>
                      <a:schemeClr val="tx1"/>
                    </a:solidFill>
                    <a:effectLst/>
                    <a:latin typeface="+mn-lt"/>
                    <a:ea typeface="+mn-ea"/>
                    <a:cs typeface="+mn-cs"/>
                  </a:rPr>
                  <a:t> and sensory neurons </a:t>
                </a:r>
                <a:r>
                  <a:rPr lang="en-US" sz="1200" i="0" kern="1200">
                    <a:solidFill>
                      <a:schemeClr val="tx1"/>
                    </a:solidFill>
                    <a:effectLst/>
                    <a:latin typeface="Cambria Math" panose="02040503050406030204" pitchFamily="18" charset="0"/>
                    <a:ea typeface="+mn-ea"/>
                    <a:cs typeface="+mn-cs"/>
                  </a:rPr>
                  <a:t>𝑆_(𝑖−1)^(𝑎_𝑘 )</a:t>
                </a:r>
                <a:r>
                  <a:rPr lang="en-US" sz="1200" kern="1200" dirty="0">
                    <a:solidFill>
                      <a:schemeClr val="tx1"/>
                    </a:solidFill>
                    <a:effectLst/>
                    <a:latin typeface="+mn-lt"/>
                    <a:ea typeface="+mn-ea"/>
                    <a:cs typeface="+mn-cs"/>
                  </a:rPr>
                  <a:t> , </a:t>
                </a:r>
                <a:r>
                  <a:rPr lang="en-US" sz="1200" i="0" kern="1200">
                    <a:solidFill>
                      <a:schemeClr val="tx1"/>
                    </a:solidFill>
                    <a:effectLst/>
                    <a:latin typeface="Cambria Math" panose="02040503050406030204" pitchFamily="18" charset="0"/>
                    <a:ea typeface="+mn-ea"/>
                    <a:cs typeface="+mn-cs"/>
                  </a:rPr>
                  <a:t>𝑆_𝑖^(𝑎_𝑘 ), </a:t>
                </a:r>
                <a:r>
                  <a:rPr lang="en-US" sz="1200" kern="1200" dirty="0">
                    <a:solidFill>
                      <a:schemeClr val="tx1"/>
                    </a:solidFill>
                    <a:effectLst/>
                    <a:latin typeface="+mn-lt"/>
                    <a:ea typeface="+mn-ea"/>
                    <a:cs typeface="+mn-cs"/>
                  </a:rPr>
                  <a:t>and </a:t>
                </a:r>
                <a:r>
                  <a:rPr lang="en-US" sz="1200" i="0" kern="1200">
                    <a:solidFill>
                      <a:schemeClr val="tx1"/>
                    </a:solidFill>
                    <a:effectLst/>
                    <a:latin typeface="Cambria Math" panose="02040503050406030204" pitchFamily="18" charset="0"/>
                    <a:ea typeface="+mn-ea"/>
                    <a:cs typeface="+mn-cs"/>
                  </a:rPr>
                  <a:t>𝑆_(𝑖+1)^(𝑎_𝑘 )</a:t>
                </a:r>
                <a:r>
                  <a:rPr lang="en-US" sz="1200" kern="1200" dirty="0">
                    <a:solidFill>
                      <a:schemeClr val="tx1"/>
                    </a:solidFill>
                    <a:effectLst/>
                    <a:latin typeface="+mn-lt"/>
                    <a:ea typeface="+mn-ea"/>
                    <a:cs typeface="+mn-cs"/>
                  </a:rPr>
                  <a:t>. Only the sensory neuron </a:t>
                </a:r>
                <a:r>
                  <a:rPr lang="en-US" sz="1200" i="0" kern="1200">
                    <a:solidFill>
                      <a:schemeClr val="tx1"/>
                    </a:solidFill>
                    <a:effectLst/>
                    <a:latin typeface="Cambria Math" panose="02040503050406030204" pitchFamily="18" charset="0"/>
                    <a:ea typeface="+mn-ea"/>
                    <a:cs typeface="+mn-cs"/>
                  </a:rPr>
                  <a:t>𝑆_𝑖^(𝑎_𝑘 )</a:t>
                </a:r>
                <a:r>
                  <a:rPr lang="en-US" sz="1200" kern="1200" dirty="0">
                    <a:solidFill>
                      <a:schemeClr val="tx1"/>
                    </a:solidFill>
                    <a:effectLst/>
                    <a:latin typeface="+mn-lt"/>
                    <a:ea typeface="+mn-ea"/>
                    <a:cs typeface="+mn-cs"/>
                  </a:rPr>
                  <a:t> is directly stimulated by the receptor </a:t>
                </a:r>
                <a:r>
                  <a:rPr lang="en-US" sz="1200" i="0" kern="1200">
                    <a:solidFill>
                      <a:schemeClr val="tx1"/>
                    </a:solidFill>
                    <a:effectLst/>
                    <a:latin typeface="Cambria Math" panose="02040503050406030204" pitchFamily="18" charset="0"/>
                    <a:ea typeface="+mn-ea"/>
                    <a:cs typeface="+mn-cs"/>
                  </a:rPr>
                  <a:t>𝑅_𝑖^(𝑎_𝑘 )</a:t>
                </a:r>
                <a:r>
                  <a:rPr lang="en-US" sz="1200" kern="1200" dirty="0">
                    <a:solidFill>
                      <a:schemeClr val="tx1"/>
                    </a:solidFill>
                    <a:effectLst/>
                    <a:latin typeface="+mn-lt"/>
                    <a:ea typeface="+mn-ea"/>
                    <a:cs typeface="+mn-cs"/>
                  </a:rPr>
                  <a:t> and fires most often. The other neurons responses are based on their stimulation strength through associative weighted connections. Object neuron </a:t>
                </a:r>
                <a:r>
                  <a:rPr lang="en-US" sz="1200" i="0" kern="1200">
                    <a:solidFill>
                      <a:schemeClr val="tx1"/>
                    </a:solidFill>
                    <a:effectLst/>
                    <a:latin typeface="Cambria Math" panose="02040503050406030204" pitchFamily="18" charset="0"/>
                    <a:ea typeface="+mn-ea"/>
                    <a:cs typeface="+mn-cs"/>
                  </a:rPr>
                  <a:t>𝑂_𝑗1</a:t>
                </a:r>
                <a:r>
                  <a:rPr lang="en-US" sz="1200" kern="1200" dirty="0">
                    <a:solidFill>
                      <a:schemeClr val="tx1"/>
                    </a:solidFill>
                    <a:effectLst/>
                    <a:latin typeface="+mn-lt"/>
                    <a:ea typeface="+mn-ea"/>
                    <a:cs typeface="+mn-cs"/>
                  </a:rPr>
                  <a:t> fires more frequently than object neurons </a:t>
                </a:r>
                <a:r>
                  <a:rPr lang="en-US" sz="1200" i="0" kern="1200">
                    <a:solidFill>
                      <a:schemeClr val="tx1"/>
                    </a:solidFill>
                    <a:effectLst/>
                    <a:latin typeface="Cambria Math" panose="02040503050406030204" pitchFamily="18" charset="0"/>
                    <a:ea typeface="+mn-ea"/>
                    <a:cs typeface="+mn-cs"/>
                  </a:rPr>
                  <a:t>𝑂_𝑗2</a:t>
                </a:r>
                <a:r>
                  <a:rPr lang="en-US" sz="1200" kern="1200" baseline="-250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and </a:t>
                </a:r>
                <a:r>
                  <a:rPr lang="en-US" sz="1200" i="0" kern="1200">
                    <a:solidFill>
                      <a:schemeClr val="tx1"/>
                    </a:solidFill>
                    <a:effectLst/>
                    <a:latin typeface="Cambria Math" panose="02040503050406030204" pitchFamily="18" charset="0"/>
                    <a:ea typeface="+mn-ea"/>
                    <a:cs typeface="+mn-cs"/>
                  </a:rPr>
                  <a:t>𝑂_𝑗4</a:t>
                </a:r>
                <a:r>
                  <a:rPr lang="en-US" sz="1200" kern="1200" dirty="0">
                    <a:solidFill>
                      <a:schemeClr val="tx1"/>
                    </a:solidFill>
                    <a:effectLst/>
                    <a:latin typeface="+mn-lt"/>
                    <a:ea typeface="+mn-ea"/>
                    <a:cs typeface="+mn-cs"/>
                  </a:rPr>
                  <a:t> because it is directly and more strongly connected to the most active neuron </a:t>
                </a:r>
                <a:r>
                  <a:rPr lang="en-US" sz="1200" i="0" kern="1200">
                    <a:solidFill>
                      <a:schemeClr val="tx1"/>
                    </a:solidFill>
                    <a:effectLst/>
                    <a:latin typeface="Cambria Math" panose="02040503050406030204" pitchFamily="18" charset="0"/>
                    <a:ea typeface="+mn-ea"/>
                    <a:cs typeface="+mn-cs"/>
                  </a:rPr>
                  <a:t>𝑆_𝑖^(𝑎_𝑘 )</a:t>
                </a:r>
                <a:r>
                  <a:rPr lang="en-US" sz="1200" kern="1200" dirty="0">
                    <a:solidFill>
                      <a:schemeClr val="tx1"/>
                    </a:solidFill>
                    <a:effectLst/>
                    <a:latin typeface="+mn-lt"/>
                    <a:ea typeface="+mn-ea"/>
                    <a:cs typeface="+mn-cs"/>
                  </a:rPr>
                  <a:t>, however the object neuron </a:t>
                </a:r>
                <a:r>
                  <a:rPr lang="en-US" sz="1200" i="0" kern="1200">
                    <a:solidFill>
                      <a:schemeClr val="tx1"/>
                    </a:solidFill>
                    <a:effectLst/>
                    <a:latin typeface="Cambria Math" panose="02040503050406030204" pitchFamily="18" charset="0"/>
                    <a:ea typeface="+mn-ea"/>
                    <a:cs typeface="+mn-cs"/>
                  </a:rPr>
                  <a:t>𝑂_𝑗2</a:t>
                </a:r>
                <a:r>
                  <a:rPr lang="en-US" sz="1200" kern="1200" baseline="-250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fires earlier than the object neuron </a:t>
                </a:r>
                <a:r>
                  <a:rPr lang="en-US" sz="1200" i="0" kern="1200">
                    <a:solidFill>
                      <a:schemeClr val="tx1"/>
                    </a:solidFill>
                    <a:effectLst/>
                    <a:latin typeface="Cambria Math" panose="02040503050406030204" pitchFamily="18" charset="0"/>
                    <a:ea typeface="+mn-ea"/>
                    <a:cs typeface="+mn-cs"/>
                  </a:rPr>
                  <a:t>𝑂_𝑗4</a:t>
                </a:r>
                <a:r>
                  <a:rPr lang="en-US" sz="1200" kern="1200" dirty="0">
                    <a:solidFill>
                      <a:schemeClr val="tx1"/>
                    </a:solidFill>
                    <a:effectLst/>
                    <a:latin typeface="+mn-lt"/>
                    <a:ea typeface="+mn-ea"/>
                    <a:cs typeface="+mn-cs"/>
                  </a:rPr>
                  <a:t> since it has stronger synaptic connection from the sensory neuron </a:t>
                </a:r>
                <a:r>
                  <a:rPr lang="en-US" sz="1200" i="0" kern="1200">
                    <a:solidFill>
                      <a:schemeClr val="tx1"/>
                    </a:solidFill>
                    <a:effectLst/>
                    <a:latin typeface="Cambria Math" panose="02040503050406030204" pitchFamily="18" charset="0"/>
                    <a:ea typeface="+mn-ea"/>
                    <a:cs typeface="+mn-cs"/>
                  </a:rPr>
                  <a:t>𝑆_𝑖^(𝑎_𝑘 )</a:t>
                </a:r>
                <a:r>
                  <a:rPr lang="en-US" sz="1200" kern="1200" dirty="0">
                    <a:solidFill>
                      <a:schemeClr val="tx1"/>
                    </a:solidFill>
                    <a:effectLst/>
                    <a:latin typeface="+mn-lt"/>
                    <a:ea typeface="+mn-ea"/>
                    <a:cs typeface="+mn-cs"/>
                  </a:rPr>
                  <a:t> to </a:t>
                </a:r>
                <a:r>
                  <a:rPr lang="en-US" sz="1200" i="0" kern="1200">
                    <a:solidFill>
                      <a:schemeClr val="tx1"/>
                    </a:solidFill>
                    <a:effectLst/>
                    <a:latin typeface="Cambria Math" panose="02040503050406030204" pitchFamily="18" charset="0"/>
                    <a:ea typeface="+mn-ea"/>
                    <a:cs typeface="+mn-cs"/>
                  </a:rPr>
                  <a:t>𝑆_(𝑖−1)^(𝑎_𝑘 )</a:t>
                </a:r>
                <a:r>
                  <a:rPr lang="en-US" sz="1200" kern="1200" dirty="0">
                    <a:solidFill>
                      <a:schemeClr val="tx1"/>
                    </a:solidFill>
                    <a:effectLst/>
                    <a:latin typeface="+mn-lt"/>
                    <a:ea typeface="+mn-ea"/>
                    <a:cs typeface="+mn-cs"/>
                  </a:rPr>
                  <a:t> than to </a:t>
                </a:r>
                <a:r>
                  <a:rPr lang="en-US" sz="1200" i="0" kern="1200">
                    <a:solidFill>
                      <a:schemeClr val="tx1"/>
                    </a:solidFill>
                    <a:effectLst/>
                    <a:latin typeface="Cambria Math" panose="02040503050406030204" pitchFamily="18" charset="0"/>
                    <a:ea typeface="+mn-ea"/>
                    <a:cs typeface="+mn-cs"/>
                  </a:rPr>
                  <a:t>𝑆_(𝑖+1)^(𝑎_𝑘 )</a:t>
                </a:r>
                <a:r>
                  <a:rPr lang="en-US" sz="1200" kern="1200" dirty="0">
                    <a:solidFill>
                      <a:schemeClr val="tx1"/>
                    </a:solidFill>
                    <a:effectLst/>
                    <a:latin typeface="+mn-lt"/>
                    <a:ea typeface="+mn-ea"/>
                    <a:cs typeface="+mn-cs"/>
                  </a:rPr>
                  <a:t>.</a:t>
                </a:r>
              </a:p>
              <a:p>
                <a:endParaRPr lang="en-US" dirty="0"/>
              </a:p>
            </p:txBody>
          </p:sp>
        </mc:Fallback>
      </mc:AlternateContent>
      <p:sp>
        <p:nvSpPr>
          <p:cNvPr id="4" name="Symbol zastępczy numeru slajdu 3"/>
          <p:cNvSpPr>
            <a:spLocks noGrp="1"/>
          </p:cNvSpPr>
          <p:nvPr>
            <p:ph type="sldNum" sz="quarter" idx="10"/>
          </p:nvPr>
        </p:nvSpPr>
        <p:spPr/>
        <p:txBody>
          <a:bodyPr/>
          <a:lstStyle/>
          <a:p>
            <a:fld id="{BED09F73-0EC3-43BE-ADDD-DBBAFD680B2C}" type="slidenum">
              <a:rPr lang="pl-PL" smtClean="0"/>
              <a:t>28</a:t>
            </a:fld>
            <a:endParaRPr lang="pl-PL"/>
          </a:p>
        </p:txBody>
      </p:sp>
    </p:spTree>
    <p:extLst>
      <p:ext uri="{BB962C8B-B14F-4D97-AF65-F5344CB8AC3E}">
        <p14:creationId xmlns:p14="http://schemas.microsoft.com/office/powerpoint/2010/main" val="7098524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Symbol zastępczy notatek 2"/>
              <p:cNvSpPr>
                <a:spLocks noGrp="1"/>
              </p:cNvSpPr>
              <p:nvPr>
                <p:ph type="body" idx="1"/>
              </p:nvPr>
            </p:nvSpPr>
            <p:spPr/>
            <p:txBody>
              <a:bodyPr/>
              <a:lstStyle/>
              <a:p>
                <a:r>
                  <a:rPr lang="en-US" sz="1200" kern="1200" dirty="0" smtClean="0">
                    <a:solidFill>
                      <a:schemeClr val="tx1"/>
                    </a:solidFill>
                    <a:effectLst/>
                    <a:latin typeface="+mn-lt"/>
                    <a:ea typeface="+mn-ea"/>
                    <a:cs typeface="+mn-cs"/>
                  </a:rPr>
                  <a:t>Neural state changes according to the continuous input stimulus of the receptor </a:t>
                </a:r>
                <a14:m>
                  <m:oMath xmlns:m="http://schemas.openxmlformats.org/officeDocument/2006/math">
                    <m:sSubSup>
                      <m:sSubSupPr>
                        <m:ctrlPr>
                          <a:rPr lang="en-US" sz="1200" i="1" kern="1200">
                            <a:solidFill>
                              <a:schemeClr val="tx1"/>
                            </a:solidFill>
                            <a:effectLst/>
                            <a:latin typeface="Cambria Math" panose="02040503050406030204" pitchFamily="18" charset="0"/>
                            <a:ea typeface="+mn-ea"/>
                            <a:cs typeface="+mn-cs"/>
                          </a:rPr>
                        </m:ctrlPr>
                      </m:sSubSupPr>
                      <m:e>
                        <m:r>
                          <a:rPr lang="en-US" sz="1200" i="1" kern="1200">
                            <a:solidFill>
                              <a:schemeClr val="tx1"/>
                            </a:solidFill>
                            <a:effectLst/>
                            <a:latin typeface="Cambria Math" panose="02040503050406030204" pitchFamily="18" charset="0"/>
                            <a:ea typeface="+mn-ea"/>
                            <a:cs typeface="+mn-cs"/>
                          </a:rPr>
                          <m:t>𝑅</m:t>
                        </m:r>
                      </m:e>
                      <m:sub>
                        <m:r>
                          <a:rPr lang="en-US" sz="1200" i="1" kern="1200">
                            <a:solidFill>
                              <a:schemeClr val="tx1"/>
                            </a:solidFill>
                            <a:effectLst/>
                            <a:latin typeface="Cambria Math" panose="02040503050406030204" pitchFamily="18" charset="0"/>
                            <a:ea typeface="+mn-ea"/>
                            <a:cs typeface="+mn-cs"/>
                          </a:rPr>
                          <m:t>𝑖</m:t>
                        </m:r>
                      </m:sub>
                      <m:sup>
                        <m:sSub>
                          <m:sSubPr>
                            <m:ctrlPr>
                              <a:rPr lang="en-US" sz="1200" i="1" kern="1200">
                                <a:solidFill>
                                  <a:schemeClr val="tx1"/>
                                </a:solidFill>
                                <a:effectLst/>
                                <a:latin typeface="Cambria Math" panose="02040503050406030204" pitchFamily="18" charset="0"/>
                                <a:ea typeface="+mn-ea"/>
                                <a:cs typeface="+mn-cs"/>
                              </a:rPr>
                            </m:ctrlPr>
                          </m:sSubPr>
                          <m:e>
                            <m:r>
                              <a:rPr lang="en-US" sz="1200" i="1" kern="1200">
                                <a:solidFill>
                                  <a:schemeClr val="tx1"/>
                                </a:solidFill>
                                <a:effectLst/>
                                <a:latin typeface="Cambria Math" panose="02040503050406030204" pitchFamily="18" charset="0"/>
                                <a:ea typeface="+mn-ea"/>
                                <a:cs typeface="+mn-cs"/>
                              </a:rPr>
                              <m:t>𝑎</m:t>
                            </m:r>
                          </m:e>
                          <m:sub>
                            <m:r>
                              <a:rPr lang="en-US" sz="1200" i="1" kern="1200">
                                <a:solidFill>
                                  <a:schemeClr val="tx1"/>
                                </a:solidFill>
                                <a:effectLst/>
                                <a:latin typeface="Cambria Math" panose="02040503050406030204" pitchFamily="18" charset="0"/>
                                <a:ea typeface="+mn-ea"/>
                                <a:cs typeface="+mn-cs"/>
                              </a:rPr>
                              <m:t>𝑘</m:t>
                            </m:r>
                          </m:sub>
                        </m:sSub>
                      </m:sup>
                    </m:sSubSup>
                  </m:oMath>
                </a14:m>
                <a:r>
                  <a:rPr lang="en-US" sz="1200" kern="1200" dirty="0">
                    <a:solidFill>
                      <a:schemeClr val="tx1"/>
                    </a:solidFill>
                    <a:effectLst/>
                    <a:latin typeface="+mn-lt"/>
                    <a:ea typeface="+mn-ea"/>
                    <a:cs typeface="+mn-cs"/>
                  </a:rPr>
                  <a:t> and the forwarded pulses after activation of neurons, where A, B, and C phases illustrate associated state </a:t>
                </a:r>
                <a:r>
                  <a:rPr lang="en-US" sz="1200" kern="1200" dirty="0" smtClean="0">
                    <a:solidFill>
                      <a:schemeClr val="tx1"/>
                    </a:solidFill>
                    <a:effectLst/>
                    <a:latin typeface="+mn-lt"/>
                    <a:ea typeface="+mn-ea"/>
                    <a:cs typeface="+mn-cs"/>
                  </a:rPr>
                  <a:t>changes</a:t>
                </a:r>
                <a:r>
                  <a:rPr lang="pl-PL" sz="1200" kern="1200" dirty="0" smtClean="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Synaptic dependencies between receptors, sensory and object neurons. The lower part of the figure shows time domain state and activation levels for object neurons </a:t>
                </a:r>
                <a14:m>
                  <m:oMath xmlns:m="http://schemas.openxmlformats.org/officeDocument/2006/math">
                    <m:sSub>
                      <m:sSubPr>
                        <m:ctrlPr>
                          <a:rPr lang="en-US" sz="1200" i="1" kern="1200">
                            <a:solidFill>
                              <a:schemeClr val="tx1"/>
                            </a:solidFill>
                            <a:effectLst/>
                            <a:latin typeface="Cambria Math" panose="02040503050406030204" pitchFamily="18" charset="0"/>
                            <a:ea typeface="+mn-ea"/>
                            <a:cs typeface="+mn-cs"/>
                          </a:rPr>
                        </m:ctrlPr>
                      </m:sSubPr>
                      <m:e>
                        <m:r>
                          <a:rPr lang="en-US" sz="1200" i="1" kern="1200">
                            <a:solidFill>
                              <a:schemeClr val="tx1"/>
                            </a:solidFill>
                            <a:effectLst/>
                            <a:latin typeface="Cambria Math" panose="02040503050406030204" pitchFamily="18" charset="0"/>
                            <a:ea typeface="+mn-ea"/>
                            <a:cs typeface="+mn-cs"/>
                          </a:rPr>
                          <m:t>𝑂</m:t>
                        </m:r>
                      </m:e>
                      <m:sub>
                        <m:r>
                          <a:rPr lang="en-US" sz="1200" i="1" kern="1200">
                            <a:solidFill>
                              <a:schemeClr val="tx1"/>
                            </a:solidFill>
                            <a:effectLst/>
                            <a:latin typeface="Cambria Math" panose="02040503050406030204" pitchFamily="18" charset="0"/>
                            <a:ea typeface="+mn-ea"/>
                            <a:cs typeface="+mn-cs"/>
                          </a:rPr>
                          <m:t>𝑗</m:t>
                        </m:r>
                        <m:r>
                          <a:rPr lang="en-US" sz="1200" i="1" kern="1200">
                            <a:solidFill>
                              <a:schemeClr val="tx1"/>
                            </a:solidFill>
                            <a:effectLst/>
                            <a:latin typeface="Cambria Math" panose="02040503050406030204" pitchFamily="18" charset="0"/>
                            <a:ea typeface="+mn-ea"/>
                            <a:cs typeface="+mn-cs"/>
                          </a:rPr>
                          <m:t>1</m:t>
                        </m:r>
                      </m:sub>
                    </m:sSub>
                  </m:oMath>
                </a14:m>
                <a:r>
                  <a:rPr lang="en-US" sz="1200" kern="1200" dirty="0">
                    <a:solidFill>
                      <a:schemeClr val="tx1"/>
                    </a:solidFill>
                    <a:effectLst/>
                    <a:latin typeface="+mn-lt"/>
                    <a:ea typeface="+mn-ea"/>
                    <a:cs typeface="+mn-cs"/>
                  </a:rPr>
                  <a:t>, </a:t>
                </a:r>
                <a14:m>
                  <m:oMath xmlns:m="http://schemas.openxmlformats.org/officeDocument/2006/math">
                    <m:sSub>
                      <m:sSubPr>
                        <m:ctrlPr>
                          <a:rPr lang="en-US" sz="1200" i="1" kern="1200">
                            <a:solidFill>
                              <a:schemeClr val="tx1"/>
                            </a:solidFill>
                            <a:effectLst/>
                            <a:latin typeface="Cambria Math" panose="02040503050406030204" pitchFamily="18" charset="0"/>
                            <a:ea typeface="+mn-ea"/>
                            <a:cs typeface="+mn-cs"/>
                          </a:rPr>
                        </m:ctrlPr>
                      </m:sSubPr>
                      <m:e>
                        <m:r>
                          <a:rPr lang="en-US" sz="1200" i="1" kern="1200">
                            <a:solidFill>
                              <a:schemeClr val="tx1"/>
                            </a:solidFill>
                            <a:effectLst/>
                            <a:latin typeface="Cambria Math" panose="02040503050406030204" pitchFamily="18" charset="0"/>
                            <a:ea typeface="+mn-ea"/>
                            <a:cs typeface="+mn-cs"/>
                          </a:rPr>
                          <m:t>𝑂</m:t>
                        </m:r>
                      </m:e>
                      <m:sub>
                        <m:r>
                          <a:rPr lang="en-US" sz="1200" i="1" kern="1200">
                            <a:solidFill>
                              <a:schemeClr val="tx1"/>
                            </a:solidFill>
                            <a:effectLst/>
                            <a:latin typeface="Cambria Math" panose="02040503050406030204" pitchFamily="18" charset="0"/>
                            <a:ea typeface="+mn-ea"/>
                            <a:cs typeface="+mn-cs"/>
                          </a:rPr>
                          <m:t>𝑗</m:t>
                        </m:r>
                        <m:r>
                          <a:rPr lang="en-US" sz="1200" i="1" kern="1200">
                            <a:solidFill>
                              <a:schemeClr val="tx1"/>
                            </a:solidFill>
                            <a:effectLst/>
                            <a:latin typeface="Cambria Math" panose="02040503050406030204" pitchFamily="18" charset="0"/>
                            <a:ea typeface="+mn-ea"/>
                            <a:cs typeface="+mn-cs"/>
                          </a:rPr>
                          <m:t>2</m:t>
                        </m:r>
                      </m:sub>
                    </m:sSub>
                  </m:oMath>
                </a14:m>
                <a:r>
                  <a:rPr lang="en-US" sz="1200" kern="1200" dirty="0">
                    <a:solidFill>
                      <a:schemeClr val="tx1"/>
                    </a:solidFill>
                    <a:effectLst/>
                    <a:latin typeface="+mn-lt"/>
                    <a:ea typeface="+mn-ea"/>
                    <a:cs typeface="+mn-cs"/>
                  </a:rPr>
                  <a:t>, and </a:t>
                </a:r>
                <a14:m>
                  <m:oMath xmlns:m="http://schemas.openxmlformats.org/officeDocument/2006/math">
                    <m:sSub>
                      <m:sSubPr>
                        <m:ctrlPr>
                          <a:rPr lang="en-US" sz="1200" i="1" kern="1200">
                            <a:solidFill>
                              <a:schemeClr val="tx1"/>
                            </a:solidFill>
                            <a:effectLst/>
                            <a:latin typeface="Cambria Math" panose="02040503050406030204" pitchFamily="18" charset="0"/>
                            <a:ea typeface="+mn-ea"/>
                            <a:cs typeface="+mn-cs"/>
                          </a:rPr>
                        </m:ctrlPr>
                      </m:sSubPr>
                      <m:e>
                        <m:r>
                          <a:rPr lang="en-US" sz="1200" i="1" kern="1200">
                            <a:solidFill>
                              <a:schemeClr val="tx1"/>
                            </a:solidFill>
                            <a:effectLst/>
                            <a:latin typeface="Cambria Math" panose="02040503050406030204" pitchFamily="18" charset="0"/>
                            <a:ea typeface="+mn-ea"/>
                            <a:cs typeface="+mn-cs"/>
                          </a:rPr>
                          <m:t>𝑂</m:t>
                        </m:r>
                      </m:e>
                      <m:sub>
                        <m:r>
                          <a:rPr lang="en-US" sz="1200" i="1" kern="1200">
                            <a:solidFill>
                              <a:schemeClr val="tx1"/>
                            </a:solidFill>
                            <a:effectLst/>
                            <a:latin typeface="Cambria Math" panose="02040503050406030204" pitchFamily="18" charset="0"/>
                            <a:ea typeface="+mn-ea"/>
                            <a:cs typeface="+mn-cs"/>
                          </a:rPr>
                          <m:t>𝑗</m:t>
                        </m:r>
                        <m:r>
                          <a:rPr lang="en-US" sz="1200" i="1" kern="1200">
                            <a:solidFill>
                              <a:schemeClr val="tx1"/>
                            </a:solidFill>
                            <a:effectLst/>
                            <a:latin typeface="Cambria Math" panose="02040503050406030204" pitchFamily="18" charset="0"/>
                            <a:ea typeface="+mn-ea"/>
                            <a:cs typeface="+mn-cs"/>
                          </a:rPr>
                          <m:t>4</m:t>
                        </m:r>
                      </m:sub>
                    </m:sSub>
                  </m:oMath>
                </a14:m>
                <a:r>
                  <a:rPr lang="en-US" sz="1200" kern="1200" dirty="0">
                    <a:solidFill>
                      <a:schemeClr val="tx1"/>
                    </a:solidFill>
                    <a:effectLst/>
                    <a:latin typeface="+mn-lt"/>
                    <a:ea typeface="+mn-ea"/>
                    <a:cs typeface="+mn-cs"/>
                  </a:rPr>
                  <a:t> and sensory neurons </a:t>
                </a:r>
                <a14:m>
                  <m:oMath xmlns:m="http://schemas.openxmlformats.org/officeDocument/2006/math">
                    <m:sSubSup>
                      <m:sSubSupPr>
                        <m:ctrlPr>
                          <a:rPr lang="en-US" sz="1200" i="1" kern="1200">
                            <a:solidFill>
                              <a:schemeClr val="tx1"/>
                            </a:solidFill>
                            <a:effectLst/>
                            <a:latin typeface="Cambria Math" panose="02040503050406030204" pitchFamily="18" charset="0"/>
                            <a:ea typeface="+mn-ea"/>
                            <a:cs typeface="+mn-cs"/>
                          </a:rPr>
                        </m:ctrlPr>
                      </m:sSubSupPr>
                      <m:e>
                        <m:r>
                          <a:rPr lang="en-US" sz="1200" i="1" kern="1200">
                            <a:solidFill>
                              <a:schemeClr val="tx1"/>
                            </a:solidFill>
                            <a:effectLst/>
                            <a:latin typeface="Cambria Math" panose="02040503050406030204" pitchFamily="18" charset="0"/>
                            <a:ea typeface="+mn-ea"/>
                            <a:cs typeface="+mn-cs"/>
                          </a:rPr>
                          <m:t>𝑆</m:t>
                        </m:r>
                      </m:e>
                      <m:sub>
                        <m:r>
                          <a:rPr lang="en-US" sz="1200" i="1" kern="1200">
                            <a:solidFill>
                              <a:schemeClr val="tx1"/>
                            </a:solidFill>
                            <a:effectLst/>
                            <a:latin typeface="Cambria Math" panose="02040503050406030204" pitchFamily="18" charset="0"/>
                            <a:ea typeface="+mn-ea"/>
                            <a:cs typeface="+mn-cs"/>
                          </a:rPr>
                          <m:t>𝑖</m:t>
                        </m:r>
                        <m:r>
                          <a:rPr lang="en-US" sz="1200" i="1" kern="1200">
                            <a:solidFill>
                              <a:schemeClr val="tx1"/>
                            </a:solidFill>
                            <a:effectLst/>
                            <a:latin typeface="Cambria Math" panose="02040503050406030204" pitchFamily="18" charset="0"/>
                            <a:ea typeface="+mn-ea"/>
                            <a:cs typeface="+mn-cs"/>
                          </a:rPr>
                          <m:t>−1</m:t>
                        </m:r>
                      </m:sub>
                      <m:sup>
                        <m:sSub>
                          <m:sSubPr>
                            <m:ctrlPr>
                              <a:rPr lang="en-US" sz="1200" i="1" kern="1200">
                                <a:solidFill>
                                  <a:schemeClr val="tx1"/>
                                </a:solidFill>
                                <a:effectLst/>
                                <a:latin typeface="Cambria Math" panose="02040503050406030204" pitchFamily="18" charset="0"/>
                                <a:ea typeface="+mn-ea"/>
                                <a:cs typeface="+mn-cs"/>
                              </a:rPr>
                            </m:ctrlPr>
                          </m:sSubPr>
                          <m:e>
                            <m:r>
                              <a:rPr lang="en-US" sz="1200" i="1" kern="1200">
                                <a:solidFill>
                                  <a:schemeClr val="tx1"/>
                                </a:solidFill>
                                <a:effectLst/>
                                <a:latin typeface="Cambria Math" panose="02040503050406030204" pitchFamily="18" charset="0"/>
                                <a:ea typeface="+mn-ea"/>
                                <a:cs typeface="+mn-cs"/>
                              </a:rPr>
                              <m:t>𝑎</m:t>
                            </m:r>
                          </m:e>
                          <m:sub>
                            <m:r>
                              <a:rPr lang="en-US" sz="1200" i="1" kern="1200">
                                <a:solidFill>
                                  <a:schemeClr val="tx1"/>
                                </a:solidFill>
                                <a:effectLst/>
                                <a:latin typeface="Cambria Math" panose="02040503050406030204" pitchFamily="18" charset="0"/>
                                <a:ea typeface="+mn-ea"/>
                                <a:cs typeface="+mn-cs"/>
                              </a:rPr>
                              <m:t>𝑘</m:t>
                            </m:r>
                          </m:sub>
                        </m:sSub>
                      </m:sup>
                    </m:sSubSup>
                  </m:oMath>
                </a14:m>
                <a:r>
                  <a:rPr lang="en-US" sz="1200" kern="1200" dirty="0">
                    <a:solidFill>
                      <a:schemeClr val="tx1"/>
                    </a:solidFill>
                    <a:effectLst/>
                    <a:latin typeface="+mn-lt"/>
                    <a:ea typeface="+mn-ea"/>
                    <a:cs typeface="+mn-cs"/>
                  </a:rPr>
                  <a:t> , </a:t>
                </a:r>
                <a14:m>
                  <m:oMath xmlns:m="http://schemas.openxmlformats.org/officeDocument/2006/math">
                    <m:sSubSup>
                      <m:sSubSupPr>
                        <m:ctrlPr>
                          <a:rPr lang="en-US" sz="1200" i="1" kern="1200">
                            <a:solidFill>
                              <a:schemeClr val="tx1"/>
                            </a:solidFill>
                            <a:effectLst/>
                            <a:latin typeface="Cambria Math" panose="02040503050406030204" pitchFamily="18" charset="0"/>
                            <a:ea typeface="+mn-ea"/>
                            <a:cs typeface="+mn-cs"/>
                          </a:rPr>
                        </m:ctrlPr>
                      </m:sSubSupPr>
                      <m:e>
                        <m:r>
                          <a:rPr lang="en-US" sz="1200" i="1" kern="1200">
                            <a:solidFill>
                              <a:schemeClr val="tx1"/>
                            </a:solidFill>
                            <a:effectLst/>
                            <a:latin typeface="Cambria Math" panose="02040503050406030204" pitchFamily="18" charset="0"/>
                            <a:ea typeface="+mn-ea"/>
                            <a:cs typeface="+mn-cs"/>
                          </a:rPr>
                          <m:t>𝑆</m:t>
                        </m:r>
                      </m:e>
                      <m:sub>
                        <m:r>
                          <a:rPr lang="en-US" sz="1200" i="1" kern="1200">
                            <a:solidFill>
                              <a:schemeClr val="tx1"/>
                            </a:solidFill>
                            <a:effectLst/>
                            <a:latin typeface="Cambria Math" panose="02040503050406030204" pitchFamily="18" charset="0"/>
                            <a:ea typeface="+mn-ea"/>
                            <a:cs typeface="+mn-cs"/>
                          </a:rPr>
                          <m:t>𝑖</m:t>
                        </m:r>
                      </m:sub>
                      <m:sup>
                        <m:sSub>
                          <m:sSubPr>
                            <m:ctrlPr>
                              <a:rPr lang="en-US" sz="1200" i="1" kern="1200">
                                <a:solidFill>
                                  <a:schemeClr val="tx1"/>
                                </a:solidFill>
                                <a:effectLst/>
                                <a:latin typeface="Cambria Math" panose="02040503050406030204" pitchFamily="18" charset="0"/>
                                <a:ea typeface="+mn-ea"/>
                                <a:cs typeface="+mn-cs"/>
                              </a:rPr>
                            </m:ctrlPr>
                          </m:sSubPr>
                          <m:e>
                            <m:r>
                              <a:rPr lang="en-US" sz="1200" i="1" kern="1200">
                                <a:solidFill>
                                  <a:schemeClr val="tx1"/>
                                </a:solidFill>
                                <a:effectLst/>
                                <a:latin typeface="Cambria Math" panose="02040503050406030204" pitchFamily="18" charset="0"/>
                                <a:ea typeface="+mn-ea"/>
                                <a:cs typeface="+mn-cs"/>
                              </a:rPr>
                              <m:t>𝑎</m:t>
                            </m:r>
                          </m:e>
                          <m:sub>
                            <m:r>
                              <a:rPr lang="en-US" sz="1200" i="1" kern="1200">
                                <a:solidFill>
                                  <a:schemeClr val="tx1"/>
                                </a:solidFill>
                                <a:effectLst/>
                                <a:latin typeface="Cambria Math" panose="02040503050406030204" pitchFamily="18" charset="0"/>
                                <a:ea typeface="+mn-ea"/>
                                <a:cs typeface="+mn-cs"/>
                              </a:rPr>
                              <m:t>𝑘</m:t>
                            </m:r>
                          </m:sub>
                        </m:sSub>
                      </m:sup>
                    </m:sSubSup>
                    <m:r>
                      <a:rPr lang="en-US" sz="1200" i="1" kern="1200">
                        <a:solidFill>
                          <a:schemeClr val="tx1"/>
                        </a:solidFill>
                        <a:effectLst/>
                        <a:latin typeface="Cambria Math" panose="02040503050406030204" pitchFamily="18" charset="0"/>
                        <a:ea typeface="+mn-ea"/>
                        <a:cs typeface="+mn-cs"/>
                      </a:rPr>
                      <m:t>, </m:t>
                    </m:r>
                  </m:oMath>
                </a14:m>
                <a:r>
                  <a:rPr lang="en-US" sz="1200" kern="1200" dirty="0">
                    <a:solidFill>
                      <a:schemeClr val="tx1"/>
                    </a:solidFill>
                    <a:effectLst/>
                    <a:latin typeface="+mn-lt"/>
                    <a:ea typeface="+mn-ea"/>
                    <a:cs typeface="+mn-cs"/>
                  </a:rPr>
                  <a:t>and </a:t>
                </a:r>
                <a14:m>
                  <m:oMath xmlns:m="http://schemas.openxmlformats.org/officeDocument/2006/math">
                    <m:sSubSup>
                      <m:sSubSupPr>
                        <m:ctrlPr>
                          <a:rPr lang="en-US" sz="1200" i="1" kern="1200">
                            <a:solidFill>
                              <a:schemeClr val="tx1"/>
                            </a:solidFill>
                            <a:effectLst/>
                            <a:latin typeface="Cambria Math" panose="02040503050406030204" pitchFamily="18" charset="0"/>
                            <a:ea typeface="+mn-ea"/>
                            <a:cs typeface="+mn-cs"/>
                          </a:rPr>
                        </m:ctrlPr>
                      </m:sSubSupPr>
                      <m:e>
                        <m:r>
                          <a:rPr lang="en-US" sz="1200" i="1" kern="1200">
                            <a:solidFill>
                              <a:schemeClr val="tx1"/>
                            </a:solidFill>
                            <a:effectLst/>
                            <a:latin typeface="Cambria Math" panose="02040503050406030204" pitchFamily="18" charset="0"/>
                            <a:ea typeface="+mn-ea"/>
                            <a:cs typeface="+mn-cs"/>
                          </a:rPr>
                          <m:t>𝑆</m:t>
                        </m:r>
                      </m:e>
                      <m:sub>
                        <m:r>
                          <a:rPr lang="en-US" sz="1200" i="1" kern="1200">
                            <a:solidFill>
                              <a:schemeClr val="tx1"/>
                            </a:solidFill>
                            <a:effectLst/>
                            <a:latin typeface="Cambria Math" panose="02040503050406030204" pitchFamily="18" charset="0"/>
                            <a:ea typeface="+mn-ea"/>
                            <a:cs typeface="+mn-cs"/>
                          </a:rPr>
                          <m:t>𝑖</m:t>
                        </m:r>
                        <m:r>
                          <a:rPr lang="en-US" sz="1200" i="1" kern="1200">
                            <a:solidFill>
                              <a:schemeClr val="tx1"/>
                            </a:solidFill>
                            <a:effectLst/>
                            <a:latin typeface="Cambria Math" panose="02040503050406030204" pitchFamily="18" charset="0"/>
                            <a:ea typeface="+mn-ea"/>
                            <a:cs typeface="+mn-cs"/>
                          </a:rPr>
                          <m:t>+1</m:t>
                        </m:r>
                      </m:sub>
                      <m:sup>
                        <m:sSub>
                          <m:sSubPr>
                            <m:ctrlPr>
                              <a:rPr lang="en-US" sz="1200" i="1" kern="1200">
                                <a:solidFill>
                                  <a:schemeClr val="tx1"/>
                                </a:solidFill>
                                <a:effectLst/>
                                <a:latin typeface="Cambria Math" panose="02040503050406030204" pitchFamily="18" charset="0"/>
                                <a:ea typeface="+mn-ea"/>
                                <a:cs typeface="+mn-cs"/>
                              </a:rPr>
                            </m:ctrlPr>
                          </m:sSubPr>
                          <m:e>
                            <m:r>
                              <a:rPr lang="en-US" sz="1200" i="1" kern="1200">
                                <a:solidFill>
                                  <a:schemeClr val="tx1"/>
                                </a:solidFill>
                                <a:effectLst/>
                                <a:latin typeface="Cambria Math" panose="02040503050406030204" pitchFamily="18" charset="0"/>
                                <a:ea typeface="+mn-ea"/>
                                <a:cs typeface="+mn-cs"/>
                              </a:rPr>
                              <m:t>𝑎</m:t>
                            </m:r>
                          </m:e>
                          <m:sub>
                            <m:r>
                              <a:rPr lang="en-US" sz="1200" i="1" kern="1200">
                                <a:solidFill>
                                  <a:schemeClr val="tx1"/>
                                </a:solidFill>
                                <a:effectLst/>
                                <a:latin typeface="Cambria Math" panose="02040503050406030204" pitchFamily="18" charset="0"/>
                                <a:ea typeface="+mn-ea"/>
                                <a:cs typeface="+mn-cs"/>
                              </a:rPr>
                              <m:t>𝑘</m:t>
                            </m:r>
                          </m:sub>
                        </m:sSub>
                      </m:sup>
                    </m:sSubSup>
                  </m:oMath>
                </a14:m>
                <a:r>
                  <a:rPr lang="en-US" sz="1200" kern="1200" dirty="0">
                    <a:solidFill>
                      <a:schemeClr val="tx1"/>
                    </a:solidFill>
                    <a:effectLst/>
                    <a:latin typeface="+mn-lt"/>
                    <a:ea typeface="+mn-ea"/>
                    <a:cs typeface="+mn-cs"/>
                  </a:rPr>
                  <a:t>. Only the sensory neuron </a:t>
                </a:r>
                <a14:m>
                  <m:oMath xmlns:m="http://schemas.openxmlformats.org/officeDocument/2006/math">
                    <m:sSubSup>
                      <m:sSubSupPr>
                        <m:ctrlPr>
                          <a:rPr lang="en-US" sz="1200" i="1" kern="1200">
                            <a:solidFill>
                              <a:schemeClr val="tx1"/>
                            </a:solidFill>
                            <a:effectLst/>
                            <a:latin typeface="Cambria Math" panose="02040503050406030204" pitchFamily="18" charset="0"/>
                            <a:ea typeface="+mn-ea"/>
                            <a:cs typeface="+mn-cs"/>
                          </a:rPr>
                        </m:ctrlPr>
                      </m:sSubSupPr>
                      <m:e>
                        <m:r>
                          <a:rPr lang="en-US" sz="1200" i="1" kern="1200">
                            <a:solidFill>
                              <a:schemeClr val="tx1"/>
                            </a:solidFill>
                            <a:effectLst/>
                            <a:latin typeface="Cambria Math" panose="02040503050406030204" pitchFamily="18" charset="0"/>
                            <a:ea typeface="+mn-ea"/>
                            <a:cs typeface="+mn-cs"/>
                          </a:rPr>
                          <m:t>𝑆</m:t>
                        </m:r>
                      </m:e>
                      <m:sub>
                        <m:r>
                          <a:rPr lang="en-US" sz="1200" i="1" kern="1200">
                            <a:solidFill>
                              <a:schemeClr val="tx1"/>
                            </a:solidFill>
                            <a:effectLst/>
                            <a:latin typeface="Cambria Math" panose="02040503050406030204" pitchFamily="18" charset="0"/>
                            <a:ea typeface="+mn-ea"/>
                            <a:cs typeface="+mn-cs"/>
                          </a:rPr>
                          <m:t>𝑖</m:t>
                        </m:r>
                      </m:sub>
                      <m:sup>
                        <m:sSub>
                          <m:sSubPr>
                            <m:ctrlPr>
                              <a:rPr lang="en-US" sz="1200" i="1" kern="1200">
                                <a:solidFill>
                                  <a:schemeClr val="tx1"/>
                                </a:solidFill>
                                <a:effectLst/>
                                <a:latin typeface="Cambria Math" panose="02040503050406030204" pitchFamily="18" charset="0"/>
                                <a:ea typeface="+mn-ea"/>
                                <a:cs typeface="+mn-cs"/>
                              </a:rPr>
                            </m:ctrlPr>
                          </m:sSubPr>
                          <m:e>
                            <m:r>
                              <a:rPr lang="en-US" sz="1200" i="1" kern="1200">
                                <a:solidFill>
                                  <a:schemeClr val="tx1"/>
                                </a:solidFill>
                                <a:effectLst/>
                                <a:latin typeface="Cambria Math" panose="02040503050406030204" pitchFamily="18" charset="0"/>
                                <a:ea typeface="+mn-ea"/>
                                <a:cs typeface="+mn-cs"/>
                              </a:rPr>
                              <m:t>𝑎</m:t>
                            </m:r>
                          </m:e>
                          <m:sub>
                            <m:r>
                              <a:rPr lang="en-US" sz="1200" i="1" kern="1200">
                                <a:solidFill>
                                  <a:schemeClr val="tx1"/>
                                </a:solidFill>
                                <a:effectLst/>
                                <a:latin typeface="Cambria Math" panose="02040503050406030204" pitchFamily="18" charset="0"/>
                                <a:ea typeface="+mn-ea"/>
                                <a:cs typeface="+mn-cs"/>
                              </a:rPr>
                              <m:t>𝑘</m:t>
                            </m:r>
                          </m:sub>
                        </m:sSub>
                      </m:sup>
                    </m:sSubSup>
                  </m:oMath>
                </a14:m>
                <a:r>
                  <a:rPr lang="en-US" sz="1200" kern="1200" dirty="0">
                    <a:solidFill>
                      <a:schemeClr val="tx1"/>
                    </a:solidFill>
                    <a:effectLst/>
                    <a:latin typeface="+mn-lt"/>
                    <a:ea typeface="+mn-ea"/>
                    <a:cs typeface="+mn-cs"/>
                  </a:rPr>
                  <a:t> is directly stimulated by the receptor </a:t>
                </a:r>
                <a14:m>
                  <m:oMath xmlns:m="http://schemas.openxmlformats.org/officeDocument/2006/math">
                    <m:sSubSup>
                      <m:sSubSupPr>
                        <m:ctrlPr>
                          <a:rPr lang="en-US" sz="1200" i="1" kern="1200">
                            <a:solidFill>
                              <a:schemeClr val="tx1"/>
                            </a:solidFill>
                            <a:effectLst/>
                            <a:latin typeface="Cambria Math" panose="02040503050406030204" pitchFamily="18" charset="0"/>
                            <a:ea typeface="+mn-ea"/>
                            <a:cs typeface="+mn-cs"/>
                          </a:rPr>
                        </m:ctrlPr>
                      </m:sSubSupPr>
                      <m:e>
                        <m:r>
                          <a:rPr lang="en-US" sz="1200" i="1" kern="1200">
                            <a:solidFill>
                              <a:schemeClr val="tx1"/>
                            </a:solidFill>
                            <a:effectLst/>
                            <a:latin typeface="Cambria Math" panose="02040503050406030204" pitchFamily="18" charset="0"/>
                            <a:ea typeface="+mn-ea"/>
                            <a:cs typeface="+mn-cs"/>
                          </a:rPr>
                          <m:t>𝑅</m:t>
                        </m:r>
                      </m:e>
                      <m:sub>
                        <m:r>
                          <a:rPr lang="en-US" sz="1200" i="1" kern="1200">
                            <a:solidFill>
                              <a:schemeClr val="tx1"/>
                            </a:solidFill>
                            <a:effectLst/>
                            <a:latin typeface="Cambria Math" panose="02040503050406030204" pitchFamily="18" charset="0"/>
                            <a:ea typeface="+mn-ea"/>
                            <a:cs typeface="+mn-cs"/>
                          </a:rPr>
                          <m:t>𝑖</m:t>
                        </m:r>
                      </m:sub>
                      <m:sup>
                        <m:sSub>
                          <m:sSubPr>
                            <m:ctrlPr>
                              <a:rPr lang="en-US" sz="1200" i="1" kern="1200">
                                <a:solidFill>
                                  <a:schemeClr val="tx1"/>
                                </a:solidFill>
                                <a:effectLst/>
                                <a:latin typeface="Cambria Math" panose="02040503050406030204" pitchFamily="18" charset="0"/>
                                <a:ea typeface="+mn-ea"/>
                                <a:cs typeface="+mn-cs"/>
                              </a:rPr>
                            </m:ctrlPr>
                          </m:sSubPr>
                          <m:e>
                            <m:r>
                              <a:rPr lang="en-US" sz="1200" i="1" kern="1200">
                                <a:solidFill>
                                  <a:schemeClr val="tx1"/>
                                </a:solidFill>
                                <a:effectLst/>
                                <a:latin typeface="Cambria Math" panose="02040503050406030204" pitchFamily="18" charset="0"/>
                                <a:ea typeface="+mn-ea"/>
                                <a:cs typeface="+mn-cs"/>
                              </a:rPr>
                              <m:t>𝑎</m:t>
                            </m:r>
                          </m:e>
                          <m:sub>
                            <m:r>
                              <a:rPr lang="en-US" sz="1200" i="1" kern="1200">
                                <a:solidFill>
                                  <a:schemeClr val="tx1"/>
                                </a:solidFill>
                                <a:effectLst/>
                                <a:latin typeface="Cambria Math" panose="02040503050406030204" pitchFamily="18" charset="0"/>
                                <a:ea typeface="+mn-ea"/>
                                <a:cs typeface="+mn-cs"/>
                              </a:rPr>
                              <m:t>𝑘</m:t>
                            </m:r>
                          </m:sub>
                        </m:sSub>
                      </m:sup>
                    </m:sSubSup>
                  </m:oMath>
                </a14:m>
                <a:r>
                  <a:rPr lang="en-US" sz="1200" kern="1200" dirty="0">
                    <a:solidFill>
                      <a:schemeClr val="tx1"/>
                    </a:solidFill>
                    <a:effectLst/>
                    <a:latin typeface="+mn-lt"/>
                    <a:ea typeface="+mn-ea"/>
                    <a:cs typeface="+mn-cs"/>
                  </a:rPr>
                  <a:t> and fires most often. The other neurons responses are based on their stimulation strength through associative weighted connections. Object neuron </a:t>
                </a:r>
                <a14:m>
                  <m:oMath xmlns:m="http://schemas.openxmlformats.org/officeDocument/2006/math">
                    <m:sSub>
                      <m:sSubPr>
                        <m:ctrlPr>
                          <a:rPr lang="en-US" sz="1200" i="1" kern="1200">
                            <a:solidFill>
                              <a:schemeClr val="tx1"/>
                            </a:solidFill>
                            <a:effectLst/>
                            <a:latin typeface="Cambria Math" panose="02040503050406030204" pitchFamily="18" charset="0"/>
                            <a:ea typeface="+mn-ea"/>
                            <a:cs typeface="+mn-cs"/>
                          </a:rPr>
                        </m:ctrlPr>
                      </m:sSubPr>
                      <m:e>
                        <m:r>
                          <a:rPr lang="en-US" sz="1200" i="1" kern="1200">
                            <a:solidFill>
                              <a:schemeClr val="tx1"/>
                            </a:solidFill>
                            <a:effectLst/>
                            <a:latin typeface="Cambria Math" panose="02040503050406030204" pitchFamily="18" charset="0"/>
                            <a:ea typeface="+mn-ea"/>
                            <a:cs typeface="+mn-cs"/>
                          </a:rPr>
                          <m:t>𝑂</m:t>
                        </m:r>
                      </m:e>
                      <m:sub>
                        <m:r>
                          <a:rPr lang="en-US" sz="1200" i="1" kern="1200">
                            <a:solidFill>
                              <a:schemeClr val="tx1"/>
                            </a:solidFill>
                            <a:effectLst/>
                            <a:latin typeface="Cambria Math" panose="02040503050406030204" pitchFamily="18" charset="0"/>
                            <a:ea typeface="+mn-ea"/>
                            <a:cs typeface="+mn-cs"/>
                          </a:rPr>
                          <m:t>𝑗</m:t>
                        </m:r>
                        <m:r>
                          <a:rPr lang="en-US" sz="1200" i="1" kern="1200">
                            <a:solidFill>
                              <a:schemeClr val="tx1"/>
                            </a:solidFill>
                            <a:effectLst/>
                            <a:latin typeface="Cambria Math" panose="02040503050406030204" pitchFamily="18" charset="0"/>
                            <a:ea typeface="+mn-ea"/>
                            <a:cs typeface="+mn-cs"/>
                          </a:rPr>
                          <m:t>1</m:t>
                        </m:r>
                      </m:sub>
                    </m:sSub>
                  </m:oMath>
                </a14:m>
                <a:r>
                  <a:rPr lang="en-US" sz="1200" kern="1200" dirty="0">
                    <a:solidFill>
                      <a:schemeClr val="tx1"/>
                    </a:solidFill>
                    <a:effectLst/>
                    <a:latin typeface="+mn-lt"/>
                    <a:ea typeface="+mn-ea"/>
                    <a:cs typeface="+mn-cs"/>
                  </a:rPr>
                  <a:t> fires more frequently than object neurons </a:t>
                </a:r>
                <a14:m>
                  <m:oMath xmlns:m="http://schemas.openxmlformats.org/officeDocument/2006/math">
                    <m:sSub>
                      <m:sSubPr>
                        <m:ctrlPr>
                          <a:rPr lang="en-US" sz="1200" i="1" kern="1200">
                            <a:solidFill>
                              <a:schemeClr val="tx1"/>
                            </a:solidFill>
                            <a:effectLst/>
                            <a:latin typeface="Cambria Math" panose="02040503050406030204" pitchFamily="18" charset="0"/>
                            <a:ea typeface="+mn-ea"/>
                            <a:cs typeface="+mn-cs"/>
                          </a:rPr>
                        </m:ctrlPr>
                      </m:sSubPr>
                      <m:e>
                        <m:r>
                          <a:rPr lang="en-US" sz="1200" i="1" kern="1200">
                            <a:solidFill>
                              <a:schemeClr val="tx1"/>
                            </a:solidFill>
                            <a:effectLst/>
                            <a:latin typeface="Cambria Math" panose="02040503050406030204" pitchFamily="18" charset="0"/>
                            <a:ea typeface="+mn-ea"/>
                            <a:cs typeface="+mn-cs"/>
                          </a:rPr>
                          <m:t>𝑂</m:t>
                        </m:r>
                      </m:e>
                      <m:sub>
                        <m:r>
                          <a:rPr lang="en-US" sz="1200" i="1" kern="1200">
                            <a:solidFill>
                              <a:schemeClr val="tx1"/>
                            </a:solidFill>
                            <a:effectLst/>
                            <a:latin typeface="Cambria Math" panose="02040503050406030204" pitchFamily="18" charset="0"/>
                            <a:ea typeface="+mn-ea"/>
                            <a:cs typeface="+mn-cs"/>
                          </a:rPr>
                          <m:t>𝑗</m:t>
                        </m:r>
                        <m:r>
                          <a:rPr lang="en-US" sz="1200" i="1" kern="1200">
                            <a:solidFill>
                              <a:schemeClr val="tx1"/>
                            </a:solidFill>
                            <a:effectLst/>
                            <a:latin typeface="Cambria Math" panose="02040503050406030204" pitchFamily="18" charset="0"/>
                            <a:ea typeface="+mn-ea"/>
                            <a:cs typeface="+mn-cs"/>
                          </a:rPr>
                          <m:t>2</m:t>
                        </m:r>
                      </m:sub>
                    </m:sSub>
                  </m:oMath>
                </a14:m>
                <a:r>
                  <a:rPr lang="en-US" sz="1200" kern="1200" baseline="-250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and </a:t>
                </a:r>
                <a14:m>
                  <m:oMath xmlns:m="http://schemas.openxmlformats.org/officeDocument/2006/math">
                    <m:sSub>
                      <m:sSubPr>
                        <m:ctrlPr>
                          <a:rPr lang="en-US" sz="1200" i="1" kern="1200">
                            <a:solidFill>
                              <a:schemeClr val="tx1"/>
                            </a:solidFill>
                            <a:effectLst/>
                            <a:latin typeface="Cambria Math" panose="02040503050406030204" pitchFamily="18" charset="0"/>
                            <a:ea typeface="+mn-ea"/>
                            <a:cs typeface="+mn-cs"/>
                          </a:rPr>
                        </m:ctrlPr>
                      </m:sSubPr>
                      <m:e>
                        <m:r>
                          <a:rPr lang="en-US" sz="1200" i="1" kern="1200">
                            <a:solidFill>
                              <a:schemeClr val="tx1"/>
                            </a:solidFill>
                            <a:effectLst/>
                            <a:latin typeface="Cambria Math" panose="02040503050406030204" pitchFamily="18" charset="0"/>
                            <a:ea typeface="+mn-ea"/>
                            <a:cs typeface="+mn-cs"/>
                          </a:rPr>
                          <m:t>𝑂</m:t>
                        </m:r>
                      </m:e>
                      <m:sub>
                        <m:r>
                          <a:rPr lang="en-US" sz="1200" i="1" kern="1200">
                            <a:solidFill>
                              <a:schemeClr val="tx1"/>
                            </a:solidFill>
                            <a:effectLst/>
                            <a:latin typeface="Cambria Math" panose="02040503050406030204" pitchFamily="18" charset="0"/>
                            <a:ea typeface="+mn-ea"/>
                            <a:cs typeface="+mn-cs"/>
                          </a:rPr>
                          <m:t>𝑗</m:t>
                        </m:r>
                        <m:r>
                          <a:rPr lang="en-US" sz="1200" i="1" kern="1200">
                            <a:solidFill>
                              <a:schemeClr val="tx1"/>
                            </a:solidFill>
                            <a:effectLst/>
                            <a:latin typeface="Cambria Math" panose="02040503050406030204" pitchFamily="18" charset="0"/>
                            <a:ea typeface="+mn-ea"/>
                            <a:cs typeface="+mn-cs"/>
                          </a:rPr>
                          <m:t>4</m:t>
                        </m:r>
                      </m:sub>
                    </m:sSub>
                  </m:oMath>
                </a14:m>
                <a:r>
                  <a:rPr lang="en-US" sz="1200" kern="1200" dirty="0">
                    <a:solidFill>
                      <a:schemeClr val="tx1"/>
                    </a:solidFill>
                    <a:effectLst/>
                    <a:latin typeface="+mn-lt"/>
                    <a:ea typeface="+mn-ea"/>
                    <a:cs typeface="+mn-cs"/>
                  </a:rPr>
                  <a:t> because it is directly and more strongly connected to the most active neuron </a:t>
                </a:r>
                <a14:m>
                  <m:oMath xmlns:m="http://schemas.openxmlformats.org/officeDocument/2006/math">
                    <m:sSubSup>
                      <m:sSubSupPr>
                        <m:ctrlPr>
                          <a:rPr lang="en-US" sz="1200" i="1" kern="1200">
                            <a:solidFill>
                              <a:schemeClr val="tx1"/>
                            </a:solidFill>
                            <a:effectLst/>
                            <a:latin typeface="Cambria Math" panose="02040503050406030204" pitchFamily="18" charset="0"/>
                            <a:ea typeface="+mn-ea"/>
                            <a:cs typeface="+mn-cs"/>
                          </a:rPr>
                        </m:ctrlPr>
                      </m:sSubSupPr>
                      <m:e>
                        <m:r>
                          <a:rPr lang="en-US" sz="1200" i="1" kern="1200">
                            <a:solidFill>
                              <a:schemeClr val="tx1"/>
                            </a:solidFill>
                            <a:effectLst/>
                            <a:latin typeface="Cambria Math" panose="02040503050406030204" pitchFamily="18" charset="0"/>
                            <a:ea typeface="+mn-ea"/>
                            <a:cs typeface="+mn-cs"/>
                          </a:rPr>
                          <m:t>𝑆</m:t>
                        </m:r>
                      </m:e>
                      <m:sub>
                        <m:r>
                          <a:rPr lang="en-US" sz="1200" i="1" kern="1200">
                            <a:solidFill>
                              <a:schemeClr val="tx1"/>
                            </a:solidFill>
                            <a:effectLst/>
                            <a:latin typeface="Cambria Math" panose="02040503050406030204" pitchFamily="18" charset="0"/>
                            <a:ea typeface="+mn-ea"/>
                            <a:cs typeface="+mn-cs"/>
                          </a:rPr>
                          <m:t>𝑖</m:t>
                        </m:r>
                      </m:sub>
                      <m:sup>
                        <m:sSub>
                          <m:sSubPr>
                            <m:ctrlPr>
                              <a:rPr lang="en-US" sz="1200" i="1" kern="1200">
                                <a:solidFill>
                                  <a:schemeClr val="tx1"/>
                                </a:solidFill>
                                <a:effectLst/>
                                <a:latin typeface="Cambria Math" panose="02040503050406030204" pitchFamily="18" charset="0"/>
                                <a:ea typeface="+mn-ea"/>
                                <a:cs typeface="+mn-cs"/>
                              </a:rPr>
                            </m:ctrlPr>
                          </m:sSubPr>
                          <m:e>
                            <m:r>
                              <a:rPr lang="en-US" sz="1200" i="1" kern="1200">
                                <a:solidFill>
                                  <a:schemeClr val="tx1"/>
                                </a:solidFill>
                                <a:effectLst/>
                                <a:latin typeface="Cambria Math" panose="02040503050406030204" pitchFamily="18" charset="0"/>
                                <a:ea typeface="+mn-ea"/>
                                <a:cs typeface="+mn-cs"/>
                              </a:rPr>
                              <m:t>𝑎</m:t>
                            </m:r>
                          </m:e>
                          <m:sub>
                            <m:r>
                              <a:rPr lang="en-US" sz="1200" i="1" kern="1200">
                                <a:solidFill>
                                  <a:schemeClr val="tx1"/>
                                </a:solidFill>
                                <a:effectLst/>
                                <a:latin typeface="Cambria Math" panose="02040503050406030204" pitchFamily="18" charset="0"/>
                                <a:ea typeface="+mn-ea"/>
                                <a:cs typeface="+mn-cs"/>
                              </a:rPr>
                              <m:t>𝑘</m:t>
                            </m:r>
                          </m:sub>
                        </m:sSub>
                      </m:sup>
                    </m:sSubSup>
                  </m:oMath>
                </a14:m>
                <a:r>
                  <a:rPr lang="en-US" sz="1200" kern="1200" dirty="0">
                    <a:solidFill>
                      <a:schemeClr val="tx1"/>
                    </a:solidFill>
                    <a:effectLst/>
                    <a:latin typeface="+mn-lt"/>
                    <a:ea typeface="+mn-ea"/>
                    <a:cs typeface="+mn-cs"/>
                  </a:rPr>
                  <a:t>, however the object neuron </a:t>
                </a:r>
                <a14:m>
                  <m:oMath xmlns:m="http://schemas.openxmlformats.org/officeDocument/2006/math">
                    <m:sSub>
                      <m:sSubPr>
                        <m:ctrlPr>
                          <a:rPr lang="en-US" sz="1200" i="1" kern="1200">
                            <a:solidFill>
                              <a:schemeClr val="tx1"/>
                            </a:solidFill>
                            <a:effectLst/>
                            <a:latin typeface="Cambria Math" panose="02040503050406030204" pitchFamily="18" charset="0"/>
                            <a:ea typeface="+mn-ea"/>
                            <a:cs typeface="+mn-cs"/>
                          </a:rPr>
                        </m:ctrlPr>
                      </m:sSubPr>
                      <m:e>
                        <m:r>
                          <a:rPr lang="en-US" sz="1200" i="1" kern="1200">
                            <a:solidFill>
                              <a:schemeClr val="tx1"/>
                            </a:solidFill>
                            <a:effectLst/>
                            <a:latin typeface="Cambria Math" panose="02040503050406030204" pitchFamily="18" charset="0"/>
                            <a:ea typeface="+mn-ea"/>
                            <a:cs typeface="+mn-cs"/>
                          </a:rPr>
                          <m:t>𝑂</m:t>
                        </m:r>
                      </m:e>
                      <m:sub>
                        <m:r>
                          <a:rPr lang="en-US" sz="1200" i="1" kern="1200">
                            <a:solidFill>
                              <a:schemeClr val="tx1"/>
                            </a:solidFill>
                            <a:effectLst/>
                            <a:latin typeface="Cambria Math" panose="02040503050406030204" pitchFamily="18" charset="0"/>
                            <a:ea typeface="+mn-ea"/>
                            <a:cs typeface="+mn-cs"/>
                          </a:rPr>
                          <m:t>𝑗</m:t>
                        </m:r>
                        <m:r>
                          <a:rPr lang="en-US" sz="1200" i="1" kern="1200">
                            <a:solidFill>
                              <a:schemeClr val="tx1"/>
                            </a:solidFill>
                            <a:effectLst/>
                            <a:latin typeface="Cambria Math" panose="02040503050406030204" pitchFamily="18" charset="0"/>
                            <a:ea typeface="+mn-ea"/>
                            <a:cs typeface="+mn-cs"/>
                          </a:rPr>
                          <m:t>2</m:t>
                        </m:r>
                      </m:sub>
                    </m:sSub>
                  </m:oMath>
                </a14:m>
                <a:r>
                  <a:rPr lang="en-US" sz="1200" kern="1200" baseline="-250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fires earlier than the object neuron </a:t>
                </a:r>
                <a14:m>
                  <m:oMath xmlns:m="http://schemas.openxmlformats.org/officeDocument/2006/math">
                    <m:sSub>
                      <m:sSubPr>
                        <m:ctrlPr>
                          <a:rPr lang="en-US" sz="1200" i="1" kern="1200">
                            <a:solidFill>
                              <a:schemeClr val="tx1"/>
                            </a:solidFill>
                            <a:effectLst/>
                            <a:latin typeface="Cambria Math" panose="02040503050406030204" pitchFamily="18" charset="0"/>
                            <a:ea typeface="+mn-ea"/>
                            <a:cs typeface="+mn-cs"/>
                          </a:rPr>
                        </m:ctrlPr>
                      </m:sSubPr>
                      <m:e>
                        <m:r>
                          <a:rPr lang="en-US" sz="1200" i="1" kern="1200">
                            <a:solidFill>
                              <a:schemeClr val="tx1"/>
                            </a:solidFill>
                            <a:effectLst/>
                            <a:latin typeface="Cambria Math" panose="02040503050406030204" pitchFamily="18" charset="0"/>
                            <a:ea typeface="+mn-ea"/>
                            <a:cs typeface="+mn-cs"/>
                          </a:rPr>
                          <m:t>𝑂</m:t>
                        </m:r>
                      </m:e>
                      <m:sub>
                        <m:r>
                          <a:rPr lang="en-US" sz="1200" i="1" kern="1200">
                            <a:solidFill>
                              <a:schemeClr val="tx1"/>
                            </a:solidFill>
                            <a:effectLst/>
                            <a:latin typeface="Cambria Math" panose="02040503050406030204" pitchFamily="18" charset="0"/>
                            <a:ea typeface="+mn-ea"/>
                            <a:cs typeface="+mn-cs"/>
                          </a:rPr>
                          <m:t>𝑗</m:t>
                        </m:r>
                        <m:r>
                          <a:rPr lang="en-US" sz="1200" i="1" kern="1200">
                            <a:solidFill>
                              <a:schemeClr val="tx1"/>
                            </a:solidFill>
                            <a:effectLst/>
                            <a:latin typeface="Cambria Math" panose="02040503050406030204" pitchFamily="18" charset="0"/>
                            <a:ea typeface="+mn-ea"/>
                            <a:cs typeface="+mn-cs"/>
                          </a:rPr>
                          <m:t>4</m:t>
                        </m:r>
                      </m:sub>
                    </m:sSub>
                  </m:oMath>
                </a14:m>
                <a:r>
                  <a:rPr lang="en-US" sz="1200" kern="1200" dirty="0">
                    <a:solidFill>
                      <a:schemeClr val="tx1"/>
                    </a:solidFill>
                    <a:effectLst/>
                    <a:latin typeface="+mn-lt"/>
                    <a:ea typeface="+mn-ea"/>
                    <a:cs typeface="+mn-cs"/>
                  </a:rPr>
                  <a:t> since it has stronger synaptic connection from the sensory neuron </a:t>
                </a:r>
                <a14:m>
                  <m:oMath xmlns:m="http://schemas.openxmlformats.org/officeDocument/2006/math">
                    <m:sSubSup>
                      <m:sSubSupPr>
                        <m:ctrlPr>
                          <a:rPr lang="en-US" sz="1200" i="1" kern="1200">
                            <a:solidFill>
                              <a:schemeClr val="tx1"/>
                            </a:solidFill>
                            <a:effectLst/>
                            <a:latin typeface="Cambria Math" panose="02040503050406030204" pitchFamily="18" charset="0"/>
                            <a:ea typeface="+mn-ea"/>
                            <a:cs typeface="+mn-cs"/>
                          </a:rPr>
                        </m:ctrlPr>
                      </m:sSubSupPr>
                      <m:e>
                        <m:r>
                          <a:rPr lang="en-US" sz="1200" i="1" kern="1200">
                            <a:solidFill>
                              <a:schemeClr val="tx1"/>
                            </a:solidFill>
                            <a:effectLst/>
                            <a:latin typeface="Cambria Math" panose="02040503050406030204" pitchFamily="18" charset="0"/>
                            <a:ea typeface="+mn-ea"/>
                            <a:cs typeface="+mn-cs"/>
                          </a:rPr>
                          <m:t>𝑆</m:t>
                        </m:r>
                      </m:e>
                      <m:sub>
                        <m:r>
                          <a:rPr lang="en-US" sz="1200" i="1" kern="1200">
                            <a:solidFill>
                              <a:schemeClr val="tx1"/>
                            </a:solidFill>
                            <a:effectLst/>
                            <a:latin typeface="Cambria Math" panose="02040503050406030204" pitchFamily="18" charset="0"/>
                            <a:ea typeface="+mn-ea"/>
                            <a:cs typeface="+mn-cs"/>
                          </a:rPr>
                          <m:t>𝑖</m:t>
                        </m:r>
                      </m:sub>
                      <m:sup>
                        <m:sSub>
                          <m:sSubPr>
                            <m:ctrlPr>
                              <a:rPr lang="en-US" sz="1200" i="1" kern="1200">
                                <a:solidFill>
                                  <a:schemeClr val="tx1"/>
                                </a:solidFill>
                                <a:effectLst/>
                                <a:latin typeface="Cambria Math" panose="02040503050406030204" pitchFamily="18" charset="0"/>
                                <a:ea typeface="+mn-ea"/>
                                <a:cs typeface="+mn-cs"/>
                              </a:rPr>
                            </m:ctrlPr>
                          </m:sSubPr>
                          <m:e>
                            <m:r>
                              <a:rPr lang="en-US" sz="1200" i="1" kern="1200">
                                <a:solidFill>
                                  <a:schemeClr val="tx1"/>
                                </a:solidFill>
                                <a:effectLst/>
                                <a:latin typeface="Cambria Math" panose="02040503050406030204" pitchFamily="18" charset="0"/>
                                <a:ea typeface="+mn-ea"/>
                                <a:cs typeface="+mn-cs"/>
                              </a:rPr>
                              <m:t>𝑎</m:t>
                            </m:r>
                          </m:e>
                          <m:sub>
                            <m:r>
                              <a:rPr lang="en-US" sz="1200" i="1" kern="1200">
                                <a:solidFill>
                                  <a:schemeClr val="tx1"/>
                                </a:solidFill>
                                <a:effectLst/>
                                <a:latin typeface="Cambria Math" panose="02040503050406030204" pitchFamily="18" charset="0"/>
                                <a:ea typeface="+mn-ea"/>
                                <a:cs typeface="+mn-cs"/>
                              </a:rPr>
                              <m:t>𝑘</m:t>
                            </m:r>
                          </m:sub>
                        </m:sSub>
                      </m:sup>
                    </m:sSubSup>
                  </m:oMath>
                </a14:m>
                <a:r>
                  <a:rPr lang="en-US" sz="1200" kern="1200" dirty="0">
                    <a:solidFill>
                      <a:schemeClr val="tx1"/>
                    </a:solidFill>
                    <a:effectLst/>
                    <a:latin typeface="+mn-lt"/>
                    <a:ea typeface="+mn-ea"/>
                    <a:cs typeface="+mn-cs"/>
                  </a:rPr>
                  <a:t> to </a:t>
                </a:r>
                <a14:m>
                  <m:oMath xmlns:m="http://schemas.openxmlformats.org/officeDocument/2006/math">
                    <m:sSubSup>
                      <m:sSubSupPr>
                        <m:ctrlPr>
                          <a:rPr lang="en-US" sz="1200" i="1" kern="1200">
                            <a:solidFill>
                              <a:schemeClr val="tx1"/>
                            </a:solidFill>
                            <a:effectLst/>
                            <a:latin typeface="Cambria Math" panose="02040503050406030204" pitchFamily="18" charset="0"/>
                            <a:ea typeface="+mn-ea"/>
                            <a:cs typeface="+mn-cs"/>
                          </a:rPr>
                        </m:ctrlPr>
                      </m:sSubSupPr>
                      <m:e>
                        <m:r>
                          <a:rPr lang="en-US" sz="1200" i="1" kern="1200">
                            <a:solidFill>
                              <a:schemeClr val="tx1"/>
                            </a:solidFill>
                            <a:effectLst/>
                            <a:latin typeface="Cambria Math" panose="02040503050406030204" pitchFamily="18" charset="0"/>
                            <a:ea typeface="+mn-ea"/>
                            <a:cs typeface="+mn-cs"/>
                          </a:rPr>
                          <m:t>𝑆</m:t>
                        </m:r>
                      </m:e>
                      <m:sub>
                        <m:r>
                          <a:rPr lang="en-US" sz="1200" i="1" kern="1200">
                            <a:solidFill>
                              <a:schemeClr val="tx1"/>
                            </a:solidFill>
                            <a:effectLst/>
                            <a:latin typeface="Cambria Math" panose="02040503050406030204" pitchFamily="18" charset="0"/>
                            <a:ea typeface="+mn-ea"/>
                            <a:cs typeface="+mn-cs"/>
                          </a:rPr>
                          <m:t>𝑖</m:t>
                        </m:r>
                        <m:r>
                          <a:rPr lang="en-US" sz="1200" i="1" kern="1200">
                            <a:solidFill>
                              <a:schemeClr val="tx1"/>
                            </a:solidFill>
                            <a:effectLst/>
                            <a:latin typeface="Cambria Math" panose="02040503050406030204" pitchFamily="18" charset="0"/>
                            <a:ea typeface="+mn-ea"/>
                            <a:cs typeface="+mn-cs"/>
                          </a:rPr>
                          <m:t>−1</m:t>
                        </m:r>
                      </m:sub>
                      <m:sup>
                        <m:sSub>
                          <m:sSubPr>
                            <m:ctrlPr>
                              <a:rPr lang="en-US" sz="1200" i="1" kern="1200">
                                <a:solidFill>
                                  <a:schemeClr val="tx1"/>
                                </a:solidFill>
                                <a:effectLst/>
                                <a:latin typeface="Cambria Math" panose="02040503050406030204" pitchFamily="18" charset="0"/>
                                <a:ea typeface="+mn-ea"/>
                                <a:cs typeface="+mn-cs"/>
                              </a:rPr>
                            </m:ctrlPr>
                          </m:sSubPr>
                          <m:e>
                            <m:r>
                              <a:rPr lang="en-US" sz="1200" i="1" kern="1200">
                                <a:solidFill>
                                  <a:schemeClr val="tx1"/>
                                </a:solidFill>
                                <a:effectLst/>
                                <a:latin typeface="Cambria Math" panose="02040503050406030204" pitchFamily="18" charset="0"/>
                                <a:ea typeface="+mn-ea"/>
                                <a:cs typeface="+mn-cs"/>
                              </a:rPr>
                              <m:t>𝑎</m:t>
                            </m:r>
                          </m:e>
                          <m:sub>
                            <m:r>
                              <a:rPr lang="en-US" sz="1200" i="1" kern="1200">
                                <a:solidFill>
                                  <a:schemeClr val="tx1"/>
                                </a:solidFill>
                                <a:effectLst/>
                                <a:latin typeface="Cambria Math" panose="02040503050406030204" pitchFamily="18" charset="0"/>
                                <a:ea typeface="+mn-ea"/>
                                <a:cs typeface="+mn-cs"/>
                              </a:rPr>
                              <m:t>𝑘</m:t>
                            </m:r>
                          </m:sub>
                        </m:sSub>
                      </m:sup>
                    </m:sSubSup>
                  </m:oMath>
                </a14:m>
                <a:r>
                  <a:rPr lang="en-US" sz="1200" kern="1200" dirty="0">
                    <a:solidFill>
                      <a:schemeClr val="tx1"/>
                    </a:solidFill>
                    <a:effectLst/>
                    <a:latin typeface="+mn-lt"/>
                    <a:ea typeface="+mn-ea"/>
                    <a:cs typeface="+mn-cs"/>
                  </a:rPr>
                  <a:t> than to </a:t>
                </a:r>
                <a14:m>
                  <m:oMath xmlns:m="http://schemas.openxmlformats.org/officeDocument/2006/math">
                    <m:sSubSup>
                      <m:sSubSupPr>
                        <m:ctrlPr>
                          <a:rPr lang="en-US" sz="1200" i="1" kern="1200">
                            <a:solidFill>
                              <a:schemeClr val="tx1"/>
                            </a:solidFill>
                            <a:effectLst/>
                            <a:latin typeface="Cambria Math" panose="02040503050406030204" pitchFamily="18" charset="0"/>
                            <a:ea typeface="+mn-ea"/>
                            <a:cs typeface="+mn-cs"/>
                          </a:rPr>
                        </m:ctrlPr>
                      </m:sSubSupPr>
                      <m:e>
                        <m:r>
                          <a:rPr lang="en-US" sz="1200" i="1" kern="1200">
                            <a:solidFill>
                              <a:schemeClr val="tx1"/>
                            </a:solidFill>
                            <a:effectLst/>
                            <a:latin typeface="Cambria Math" panose="02040503050406030204" pitchFamily="18" charset="0"/>
                            <a:ea typeface="+mn-ea"/>
                            <a:cs typeface="+mn-cs"/>
                          </a:rPr>
                          <m:t>𝑆</m:t>
                        </m:r>
                      </m:e>
                      <m:sub>
                        <m:r>
                          <a:rPr lang="en-US" sz="1200" i="1" kern="1200">
                            <a:solidFill>
                              <a:schemeClr val="tx1"/>
                            </a:solidFill>
                            <a:effectLst/>
                            <a:latin typeface="Cambria Math" panose="02040503050406030204" pitchFamily="18" charset="0"/>
                            <a:ea typeface="+mn-ea"/>
                            <a:cs typeface="+mn-cs"/>
                          </a:rPr>
                          <m:t>𝑖</m:t>
                        </m:r>
                        <m:r>
                          <a:rPr lang="en-US" sz="1200" i="1" kern="1200">
                            <a:solidFill>
                              <a:schemeClr val="tx1"/>
                            </a:solidFill>
                            <a:effectLst/>
                            <a:latin typeface="Cambria Math" panose="02040503050406030204" pitchFamily="18" charset="0"/>
                            <a:ea typeface="+mn-ea"/>
                            <a:cs typeface="+mn-cs"/>
                          </a:rPr>
                          <m:t>+1</m:t>
                        </m:r>
                      </m:sub>
                      <m:sup>
                        <m:sSub>
                          <m:sSubPr>
                            <m:ctrlPr>
                              <a:rPr lang="en-US" sz="1200" i="1" kern="1200">
                                <a:solidFill>
                                  <a:schemeClr val="tx1"/>
                                </a:solidFill>
                                <a:effectLst/>
                                <a:latin typeface="Cambria Math" panose="02040503050406030204" pitchFamily="18" charset="0"/>
                                <a:ea typeface="+mn-ea"/>
                                <a:cs typeface="+mn-cs"/>
                              </a:rPr>
                            </m:ctrlPr>
                          </m:sSubPr>
                          <m:e>
                            <m:r>
                              <a:rPr lang="en-US" sz="1200" i="1" kern="1200">
                                <a:solidFill>
                                  <a:schemeClr val="tx1"/>
                                </a:solidFill>
                                <a:effectLst/>
                                <a:latin typeface="Cambria Math" panose="02040503050406030204" pitchFamily="18" charset="0"/>
                                <a:ea typeface="+mn-ea"/>
                                <a:cs typeface="+mn-cs"/>
                              </a:rPr>
                              <m:t>𝑎</m:t>
                            </m:r>
                          </m:e>
                          <m:sub>
                            <m:r>
                              <a:rPr lang="en-US" sz="1200" i="1" kern="1200">
                                <a:solidFill>
                                  <a:schemeClr val="tx1"/>
                                </a:solidFill>
                                <a:effectLst/>
                                <a:latin typeface="Cambria Math" panose="02040503050406030204" pitchFamily="18" charset="0"/>
                                <a:ea typeface="+mn-ea"/>
                                <a:cs typeface="+mn-cs"/>
                              </a:rPr>
                              <m:t>𝑘</m:t>
                            </m:r>
                          </m:sub>
                        </m:sSub>
                      </m:sup>
                    </m:sSubSup>
                  </m:oMath>
                </a14:m>
                <a:r>
                  <a:rPr lang="en-US" sz="1200" kern="1200" dirty="0">
                    <a:solidFill>
                      <a:schemeClr val="tx1"/>
                    </a:solidFill>
                    <a:effectLst/>
                    <a:latin typeface="+mn-lt"/>
                    <a:ea typeface="+mn-ea"/>
                    <a:cs typeface="+mn-cs"/>
                  </a:rPr>
                  <a:t>.</a:t>
                </a:r>
              </a:p>
              <a:p>
                <a:endParaRPr lang="en-US" dirty="0"/>
              </a:p>
            </p:txBody>
          </p:sp>
        </mc:Choice>
        <mc:Fallback xmlns="">
          <p:sp>
            <p:nvSpPr>
              <p:cNvPr id="3" name="Symbol zastępczy notatek 2"/>
              <p:cNvSpPr>
                <a:spLocks noGrp="1"/>
              </p:cNvSpPr>
              <p:nvPr>
                <p:ph type="body" idx="1"/>
              </p:nvPr>
            </p:nvSpPr>
            <p:spPr/>
            <p:txBody>
              <a:bodyPr/>
              <a:lstStyle/>
              <a:p>
                <a:r>
                  <a:rPr lang="en-US" sz="1200" kern="1200" dirty="0" smtClean="0">
                    <a:solidFill>
                      <a:schemeClr val="tx1"/>
                    </a:solidFill>
                    <a:effectLst/>
                    <a:latin typeface="+mn-lt"/>
                    <a:ea typeface="+mn-ea"/>
                    <a:cs typeface="+mn-cs"/>
                  </a:rPr>
                  <a:t>Neural state changes according to the continuous input stimulus of the receptor </a:t>
                </a:r>
                <a:r>
                  <a:rPr lang="en-US" sz="1200" i="0" kern="1200">
                    <a:solidFill>
                      <a:schemeClr val="tx1"/>
                    </a:solidFill>
                    <a:effectLst/>
                    <a:latin typeface="Cambria Math" panose="02040503050406030204" pitchFamily="18" charset="0"/>
                    <a:ea typeface="+mn-ea"/>
                    <a:cs typeface="+mn-cs"/>
                  </a:rPr>
                  <a:t>𝑅_𝑖^(𝑎_𝑘 )</a:t>
                </a:r>
                <a:r>
                  <a:rPr lang="en-US" sz="1200" kern="1200" dirty="0">
                    <a:solidFill>
                      <a:schemeClr val="tx1"/>
                    </a:solidFill>
                    <a:effectLst/>
                    <a:latin typeface="+mn-lt"/>
                    <a:ea typeface="+mn-ea"/>
                    <a:cs typeface="+mn-cs"/>
                  </a:rPr>
                  <a:t> and the forwarded pulses after activation of neurons, where A, B, and C phases illustrate associated state </a:t>
                </a:r>
                <a:r>
                  <a:rPr lang="en-US" sz="1200" kern="1200" dirty="0" smtClean="0">
                    <a:solidFill>
                      <a:schemeClr val="tx1"/>
                    </a:solidFill>
                    <a:effectLst/>
                    <a:latin typeface="+mn-lt"/>
                    <a:ea typeface="+mn-ea"/>
                    <a:cs typeface="+mn-cs"/>
                  </a:rPr>
                  <a:t>changes</a:t>
                </a:r>
                <a:r>
                  <a:rPr lang="pl-PL" sz="1200" kern="1200" dirty="0" smtClean="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Synaptic dependencies between receptors, sensory and object neurons. The lower part of the figure shows time domain state and activation levels for object neurons </a:t>
                </a:r>
                <a:r>
                  <a:rPr lang="en-US" sz="1200" i="0" kern="1200">
                    <a:solidFill>
                      <a:schemeClr val="tx1"/>
                    </a:solidFill>
                    <a:effectLst/>
                    <a:latin typeface="Cambria Math" panose="02040503050406030204" pitchFamily="18" charset="0"/>
                    <a:ea typeface="+mn-ea"/>
                    <a:cs typeface="+mn-cs"/>
                  </a:rPr>
                  <a:t>𝑂_𝑗1</a:t>
                </a:r>
                <a:r>
                  <a:rPr lang="en-US" sz="1200" kern="1200" dirty="0">
                    <a:solidFill>
                      <a:schemeClr val="tx1"/>
                    </a:solidFill>
                    <a:effectLst/>
                    <a:latin typeface="+mn-lt"/>
                    <a:ea typeface="+mn-ea"/>
                    <a:cs typeface="+mn-cs"/>
                  </a:rPr>
                  <a:t>, </a:t>
                </a:r>
                <a:r>
                  <a:rPr lang="en-US" sz="1200" i="0" kern="1200">
                    <a:solidFill>
                      <a:schemeClr val="tx1"/>
                    </a:solidFill>
                    <a:effectLst/>
                    <a:latin typeface="Cambria Math" panose="02040503050406030204" pitchFamily="18" charset="0"/>
                    <a:ea typeface="+mn-ea"/>
                    <a:cs typeface="+mn-cs"/>
                  </a:rPr>
                  <a:t>𝑂_𝑗2</a:t>
                </a:r>
                <a:r>
                  <a:rPr lang="en-US" sz="1200" kern="1200" dirty="0">
                    <a:solidFill>
                      <a:schemeClr val="tx1"/>
                    </a:solidFill>
                    <a:effectLst/>
                    <a:latin typeface="+mn-lt"/>
                    <a:ea typeface="+mn-ea"/>
                    <a:cs typeface="+mn-cs"/>
                  </a:rPr>
                  <a:t>, and </a:t>
                </a:r>
                <a:r>
                  <a:rPr lang="en-US" sz="1200" i="0" kern="1200">
                    <a:solidFill>
                      <a:schemeClr val="tx1"/>
                    </a:solidFill>
                    <a:effectLst/>
                    <a:latin typeface="Cambria Math" panose="02040503050406030204" pitchFamily="18" charset="0"/>
                    <a:ea typeface="+mn-ea"/>
                    <a:cs typeface="+mn-cs"/>
                  </a:rPr>
                  <a:t>𝑂_𝑗4</a:t>
                </a:r>
                <a:r>
                  <a:rPr lang="en-US" sz="1200" kern="1200" dirty="0">
                    <a:solidFill>
                      <a:schemeClr val="tx1"/>
                    </a:solidFill>
                    <a:effectLst/>
                    <a:latin typeface="+mn-lt"/>
                    <a:ea typeface="+mn-ea"/>
                    <a:cs typeface="+mn-cs"/>
                  </a:rPr>
                  <a:t> and sensory neurons </a:t>
                </a:r>
                <a:r>
                  <a:rPr lang="en-US" sz="1200" i="0" kern="1200">
                    <a:solidFill>
                      <a:schemeClr val="tx1"/>
                    </a:solidFill>
                    <a:effectLst/>
                    <a:latin typeface="Cambria Math" panose="02040503050406030204" pitchFamily="18" charset="0"/>
                    <a:ea typeface="+mn-ea"/>
                    <a:cs typeface="+mn-cs"/>
                  </a:rPr>
                  <a:t>𝑆_(𝑖−1)^(𝑎_𝑘 )</a:t>
                </a:r>
                <a:r>
                  <a:rPr lang="en-US" sz="1200" kern="1200" dirty="0">
                    <a:solidFill>
                      <a:schemeClr val="tx1"/>
                    </a:solidFill>
                    <a:effectLst/>
                    <a:latin typeface="+mn-lt"/>
                    <a:ea typeface="+mn-ea"/>
                    <a:cs typeface="+mn-cs"/>
                  </a:rPr>
                  <a:t> , </a:t>
                </a:r>
                <a:r>
                  <a:rPr lang="en-US" sz="1200" i="0" kern="1200">
                    <a:solidFill>
                      <a:schemeClr val="tx1"/>
                    </a:solidFill>
                    <a:effectLst/>
                    <a:latin typeface="Cambria Math" panose="02040503050406030204" pitchFamily="18" charset="0"/>
                    <a:ea typeface="+mn-ea"/>
                    <a:cs typeface="+mn-cs"/>
                  </a:rPr>
                  <a:t>𝑆_𝑖^(𝑎_𝑘 ), </a:t>
                </a:r>
                <a:r>
                  <a:rPr lang="en-US" sz="1200" kern="1200" dirty="0">
                    <a:solidFill>
                      <a:schemeClr val="tx1"/>
                    </a:solidFill>
                    <a:effectLst/>
                    <a:latin typeface="+mn-lt"/>
                    <a:ea typeface="+mn-ea"/>
                    <a:cs typeface="+mn-cs"/>
                  </a:rPr>
                  <a:t>and </a:t>
                </a:r>
                <a:r>
                  <a:rPr lang="en-US" sz="1200" i="0" kern="1200">
                    <a:solidFill>
                      <a:schemeClr val="tx1"/>
                    </a:solidFill>
                    <a:effectLst/>
                    <a:latin typeface="Cambria Math" panose="02040503050406030204" pitchFamily="18" charset="0"/>
                    <a:ea typeface="+mn-ea"/>
                    <a:cs typeface="+mn-cs"/>
                  </a:rPr>
                  <a:t>𝑆_(𝑖+1)^(𝑎_𝑘 )</a:t>
                </a:r>
                <a:r>
                  <a:rPr lang="en-US" sz="1200" kern="1200" dirty="0">
                    <a:solidFill>
                      <a:schemeClr val="tx1"/>
                    </a:solidFill>
                    <a:effectLst/>
                    <a:latin typeface="+mn-lt"/>
                    <a:ea typeface="+mn-ea"/>
                    <a:cs typeface="+mn-cs"/>
                  </a:rPr>
                  <a:t>. Only the sensory neuron </a:t>
                </a:r>
                <a:r>
                  <a:rPr lang="en-US" sz="1200" i="0" kern="1200">
                    <a:solidFill>
                      <a:schemeClr val="tx1"/>
                    </a:solidFill>
                    <a:effectLst/>
                    <a:latin typeface="Cambria Math" panose="02040503050406030204" pitchFamily="18" charset="0"/>
                    <a:ea typeface="+mn-ea"/>
                    <a:cs typeface="+mn-cs"/>
                  </a:rPr>
                  <a:t>𝑆_𝑖^(𝑎_𝑘 )</a:t>
                </a:r>
                <a:r>
                  <a:rPr lang="en-US" sz="1200" kern="1200" dirty="0">
                    <a:solidFill>
                      <a:schemeClr val="tx1"/>
                    </a:solidFill>
                    <a:effectLst/>
                    <a:latin typeface="+mn-lt"/>
                    <a:ea typeface="+mn-ea"/>
                    <a:cs typeface="+mn-cs"/>
                  </a:rPr>
                  <a:t> is directly stimulated by the receptor </a:t>
                </a:r>
                <a:r>
                  <a:rPr lang="en-US" sz="1200" i="0" kern="1200">
                    <a:solidFill>
                      <a:schemeClr val="tx1"/>
                    </a:solidFill>
                    <a:effectLst/>
                    <a:latin typeface="Cambria Math" panose="02040503050406030204" pitchFamily="18" charset="0"/>
                    <a:ea typeface="+mn-ea"/>
                    <a:cs typeface="+mn-cs"/>
                  </a:rPr>
                  <a:t>𝑅_𝑖^(𝑎_𝑘 )</a:t>
                </a:r>
                <a:r>
                  <a:rPr lang="en-US" sz="1200" kern="1200" dirty="0">
                    <a:solidFill>
                      <a:schemeClr val="tx1"/>
                    </a:solidFill>
                    <a:effectLst/>
                    <a:latin typeface="+mn-lt"/>
                    <a:ea typeface="+mn-ea"/>
                    <a:cs typeface="+mn-cs"/>
                  </a:rPr>
                  <a:t> and fires most often. The other neurons responses are based on their stimulation strength through associative weighted connections. Object neuron </a:t>
                </a:r>
                <a:r>
                  <a:rPr lang="en-US" sz="1200" i="0" kern="1200">
                    <a:solidFill>
                      <a:schemeClr val="tx1"/>
                    </a:solidFill>
                    <a:effectLst/>
                    <a:latin typeface="Cambria Math" panose="02040503050406030204" pitchFamily="18" charset="0"/>
                    <a:ea typeface="+mn-ea"/>
                    <a:cs typeface="+mn-cs"/>
                  </a:rPr>
                  <a:t>𝑂_𝑗1</a:t>
                </a:r>
                <a:r>
                  <a:rPr lang="en-US" sz="1200" kern="1200" dirty="0">
                    <a:solidFill>
                      <a:schemeClr val="tx1"/>
                    </a:solidFill>
                    <a:effectLst/>
                    <a:latin typeface="+mn-lt"/>
                    <a:ea typeface="+mn-ea"/>
                    <a:cs typeface="+mn-cs"/>
                  </a:rPr>
                  <a:t> fires more frequently than object neurons </a:t>
                </a:r>
                <a:r>
                  <a:rPr lang="en-US" sz="1200" i="0" kern="1200">
                    <a:solidFill>
                      <a:schemeClr val="tx1"/>
                    </a:solidFill>
                    <a:effectLst/>
                    <a:latin typeface="Cambria Math" panose="02040503050406030204" pitchFamily="18" charset="0"/>
                    <a:ea typeface="+mn-ea"/>
                    <a:cs typeface="+mn-cs"/>
                  </a:rPr>
                  <a:t>𝑂_𝑗2</a:t>
                </a:r>
                <a:r>
                  <a:rPr lang="en-US" sz="1200" kern="1200" baseline="-250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and </a:t>
                </a:r>
                <a:r>
                  <a:rPr lang="en-US" sz="1200" i="0" kern="1200">
                    <a:solidFill>
                      <a:schemeClr val="tx1"/>
                    </a:solidFill>
                    <a:effectLst/>
                    <a:latin typeface="Cambria Math" panose="02040503050406030204" pitchFamily="18" charset="0"/>
                    <a:ea typeface="+mn-ea"/>
                    <a:cs typeface="+mn-cs"/>
                  </a:rPr>
                  <a:t>𝑂_𝑗4</a:t>
                </a:r>
                <a:r>
                  <a:rPr lang="en-US" sz="1200" kern="1200" dirty="0">
                    <a:solidFill>
                      <a:schemeClr val="tx1"/>
                    </a:solidFill>
                    <a:effectLst/>
                    <a:latin typeface="+mn-lt"/>
                    <a:ea typeface="+mn-ea"/>
                    <a:cs typeface="+mn-cs"/>
                  </a:rPr>
                  <a:t> because it is directly and more strongly connected to the most active neuron </a:t>
                </a:r>
                <a:r>
                  <a:rPr lang="en-US" sz="1200" i="0" kern="1200">
                    <a:solidFill>
                      <a:schemeClr val="tx1"/>
                    </a:solidFill>
                    <a:effectLst/>
                    <a:latin typeface="Cambria Math" panose="02040503050406030204" pitchFamily="18" charset="0"/>
                    <a:ea typeface="+mn-ea"/>
                    <a:cs typeface="+mn-cs"/>
                  </a:rPr>
                  <a:t>𝑆_𝑖^(𝑎_𝑘 )</a:t>
                </a:r>
                <a:r>
                  <a:rPr lang="en-US" sz="1200" kern="1200" dirty="0">
                    <a:solidFill>
                      <a:schemeClr val="tx1"/>
                    </a:solidFill>
                    <a:effectLst/>
                    <a:latin typeface="+mn-lt"/>
                    <a:ea typeface="+mn-ea"/>
                    <a:cs typeface="+mn-cs"/>
                  </a:rPr>
                  <a:t>, however the object neuron </a:t>
                </a:r>
                <a:r>
                  <a:rPr lang="en-US" sz="1200" i="0" kern="1200">
                    <a:solidFill>
                      <a:schemeClr val="tx1"/>
                    </a:solidFill>
                    <a:effectLst/>
                    <a:latin typeface="Cambria Math" panose="02040503050406030204" pitchFamily="18" charset="0"/>
                    <a:ea typeface="+mn-ea"/>
                    <a:cs typeface="+mn-cs"/>
                  </a:rPr>
                  <a:t>𝑂_𝑗2</a:t>
                </a:r>
                <a:r>
                  <a:rPr lang="en-US" sz="1200" kern="1200" baseline="-250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fires earlier than the object neuron </a:t>
                </a:r>
                <a:r>
                  <a:rPr lang="en-US" sz="1200" i="0" kern="1200">
                    <a:solidFill>
                      <a:schemeClr val="tx1"/>
                    </a:solidFill>
                    <a:effectLst/>
                    <a:latin typeface="Cambria Math" panose="02040503050406030204" pitchFamily="18" charset="0"/>
                    <a:ea typeface="+mn-ea"/>
                    <a:cs typeface="+mn-cs"/>
                  </a:rPr>
                  <a:t>𝑂_𝑗4</a:t>
                </a:r>
                <a:r>
                  <a:rPr lang="en-US" sz="1200" kern="1200" dirty="0">
                    <a:solidFill>
                      <a:schemeClr val="tx1"/>
                    </a:solidFill>
                    <a:effectLst/>
                    <a:latin typeface="+mn-lt"/>
                    <a:ea typeface="+mn-ea"/>
                    <a:cs typeface="+mn-cs"/>
                  </a:rPr>
                  <a:t> since it has stronger synaptic connection from the sensory neuron </a:t>
                </a:r>
                <a:r>
                  <a:rPr lang="en-US" sz="1200" i="0" kern="1200">
                    <a:solidFill>
                      <a:schemeClr val="tx1"/>
                    </a:solidFill>
                    <a:effectLst/>
                    <a:latin typeface="Cambria Math" panose="02040503050406030204" pitchFamily="18" charset="0"/>
                    <a:ea typeface="+mn-ea"/>
                    <a:cs typeface="+mn-cs"/>
                  </a:rPr>
                  <a:t>𝑆_𝑖^(𝑎_𝑘 )</a:t>
                </a:r>
                <a:r>
                  <a:rPr lang="en-US" sz="1200" kern="1200" dirty="0">
                    <a:solidFill>
                      <a:schemeClr val="tx1"/>
                    </a:solidFill>
                    <a:effectLst/>
                    <a:latin typeface="+mn-lt"/>
                    <a:ea typeface="+mn-ea"/>
                    <a:cs typeface="+mn-cs"/>
                  </a:rPr>
                  <a:t> to </a:t>
                </a:r>
                <a:r>
                  <a:rPr lang="en-US" sz="1200" i="0" kern="1200">
                    <a:solidFill>
                      <a:schemeClr val="tx1"/>
                    </a:solidFill>
                    <a:effectLst/>
                    <a:latin typeface="Cambria Math" panose="02040503050406030204" pitchFamily="18" charset="0"/>
                    <a:ea typeface="+mn-ea"/>
                    <a:cs typeface="+mn-cs"/>
                  </a:rPr>
                  <a:t>𝑆_(𝑖−1)^(𝑎_𝑘 )</a:t>
                </a:r>
                <a:r>
                  <a:rPr lang="en-US" sz="1200" kern="1200" dirty="0">
                    <a:solidFill>
                      <a:schemeClr val="tx1"/>
                    </a:solidFill>
                    <a:effectLst/>
                    <a:latin typeface="+mn-lt"/>
                    <a:ea typeface="+mn-ea"/>
                    <a:cs typeface="+mn-cs"/>
                  </a:rPr>
                  <a:t> than to </a:t>
                </a:r>
                <a:r>
                  <a:rPr lang="en-US" sz="1200" i="0" kern="1200">
                    <a:solidFill>
                      <a:schemeClr val="tx1"/>
                    </a:solidFill>
                    <a:effectLst/>
                    <a:latin typeface="Cambria Math" panose="02040503050406030204" pitchFamily="18" charset="0"/>
                    <a:ea typeface="+mn-ea"/>
                    <a:cs typeface="+mn-cs"/>
                  </a:rPr>
                  <a:t>𝑆_(𝑖+1)^(𝑎_𝑘 )</a:t>
                </a:r>
                <a:r>
                  <a:rPr lang="en-US" sz="1200" kern="1200" dirty="0">
                    <a:solidFill>
                      <a:schemeClr val="tx1"/>
                    </a:solidFill>
                    <a:effectLst/>
                    <a:latin typeface="+mn-lt"/>
                    <a:ea typeface="+mn-ea"/>
                    <a:cs typeface="+mn-cs"/>
                  </a:rPr>
                  <a:t>.</a:t>
                </a:r>
              </a:p>
              <a:p>
                <a:endParaRPr lang="en-US" dirty="0"/>
              </a:p>
            </p:txBody>
          </p:sp>
        </mc:Fallback>
      </mc:AlternateContent>
      <p:sp>
        <p:nvSpPr>
          <p:cNvPr id="4" name="Symbol zastępczy numeru slajdu 3"/>
          <p:cNvSpPr>
            <a:spLocks noGrp="1"/>
          </p:cNvSpPr>
          <p:nvPr>
            <p:ph type="sldNum" sz="quarter" idx="10"/>
          </p:nvPr>
        </p:nvSpPr>
        <p:spPr/>
        <p:txBody>
          <a:bodyPr/>
          <a:lstStyle/>
          <a:p>
            <a:fld id="{BED09F73-0EC3-43BE-ADDD-DBBAFD680B2C}" type="slidenum">
              <a:rPr lang="pl-PL" smtClean="0"/>
              <a:t>29</a:t>
            </a:fld>
            <a:endParaRPr lang="pl-PL"/>
          </a:p>
        </p:txBody>
      </p:sp>
    </p:spTree>
    <p:extLst>
      <p:ext uri="{BB962C8B-B14F-4D97-AF65-F5344CB8AC3E}">
        <p14:creationId xmlns:p14="http://schemas.microsoft.com/office/powerpoint/2010/main" val="6313046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eaLnBrk="1" fontAlgn="auto" hangingPunct="1">
              <a:spcBef>
                <a:spcPts val="500"/>
              </a:spcBef>
              <a:spcAft>
                <a:spcPts val="500"/>
              </a:spcAft>
            </a:pPr>
            <a:r>
              <a:rPr lang="pl-PL" sz="1200" b="1" dirty="0" smtClean="0">
                <a:effectLst>
                  <a:outerShdw blurRad="38100" dist="38100" dir="2700000" algn="tl">
                    <a:srgbClr val="000000">
                      <a:alpha val="43137"/>
                    </a:srgbClr>
                  </a:outerShdw>
                </a:effectLst>
                <a:latin typeface="Cambria" panose="02040503050406030204" pitchFamily="18" charset="0"/>
              </a:rPr>
              <a:t>To be </a:t>
            </a:r>
            <a:r>
              <a:rPr lang="pl-PL" sz="1200" b="1" dirty="0" err="1" smtClean="0">
                <a:effectLst>
                  <a:outerShdw blurRad="38100" dist="38100" dir="2700000" algn="tl">
                    <a:srgbClr val="000000">
                      <a:alpha val="43137"/>
                    </a:srgbClr>
                  </a:outerShdw>
                </a:effectLst>
                <a:latin typeface="Cambria" panose="02040503050406030204" pitchFamily="18" charset="0"/>
              </a:rPr>
              <a:t>filled</a:t>
            </a:r>
            <a:r>
              <a:rPr lang="pl-PL" sz="1200" b="1" dirty="0" smtClean="0">
                <a:effectLst>
                  <a:outerShdw blurRad="38100" dist="38100" dir="2700000" algn="tl">
                    <a:srgbClr val="000000">
                      <a:alpha val="43137"/>
                    </a:srgbClr>
                  </a:outerShdw>
                </a:effectLst>
                <a:latin typeface="Cambria" panose="02040503050406030204" pitchFamily="18" charset="0"/>
              </a:rPr>
              <a:t> with:</a:t>
            </a:r>
          </a:p>
          <a:p>
            <a:pPr marL="342900" indent="-342900" eaLnBrk="1" fontAlgn="auto" hangingPunct="1">
              <a:spcBef>
                <a:spcPts val="500"/>
              </a:spcBef>
              <a:spcAft>
                <a:spcPts val="500"/>
              </a:spcAft>
              <a:buFont typeface="Wingdings" panose="05000000000000000000" pitchFamily="2" charset="2"/>
              <a:buChar char="Ø"/>
            </a:pPr>
            <a:r>
              <a:rPr lang="pl-PL" sz="1200" b="1" dirty="0" smtClean="0">
                <a:effectLst>
                  <a:outerShdw blurRad="38100" dist="38100" dir="2700000" algn="tl">
                    <a:srgbClr val="000000">
                      <a:alpha val="43137"/>
                    </a:srgbClr>
                  </a:outerShdw>
                </a:effectLst>
                <a:latin typeface="Cambria" panose="02040503050406030204" pitchFamily="18" charset="0"/>
              </a:rPr>
              <a:t>„</a:t>
            </a:r>
            <a:r>
              <a:rPr lang="en-US" sz="1200" b="1" i="1" dirty="0" smtClean="0">
                <a:effectLst>
                  <a:outerShdw blurRad="38100" dist="38100" dir="2700000" algn="tl">
                    <a:srgbClr val="000000">
                      <a:alpha val="43137"/>
                    </a:srgbClr>
                  </a:outerShdw>
                </a:effectLst>
                <a:latin typeface="Cambria" panose="02040503050406030204" pitchFamily="18" charset="0"/>
              </a:rPr>
              <a:t>The authors should perform experiments to prove the proposed method.</a:t>
            </a:r>
            <a:r>
              <a:rPr lang="pl-PL" sz="1200" b="1" dirty="0" smtClean="0">
                <a:effectLst>
                  <a:outerShdw blurRad="38100" dist="38100" dir="2700000" algn="tl">
                    <a:srgbClr val="000000">
                      <a:alpha val="43137"/>
                    </a:srgbClr>
                  </a:outerShdw>
                </a:effectLst>
                <a:latin typeface="Cambria" panose="02040503050406030204" pitchFamily="18" charset="0"/>
              </a:rPr>
              <a:t>” [</a:t>
            </a:r>
            <a:r>
              <a:rPr lang="pl-PL" sz="1200" b="1" dirty="0" err="1" smtClean="0">
                <a:effectLst>
                  <a:outerShdw blurRad="38100" dist="38100" dir="2700000" algn="tl">
                    <a:srgbClr val="000000">
                      <a:alpha val="43137"/>
                    </a:srgbClr>
                  </a:outerShdw>
                </a:effectLst>
                <a:latin typeface="Cambria" panose="02040503050406030204" pitchFamily="18" charset="0"/>
              </a:rPr>
              <a:t>Reviewer</a:t>
            </a:r>
            <a:r>
              <a:rPr lang="pl-PL" sz="1200" b="1" dirty="0" smtClean="0">
                <a:effectLst>
                  <a:outerShdw blurRad="38100" dist="38100" dir="2700000" algn="tl">
                    <a:srgbClr val="000000">
                      <a:alpha val="43137"/>
                    </a:srgbClr>
                  </a:outerShdw>
                </a:effectLst>
                <a:latin typeface="Cambria" panose="02040503050406030204" pitchFamily="18" charset="0"/>
              </a:rPr>
              <a:t>]</a:t>
            </a:r>
          </a:p>
          <a:p>
            <a:pPr marL="342900" indent="-342900" eaLnBrk="1" fontAlgn="auto" hangingPunct="1">
              <a:spcBef>
                <a:spcPts val="500"/>
              </a:spcBef>
              <a:spcAft>
                <a:spcPts val="500"/>
              </a:spcAft>
              <a:buFont typeface="Wingdings" panose="05000000000000000000" pitchFamily="2" charset="2"/>
              <a:buChar char="Ø"/>
            </a:pPr>
            <a:r>
              <a:rPr lang="pl-PL" sz="1200" b="1" dirty="0" smtClean="0">
                <a:effectLst>
                  <a:outerShdw blurRad="38100" dist="38100" dir="2700000" algn="tl">
                    <a:srgbClr val="000000">
                      <a:alpha val="43137"/>
                    </a:srgbClr>
                  </a:outerShdw>
                </a:effectLst>
                <a:latin typeface="Cambria" panose="02040503050406030204" pitchFamily="18" charset="0"/>
              </a:rPr>
              <a:t>„</a:t>
            </a:r>
            <a:r>
              <a:rPr lang="en-US" sz="1200" b="1" i="1" dirty="0" smtClean="0">
                <a:effectLst>
                  <a:outerShdw blurRad="38100" dist="38100" dir="2700000" algn="tl">
                    <a:srgbClr val="000000">
                      <a:alpha val="43137"/>
                    </a:srgbClr>
                  </a:outerShdw>
                </a:effectLst>
                <a:latin typeface="Cambria" panose="02040503050406030204" pitchFamily="18" charset="0"/>
              </a:rPr>
              <a:t>Additionally, it would be also interesting to include an example at least of the tentative applications of the proposed approach claimed by the authors. Thus, it</a:t>
            </a:r>
            <a:r>
              <a:rPr lang="pl-PL" sz="1200" b="1" i="1" dirty="0" smtClean="0">
                <a:effectLst>
                  <a:outerShdw blurRad="38100" dist="38100" dir="2700000" algn="tl">
                    <a:srgbClr val="000000">
                      <a:alpha val="43137"/>
                    </a:srgbClr>
                  </a:outerShdw>
                </a:effectLst>
                <a:latin typeface="Cambria" panose="02040503050406030204" pitchFamily="18" charset="0"/>
              </a:rPr>
              <a:t> </a:t>
            </a:r>
            <a:r>
              <a:rPr lang="en-US" sz="1200" b="1" i="1" dirty="0" smtClean="0">
                <a:effectLst>
                  <a:outerShdw blurRad="38100" dist="38100" dir="2700000" algn="tl">
                    <a:srgbClr val="000000">
                      <a:alpha val="43137"/>
                    </a:srgbClr>
                  </a:outerShdw>
                </a:effectLst>
                <a:latin typeface="Cambria" panose="02040503050406030204" pitchFamily="18" charset="0"/>
              </a:rPr>
              <a:t>would be easier to assess the validity and utility of the model regardless its qualitative properties.</a:t>
            </a:r>
            <a:r>
              <a:rPr lang="pl-PL" sz="1200" b="1" dirty="0" smtClean="0">
                <a:effectLst>
                  <a:outerShdw blurRad="38100" dist="38100" dir="2700000" algn="tl">
                    <a:srgbClr val="000000">
                      <a:alpha val="43137"/>
                    </a:srgbClr>
                  </a:outerShdw>
                </a:effectLst>
                <a:latin typeface="Cambria" panose="02040503050406030204" pitchFamily="18" charset="0"/>
              </a:rPr>
              <a:t>” [</a:t>
            </a:r>
            <a:r>
              <a:rPr lang="pl-PL" sz="1200" b="1" dirty="0" err="1" smtClean="0">
                <a:effectLst>
                  <a:outerShdw blurRad="38100" dist="38100" dir="2700000" algn="tl">
                    <a:srgbClr val="000000">
                      <a:alpha val="43137"/>
                    </a:srgbClr>
                  </a:outerShdw>
                </a:effectLst>
                <a:latin typeface="Cambria" panose="02040503050406030204" pitchFamily="18" charset="0"/>
              </a:rPr>
              <a:t>Reviewer</a:t>
            </a:r>
            <a:r>
              <a:rPr lang="pl-PL" sz="1200" b="1" dirty="0" smtClean="0">
                <a:effectLst>
                  <a:outerShdw blurRad="38100" dist="38100" dir="2700000" algn="tl">
                    <a:srgbClr val="000000">
                      <a:alpha val="43137"/>
                    </a:srgbClr>
                  </a:outerShdw>
                </a:effectLst>
                <a:latin typeface="Cambria" panose="02040503050406030204" pitchFamily="18" charset="0"/>
              </a:rPr>
              <a:t>]</a:t>
            </a:r>
          </a:p>
          <a:p>
            <a:pPr marL="342900" indent="-342900" eaLnBrk="1" fontAlgn="auto" hangingPunct="1">
              <a:spcBef>
                <a:spcPts val="500"/>
              </a:spcBef>
              <a:spcAft>
                <a:spcPts val="500"/>
              </a:spcAft>
              <a:buFont typeface="Wingdings" panose="05000000000000000000" pitchFamily="2" charset="2"/>
              <a:buChar char="Ø"/>
            </a:pPr>
            <a:r>
              <a:rPr lang="pl-PL" sz="1200" b="1" dirty="0" smtClean="0">
                <a:effectLst>
                  <a:outerShdw blurRad="38100" dist="38100" dir="2700000" algn="tl">
                    <a:srgbClr val="000000">
                      <a:alpha val="43137"/>
                    </a:srgbClr>
                  </a:outerShdw>
                </a:effectLst>
                <a:latin typeface="Cambria" panose="02040503050406030204" pitchFamily="18" charset="0"/>
              </a:rPr>
              <a:t>„</a:t>
            </a:r>
            <a:r>
              <a:rPr lang="en-US" sz="1200" b="1" i="1" dirty="0" smtClean="0">
                <a:effectLst>
                  <a:outerShdw blurRad="38100" dist="38100" dir="2700000" algn="tl">
                    <a:srgbClr val="000000">
                      <a:alpha val="43137"/>
                    </a:srgbClr>
                  </a:outerShdw>
                </a:effectLst>
                <a:latin typeface="Cambria" panose="02040503050406030204" pitchFamily="18" charset="0"/>
              </a:rPr>
              <a:t>Because the presented model is simplified, then it would be good to show using an example (empirically tested), that it is not performing worse than, for instance, the spiking model…</a:t>
            </a:r>
            <a:r>
              <a:rPr lang="pl-PL" sz="1200" b="1" i="1" dirty="0" smtClean="0">
                <a:effectLst>
                  <a:outerShdw blurRad="38100" dist="38100" dir="2700000" algn="tl">
                    <a:srgbClr val="000000">
                      <a:alpha val="43137"/>
                    </a:srgbClr>
                  </a:outerShdw>
                </a:effectLst>
                <a:latin typeface="Cambria" panose="02040503050406030204" pitchFamily="18" charset="0"/>
              </a:rPr>
              <a:t> . </a:t>
            </a:r>
            <a:r>
              <a:rPr lang="en-US" sz="1200" b="1" i="1" dirty="0" smtClean="0">
                <a:effectLst>
                  <a:outerShdw blurRad="38100" dist="38100" dir="2700000" algn="tl">
                    <a:srgbClr val="000000">
                      <a:alpha val="43137"/>
                    </a:srgbClr>
                  </a:outerShdw>
                </a:effectLst>
                <a:latin typeface="Cambria" panose="02040503050406030204" pitchFamily="18" charset="0"/>
              </a:rPr>
              <a:t>Again, some real-world data / performed experiments are expected. The presented model is quite sophisticated and while fast, quite complex in terms of definition. It is quite impossible to tell, based only on the theoretical description, that it is suitable for all the mentioned tasks at least equally well as APNs.</a:t>
            </a:r>
            <a:r>
              <a:rPr lang="pl-PL" sz="1200" b="1" dirty="0" smtClean="0">
                <a:effectLst>
                  <a:outerShdw blurRad="38100" dist="38100" dir="2700000" algn="tl">
                    <a:srgbClr val="000000">
                      <a:alpha val="43137"/>
                    </a:srgbClr>
                  </a:outerShdw>
                </a:effectLst>
                <a:latin typeface="Cambria" panose="02040503050406030204" pitchFamily="18" charset="0"/>
              </a:rPr>
              <a:t>” [</a:t>
            </a:r>
            <a:r>
              <a:rPr lang="pl-PL" sz="1200" b="1" dirty="0" err="1" smtClean="0">
                <a:effectLst>
                  <a:outerShdw blurRad="38100" dist="38100" dir="2700000" algn="tl">
                    <a:srgbClr val="000000">
                      <a:alpha val="43137"/>
                    </a:srgbClr>
                  </a:outerShdw>
                </a:effectLst>
                <a:latin typeface="Cambria" panose="02040503050406030204" pitchFamily="18" charset="0"/>
              </a:rPr>
              <a:t>Reviewer</a:t>
            </a:r>
            <a:r>
              <a:rPr lang="pl-PL" sz="1200" b="1" dirty="0" smtClean="0">
                <a:effectLst>
                  <a:outerShdw blurRad="38100" dist="38100" dir="2700000" algn="tl">
                    <a:srgbClr val="000000">
                      <a:alpha val="43137"/>
                    </a:srgbClr>
                  </a:outerShdw>
                </a:effectLst>
                <a:latin typeface="Cambria" panose="02040503050406030204" pitchFamily="18" charset="0"/>
              </a:rPr>
              <a:t>, </a:t>
            </a:r>
            <a:r>
              <a:rPr lang="pl-PL" sz="1200" b="1" dirty="0" err="1" smtClean="0">
                <a:effectLst>
                  <a:outerShdw blurRad="38100" dist="38100" dir="2700000" algn="tl">
                    <a:srgbClr val="000000">
                      <a:alpha val="43137"/>
                    </a:srgbClr>
                  </a:outerShdw>
                </a:effectLst>
                <a:latin typeface="Cambria" panose="02040503050406030204" pitchFamily="18" charset="0"/>
              </a:rPr>
              <a:t>Yes</a:t>
            </a:r>
            <a:r>
              <a:rPr lang="pl-PL" sz="1200" b="1" dirty="0" smtClean="0">
                <a:effectLst>
                  <a:outerShdw blurRad="38100" dist="38100" dir="2700000" algn="tl">
                    <a:srgbClr val="000000">
                      <a:alpha val="43137"/>
                    </a:srgbClr>
                  </a:outerShdw>
                </a:effectLst>
                <a:latin typeface="Cambria" panose="02040503050406030204" pitchFamily="18" charset="0"/>
              </a:rPr>
              <a:t> to BPA]</a:t>
            </a:r>
            <a:endParaRPr lang="en-US" sz="1200" b="1" dirty="0" smtClean="0">
              <a:effectLst>
                <a:outerShdw blurRad="38100" dist="38100" dir="2700000" algn="tl">
                  <a:srgbClr val="000000">
                    <a:alpha val="43137"/>
                  </a:srgbClr>
                </a:outerShdw>
              </a:effectLst>
              <a:latin typeface="Cambria" panose="02040503050406030204" pitchFamily="18" charset="0"/>
            </a:endParaRPr>
          </a:p>
          <a:p>
            <a:endParaRPr lang="en-US" dirty="0"/>
          </a:p>
        </p:txBody>
      </p:sp>
      <p:sp>
        <p:nvSpPr>
          <p:cNvPr id="4" name="Symbol zastępczy numeru slajdu 3"/>
          <p:cNvSpPr>
            <a:spLocks noGrp="1"/>
          </p:cNvSpPr>
          <p:nvPr>
            <p:ph type="sldNum" sz="quarter" idx="10"/>
          </p:nvPr>
        </p:nvSpPr>
        <p:spPr/>
        <p:txBody>
          <a:bodyPr/>
          <a:lstStyle/>
          <a:p>
            <a:fld id="{BED09F73-0EC3-43BE-ADDD-DBBAFD680B2C}" type="slidenum">
              <a:rPr lang="pl-PL" smtClean="0"/>
              <a:t>31</a:t>
            </a:fld>
            <a:endParaRPr lang="pl-PL"/>
          </a:p>
        </p:txBody>
      </p:sp>
    </p:spTree>
    <p:extLst>
      <p:ext uri="{BB962C8B-B14F-4D97-AF65-F5344CB8AC3E}">
        <p14:creationId xmlns:p14="http://schemas.microsoft.com/office/powerpoint/2010/main" val="986580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p:cNvSpPr>
            <a:spLocks noGrp="1"/>
          </p:cNvSpPr>
          <p:nvPr>
            <p:ph type="ctrTitle"/>
          </p:nvPr>
        </p:nvSpPr>
        <p:spPr>
          <a:xfrm>
            <a:off x="685800" y="2130425"/>
            <a:ext cx="7772400" cy="1470025"/>
          </a:xfrm>
        </p:spPr>
        <p:txBody>
          <a:bodyPr/>
          <a:lstStyle/>
          <a:p>
            <a:r>
              <a:rPr lang="pl-PL" smtClean="0"/>
              <a:t>Kliknij, aby edytować styl</a:t>
            </a:r>
            <a:endParaRPr lang="pl-PL"/>
          </a:p>
        </p:txBody>
      </p:sp>
      <p:sp>
        <p:nvSpPr>
          <p:cNvPr id="3" name="Podtytuł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pl-PL" smtClean="0"/>
              <a:t>Kliknij, aby edytować styl wzorca podtytułu</a:t>
            </a:r>
            <a:endParaRPr lang="pl-PL"/>
          </a:p>
        </p:txBody>
      </p:sp>
      <p:sp>
        <p:nvSpPr>
          <p:cNvPr id="4" name="Rectangle 4"/>
          <p:cNvSpPr>
            <a:spLocks noGrp="1" noChangeArrowheads="1"/>
          </p:cNvSpPr>
          <p:nvPr>
            <p:ph type="dt" sz="half" idx="10"/>
          </p:nvPr>
        </p:nvSpPr>
        <p:spPr>
          <a:ln/>
        </p:spPr>
        <p:txBody>
          <a:bodyPr/>
          <a:lstStyle>
            <a:lvl1pPr>
              <a:defRPr/>
            </a:lvl1pPr>
          </a:lstStyle>
          <a:p>
            <a:pPr>
              <a:defRPr/>
            </a:pPr>
            <a:endParaRPr lang="pl-PL" altLang="pl-PL"/>
          </a:p>
        </p:txBody>
      </p:sp>
      <p:sp>
        <p:nvSpPr>
          <p:cNvPr id="5" name="Rectangle 5"/>
          <p:cNvSpPr>
            <a:spLocks noGrp="1" noChangeArrowheads="1"/>
          </p:cNvSpPr>
          <p:nvPr>
            <p:ph type="ftr" sz="quarter" idx="11"/>
          </p:nvPr>
        </p:nvSpPr>
        <p:spPr>
          <a:ln/>
        </p:spPr>
        <p:txBody>
          <a:bodyPr/>
          <a:lstStyle>
            <a:lvl1pPr>
              <a:defRPr/>
            </a:lvl1pPr>
          </a:lstStyle>
          <a:p>
            <a:pPr>
              <a:defRPr/>
            </a:pPr>
            <a:endParaRPr lang="pl-PL" altLang="pl-PL"/>
          </a:p>
        </p:txBody>
      </p:sp>
      <p:sp>
        <p:nvSpPr>
          <p:cNvPr id="6" name="Rectangle 6"/>
          <p:cNvSpPr>
            <a:spLocks noGrp="1" noChangeArrowheads="1"/>
          </p:cNvSpPr>
          <p:nvPr>
            <p:ph type="sldNum" sz="quarter" idx="12"/>
          </p:nvPr>
        </p:nvSpPr>
        <p:spPr>
          <a:ln/>
        </p:spPr>
        <p:txBody>
          <a:bodyPr/>
          <a:lstStyle>
            <a:lvl1pPr>
              <a:defRPr/>
            </a:lvl1pPr>
          </a:lstStyle>
          <a:p>
            <a:pPr>
              <a:defRPr/>
            </a:pPr>
            <a:fld id="{3507100B-90B5-4A88-8145-F4FD6BCCB85B}" type="slidenum">
              <a:rPr lang="pl-PL" altLang="pl-PL"/>
              <a:pPr>
                <a:defRPr/>
              </a:pPr>
              <a:t>‹#›</a:t>
            </a:fld>
            <a:endParaRPr lang="pl-PL" altLang="pl-PL"/>
          </a:p>
        </p:txBody>
      </p:sp>
    </p:spTree>
    <p:extLst>
      <p:ext uri="{BB962C8B-B14F-4D97-AF65-F5344CB8AC3E}">
        <p14:creationId xmlns:p14="http://schemas.microsoft.com/office/powerpoint/2010/main" val="28690769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tytułu pionowego 2"/>
          <p:cNvSpPr>
            <a:spLocks noGrp="1"/>
          </p:cNvSpPr>
          <p:nvPr>
            <p:ph type="body" orient="vert" idx="1"/>
          </p:nvPr>
        </p:nvSpPr>
        <p:spPr/>
        <p:txBody>
          <a:bodyPr vert="eaVer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Rectangle 4"/>
          <p:cNvSpPr>
            <a:spLocks noGrp="1" noChangeArrowheads="1"/>
          </p:cNvSpPr>
          <p:nvPr>
            <p:ph type="dt" sz="half" idx="10"/>
          </p:nvPr>
        </p:nvSpPr>
        <p:spPr>
          <a:ln/>
        </p:spPr>
        <p:txBody>
          <a:bodyPr/>
          <a:lstStyle>
            <a:lvl1pPr>
              <a:defRPr/>
            </a:lvl1pPr>
          </a:lstStyle>
          <a:p>
            <a:pPr>
              <a:defRPr/>
            </a:pPr>
            <a:endParaRPr lang="pl-PL" altLang="pl-PL"/>
          </a:p>
        </p:txBody>
      </p:sp>
      <p:sp>
        <p:nvSpPr>
          <p:cNvPr id="5" name="Rectangle 5"/>
          <p:cNvSpPr>
            <a:spLocks noGrp="1" noChangeArrowheads="1"/>
          </p:cNvSpPr>
          <p:nvPr>
            <p:ph type="ftr" sz="quarter" idx="11"/>
          </p:nvPr>
        </p:nvSpPr>
        <p:spPr>
          <a:ln/>
        </p:spPr>
        <p:txBody>
          <a:bodyPr/>
          <a:lstStyle>
            <a:lvl1pPr>
              <a:defRPr/>
            </a:lvl1pPr>
          </a:lstStyle>
          <a:p>
            <a:pPr>
              <a:defRPr/>
            </a:pPr>
            <a:endParaRPr lang="pl-PL" altLang="pl-PL"/>
          </a:p>
        </p:txBody>
      </p:sp>
      <p:sp>
        <p:nvSpPr>
          <p:cNvPr id="6" name="Rectangle 6"/>
          <p:cNvSpPr>
            <a:spLocks noGrp="1" noChangeArrowheads="1"/>
          </p:cNvSpPr>
          <p:nvPr>
            <p:ph type="sldNum" sz="quarter" idx="12"/>
          </p:nvPr>
        </p:nvSpPr>
        <p:spPr>
          <a:ln/>
        </p:spPr>
        <p:txBody>
          <a:bodyPr/>
          <a:lstStyle>
            <a:lvl1pPr>
              <a:defRPr/>
            </a:lvl1pPr>
          </a:lstStyle>
          <a:p>
            <a:pPr>
              <a:defRPr/>
            </a:pPr>
            <a:fld id="{302C7DF4-EBF3-48C5-AC6C-FA051F441571}" type="slidenum">
              <a:rPr lang="pl-PL" altLang="pl-PL"/>
              <a:pPr>
                <a:defRPr/>
              </a:pPr>
              <a:t>‹#›</a:t>
            </a:fld>
            <a:endParaRPr lang="pl-PL" altLang="pl-PL"/>
          </a:p>
        </p:txBody>
      </p:sp>
    </p:spTree>
    <p:extLst>
      <p:ext uri="{BB962C8B-B14F-4D97-AF65-F5344CB8AC3E}">
        <p14:creationId xmlns:p14="http://schemas.microsoft.com/office/powerpoint/2010/main" val="39193598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6884988" y="476250"/>
            <a:ext cx="1801812" cy="5649913"/>
          </a:xfrm>
        </p:spPr>
        <p:txBody>
          <a:bodyPr vert="eaVert"/>
          <a:lstStyle/>
          <a:p>
            <a:r>
              <a:rPr lang="pl-PL" smtClean="0"/>
              <a:t>Kliknij, aby edytować styl</a:t>
            </a:r>
            <a:endParaRPr lang="pl-PL"/>
          </a:p>
        </p:txBody>
      </p:sp>
      <p:sp>
        <p:nvSpPr>
          <p:cNvPr id="3" name="Symbol zastępczy tytułu pionowego 2"/>
          <p:cNvSpPr>
            <a:spLocks noGrp="1"/>
          </p:cNvSpPr>
          <p:nvPr>
            <p:ph type="body" orient="vert" idx="1"/>
          </p:nvPr>
        </p:nvSpPr>
        <p:spPr>
          <a:xfrm>
            <a:off x="1476375" y="476250"/>
            <a:ext cx="5256213" cy="5649913"/>
          </a:xfrm>
        </p:spPr>
        <p:txBody>
          <a:bodyPr vert="eaVer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Rectangle 4"/>
          <p:cNvSpPr>
            <a:spLocks noGrp="1" noChangeArrowheads="1"/>
          </p:cNvSpPr>
          <p:nvPr>
            <p:ph type="dt" sz="half" idx="10"/>
          </p:nvPr>
        </p:nvSpPr>
        <p:spPr>
          <a:ln/>
        </p:spPr>
        <p:txBody>
          <a:bodyPr/>
          <a:lstStyle>
            <a:lvl1pPr>
              <a:defRPr/>
            </a:lvl1pPr>
          </a:lstStyle>
          <a:p>
            <a:pPr>
              <a:defRPr/>
            </a:pPr>
            <a:endParaRPr lang="pl-PL" altLang="pl-PL"/>
          </a:p>
        </p:txBody>
      </p:sp>
      <p:sp>
        <p:nvSpPr>
          <p:cNvPr id="5" name="Rectangle 5"/>
          <p:cNvSpPr>
            <a:spLocks noGrp="1" noChangeArrowheads="1"/>
          </p:cNvSpPr>
          <p:nvPr>
            <p:ph type="ftr" sz="quarter" idx="11"/>
          </p:nvPr>
        </p:nvSpPr>
        <p:spPr>
          <a:ln/>
        </p:spPr>
        <p:txBody>
          <a:bodyPr/>
          <a:lstStyle>
            <a:lvl1pPr>
              <a:defRPr/>
            </a:lvl1pPr>
          </a:lstStyle>
          <a:p>
            <a:pPr>
              <a:defRPr/>
            </a:pPr>
            <a:endParaRPr lang="pl-PL" altLang="pl-PL"/>
          </a:p>
        </p:txBody>
      </p:sp>
      <p:sp>
        <p:nvSpPr>
          <p:cNvPr id="6" name="Rectangle 6"/>
          <p:cNvSpPr>
            <a:spLocks noGrp="1" noChangeArrowheads="1"/>
          </p:cNvSpPr>
          <p:nvPr>
            <p:ph type="sldNum" sz="quarter" idx="12"/>
          </p:nvPr>
        </p:nvSpPr>
        <p:spPr>
          <a:ln/>
        </p:spPr>
        <p:txBody>
          <a:bodyPr/>
          <a:lstStyle>
            <a:lvl1pPr>
              <a:defRPr/>
            </a:lvl1pPr>
          </a:lstStyle>
          <a:p>
            <a:pPr>
              <a:defRPr/>
            </a:pPr>
            <a:fld id="{2D87BFCE-1243-4997-98C3-DF7264E3D027}" type="slidenum">
              <a:rPr lang="pl-PL" altLang="pl-PL"/>
              <a:pPr>
                <a:defRPr/>
              </a:pPr>
              <a:t>‹#›</a:t>
            </a:fld>
            <a:endParaRPr lang="pl-PL" altLang="pl-PL"/>
          </a:p>
        </p:txBody>
      </p:sp>
    </p:spTree>
    <p:extLst>
      <p:ext uri="{BB962C8B-B14F-4D97-AF65-F5344CB8AC3E}">
        <p14:creationId xmlns:p14="http://schemas.microsoft.com/office/powerpoint/2010/main" val="37992963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p:cNvSpPr>
            <a:spLocks noGrp="1"/>
          </p:cNvSpPr>
          <p:nvPr>
            <p:ph type="ctrTitle"/>
          </p:nvPr>
        </p:nvSpPr>
        <p:spPr>
          <a:xfrm>
            <a:off x="1143000" y="1122363"/>
            <a:ext cx="6858000" cy="2387600"/>
          </a:xfrm>
        </p:spPr>
        <p:txBody>
          <a:bodyPr anchor="b"/>
          <a:lstStyle>
            <a:lvl1pPr algn="ctr">
              <a:defRPr sz="4500"/>
            </a:lvl1pPr>
          </a:lstStyle>
          <a:p>
            <a:r>
              <a:rPr lang="pl-PL" smtClean="0"/>
              <a:t>Kliknij, aby edytować styl</a:t>
            </a:r>
            <a:endParaRPr lang="pl-PL"/>
          </a:p>
        </p:txBody>
      </p:sp>
      <p:sp>
        <p:nvSpPr>
          <p:cNvPr id="3" name="Podtytuł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pl-PL" smtClean="0"/>
              <a:t>Kliknij, aby edytować styl wzorca podtytułu</a:t>
            </a:r>
            <a:endParaRPr lang="pl-PL"/>
          </a:p>
        </p:txBody>
      </p:sp>
      <p:sp>
        <p:nvSpPr>
          <p:cNvPr id="4" name="Symbol zastępczy daty 3"/>
          <p:cNvSpPr>
            <a:spLocks noGrp="1"/>
          </p:cNvSpPr>
          <p:nvPr>
            <p:ph type="dt" sz="half" idx="10"/>
          </p:nvPr>
        </p:nvSpPr>
        <p:spPr/>
        <p:txBody>
          <a:bodyPr/>
          <a:lstStyle/>
          <a:p>
            <a:fld id="{389FC197-2823-4E0D-8F23-EC2E04E3295C}" type="datetimeFigureOut">
              <a:rPr lang="pl-PL" smtClean="0">
                <a:solidFill>
                  <a:prstClr val="black">
                    <a:tint val="75000"/>
                  </a:prstClr>
                </a:solidFill>
              </a:rPr>
              <a:pPr/>
              <a:t>24.11.2017</a:t>
            </a:fld>
            <a:endParaRPr lang="pl-PL">
              <a:solidFill>
                <a:prstClr val="black">
                  <a:tint val="75000"/>
                </a:prstClr>
              </a:solidFill>
            </a:endParaRPr>
          </a:p>
        </p:txBody>
      </p:sp>
      <p:sp>
        <p:nvSpPr>
          <p:cNvPr id="5" name="Symbol zastępczy stopki 4"/>
          <p:cNvSpPr>
            <a:spLocks noGrp="1"/>
          </p:cNvSpPr>
          <p:nvPr>
            <p:ph type="ftr" sz="quarter" idx="11"/>
          </p:nvPr>
        </p:nvSpPr>
        <p:spPr/>
        <p:txBody>
          <a:bodyPr/>
          <a:lstStyle/>
          <a:p>
            <a:endParaRPr lang="pl-PL">
              <a:solidFill>
                <a:prstClr val="black">
                  <a:tint val="75000"/>
                </a:prstClr>
              </a:solidFill>
            </a:endParaRPr>
          </a:p>
        </p:txBody>
      </p:sp>
      <p:sp>
        <p:nvSpPr>
          <p:cNvPr id="6" name="Symbol zastępczy numeru slajdu 5"/>
          <p:cNvSpPr>
            <a:spLocks noGrp="1"/>
          </p:cNvSpPr>
          <p:nvPr>
            <p:ph type="sldNum" sz="quarter" idx="12"/>
          </p:nvPr>
        </p:nvSpPr>
        <p:spPr/>
        <p:txBody>
          <a:bodyPr/>
          <a:lstStyle/>
          <a:p>
            <a:fld id="{82260C4C-EB8F-4798-AE9C-1FDFAA03211F}"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980915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zawartości 2"/>
          <p:cNvSpPr>
            <a:spLocks noGrp="1"/>
          </p:cNvSpPr>
          <p:nvPr>
            <p:ph idx="1"/>
          </p:nvPr>
        </p:nvSpPr>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10"/>
          </p:nvPr>
        </p:nvSpPr>
        <p:spPr/>
        <p:txBody>
          <a:bodyPr/>
          <a:lstStyle/>
          <a:p>
            <a:fld id="{389FC197-2823-4E0D-8F23-EC2E04E3295C}" type="datetimeFigureOut">
              <a:rPr lang="pl-PL" smtClean="0">
                <a:solidFill>
                  <a:prstClr val="black">
                    <a:tint val="75000"/>
                  </a:prstClr>
                </a:solidFill>
              </a:rPr>
              <a:pPr/>
              <a:t>24.11.2017</a:t>
            </a:fld>
            <a:endParaRPr lang="pl-PL">
              <a:solidFill>
                <a:prstClr val="black">
                  <a:tint val="75000"/>
                </a:prstClr>
              </a:solidFill>
            </a:endParaRPr>
          </a:p>
        </p:txBody>
      </p:sp>
      <p:sp>
        <p:nvSpPr>
          <p:cNvPr id="5" name="Symbol zastępczy stopki 4"/>
          <p:cNvSpPr>
            <a:spLocks noGrp="1"/>
          </p:cNvSpPr>
          <p:nvPr>
            <p:ph type="ftr" sz="quarter" idx="11"/>
          </p:nvPr>
        </p:nvSpPr>
        <p:spPr/>
        <p:txBody>
          <a:bodyPr/>
          <a:lstStyle/>
          <a:p>
            <a:endParaRPr lang="pl-PL">
              <a:solidFill>
                <a:prstClr val="black">
                  <a:tint val="75000"/>
                </a:prstClr>
              </a:solidFill>
            </a:endParaRPr>
          </a:p>
        </p:txBody>
      </p:sp>
      <p:sp>
        <p:nvSpPr>
          <p:cNvPr id="6" name="Symbol zastępczy numeru slajdu 5"/>
          <p:cNvSpPr>
            <a:spLocks noGrp="1"/>
          </p:cNvSpPr>
          <p:nvPr>
            <p:ph type="sldNum" sz="quarter" idx="12"/>
          </p:nvPr>
        </p:nvSpPr>
        <p:spPr/>
        <p:txBody>
          <a:bodyPr/>
          <a:lstStyle/>
          <a:p>
            <a:fld id="{82260C4C-EB8F-4798-AE9C-1FDFAA03211F}"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21192920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p:cNvSpPr>
            <a:spLocks noGrp="1"/>
          </p:cNvSpPr>
          <p:nvPr>
            <p:ph type="title"/>
          </p:nvPr>
        </p:nvSpPr>
        <p:spPr>
          <a:xfrm>
            <a:off x="623888" y="1709739"/>
            <a:ext cx="7886700" cy="2852737"/>
          </a:xfrm>
        </p:spPr>
        <p:txBody>
          <a:bodyPr anchor="b"/>
          <a:lstStyle>
            <a:lvl1pPr>
              <a:defRPr sz="4500"/>
            </a:lvl1pPr>
          </a:lstStyle>
          <a:p>
            <a:r>
              <a:rPr lang="pl-PL" smtClean="0"/>
              <a:t>Kliknij, aby edytować styl</a:t>
            </a:r>
            <a:endParaRPr lang="pl-PL"/>
          </a:p>
        </p:txBody>
      </p:sp>
      <p:sp>
        <p:nvSpPr>
          <p:cNvPr id="3" name="Symbol zastępczy tekstu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pl-PL" smtClean="0"/>
              <a:t>Kliknij, aby edytować style wzorca tekstu</a:t>
            </a:r>
          </a:p>
        </p:txBody>
      </p:sp>
      <p:sp>
        <p:nvSpPr>
          <p:cNvPr id="4" name="Symbol zastępczy daty 3"/>
          <p:cNvSpPr>
            <a:spLocks noGrp="1"/>
          </p:cNvSpPr>
          <p:nvPr>
            <p:ph type="dt" sz="half" idx="10"/>
          </p:nvPr>
        </p:nvSpPr>
        <p:spPr/>
        <p:txBody>
          <a:bodyPr/>
          <a:lstStyle/>
          <a:p>
            <a:fld id="{389FC197-2823-4E0D-8F23-EC2E04E3295C}" type="datetimeFigureOut">
              <a:rPr lang="pl-PL" smtClean="0">
                <a:solidFill>
                  <a:prstClr val="black">
                    <a:tint val="75000"/>
                  </a:prstClr>
                </a:solidFill>
              </a:rPr>
              <a:pPr/>
              <a:t>24.11.2017</a:t>
            </a:fld>
            <a:endParaRPr lang="pl-PL">
              <a:solidFill>
                <a:prstClr val="black">
                  <a:tint val="75000"/>
                </a:prstClr>
              </a:solidFill>
            </a:endParaRPr>
          </a:p>
        </p:txBody>
      </p:sp>
      <p:sp>
        <p:nvSpPr>
          <p:cNvPr id="5" name="Symbol zastępczy stopki 4"/>
          <p:cNvSpPr>
            <a:spLocks noGrp="1"/>
          </p:cNvSpPr>
          <p:nvPr>
            <p:ph type="ftr" sz="quarter" idx="11"/>
          </p:nvPr>
        </p:nvSpPr>
        <p:spPr/>
        <p:txBody>
          <a:bodyPr/>
          <a:lstStyle/>
          <a:p>
            <a:endParaRPr lang="pl-PL">
              <a:solidFill>
                <a:prstClr val="black">
                  <a:tint val="75000"/>
                </a:prstClr>
              </a:solidFill>
            </a:endParaRPr>
          </a:p>
        </p:txBody>
      </p:sp>
      <p:sp>
        <p:nvSpPr>
          <p:cNvPr id="6" name="Symbol zastępczy numeru slajdu 5"/>
          <p:cNvSpPr>
            <a:spLocks noGrp="1"/>
          </p:cNvSpPr>
          <p:nvPr>
            <p:ph type="sldNum" sz="quarter" idx="12"/>
          </p:nvPr>
        </p:nvSpPr>
        <p:spPr/>
        <p:txBody>
          <a:bodyPr/>
          <a:lstStyle/>
          <a:p>
            <a:fld id="{82260C4C-EB8F-4798-AE9C-1FDFAA03211F}"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3637352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zawartości 2"/>
          <p:cNvSpPr>
            <a:spLocks noGrp="1"/>
          </p:cNvSpPr>
          <p:nvPr>
            <p:ph sz="half" idx="1"/>
          </p:nvPr>
        </p:nvSpPr>
        <p:spPr>
          <a:xfrm>
            <a:off x="628650" y="1825625"/>
            <a:ext cx="3886200" cy="4351338"/>
          </a:xfrm>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zawartości 3"/>
          <p:cNvSpPr>
            <a:spLocks noGrp="1"/>
          </p:cNvSpPr>
          <p:nvPr>
            <p:ph sz="half" idx="2"/>
          </p:nvPr>
        </p:nvSpPr>
        <p:spPr>
          <a:xfrm>
            <a:off x="4629150" y="1825625"/>
            <a:ext cx="3886200" cy="4351338"/>
          </a:xfrm>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5" name="Symbol zastępczy daty 4"/>
          <p:cNvSpPr>
            <a:spLocks noGrp="1"/>
          </p:cNvSpPr>
          <p:nvPr>
            <p:ph type="dt" sz="half" idx="10"/>
          </p:nvPr>
        </p:nvSpPr>
        <p:spPr/>
        <p:txBody>
          <a:bodyPr/>
          <a:lstStyle/>
          <a:p>
            <a:fld id="{389FC197-2823-4E0D-8F23-EC2E04E3295C}" type="datetimeFigureOut">
              <a:rPr lang="pl-PL" smtClean="0">
                <a:solidFill>
                  <a:prstClr val="black">
                    <a:tint val="75000"/>
                  </a:prstClr>
                </a:solidFill>
              </a:rPr>
              <a:pPr/>
              <a:t>24.11.2017</a:t>
            </a:fld>
            <a:endParaRPr lang="pl-PL">
              <a:solidFill>
                <a:prstClr val="black">
                  <a:tint val="75000"/>
                </a:prstClr>
              </a:solidFill>
            </a:endParaRPr>
          </a:p>
        </p:txBody>
      </p:sp>
      <p:sp>
        <p:nvSpPr>
          <p:cNvPr id="6" name="Symbol zastępczy stopki 5"/>
          <p:cNvSpPr>
            <a:spLocks noGrp="1"/>
          </p:cNvSpPr>
          <p:nvPr>
            <p:ph type="ftr" sz="quarter" idx="11"/>
          </p:nvPr>
        </p:nvSpPr>
        <p:spPr/>
        <p:txBody>
          <a:bodyPr/>
          <a:lstStyle/>
          <a:p>
            <a:endParaRPr lang="pl-PL">
              <a:solidFill>
                <a:prstClr val="black">
                  <a:tint val="75000"/>
                </a:prstClr>
              </a:solidFill>
            </a:endParaRPr>
          </a:p>
        </p:txBody>
      </p:sp>
      <p:sp>
        <p:nvSpPr>
          <p:cNvPr id="7" name="Symbol zastępczy numeru slajdu 6"/>
          <p:cNvSpPr>
            <a:spLocks noGrp="1"/>
          </p:cNvSpPr>
          <p:nvPr>
            <p:ph type="sldNum" sz="quarter" idx="12"/>
          </p:nvPr>
        </p:nvSpPr>
        <p:spPr/>
        <p:txBody>
          <a:bodyPr/>
          <a:lstStyle/>
          <a:p>
            <a:fld id="{82260C4C-EB8F-4798-AE9C-1FDFAA03211F}"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17754125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a:xfrm>
            <a:off x="629841" y="365126"/>
            <a:ext cx="7886700" cy="1325563"/>
          </a:xfrm>
        </p:spPr>
        <p:txBody>
          <a:bodyPr/>
          <a:lstStyle/>
          <a:p>
            <a:r>
              <a:rPr lang="pl-PL" smtClean="0"/>
              <a:t>Kliknij, aby edytować styl</a:t>
            </a:r>
            <a:endParaRPr lang="pl-PL"/>
          </a:p>
        </p:txBody>
      </p:sp>
      <p:sp>
        <p:nvSpPr>
          <p:cNvPr id="3" name="Symbol zastępczy tekstu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pl-PL" smtClean="0"/>
              <a:t>Kliknij, aby edytować style wzorca tekstu</a:t>
            </a:r>
          </a:p>
        </p:txBody>
      </p:sp>
      <p:sp>
        <p:nvSpPr>
          <p:cNvPr id="4" name="Symbol zastępczy zawartości 3"/>
          <p:cNvSpPr>
            <a:spLocks noGrp="1"/>
          </p:cNvSpPr>
          <p:nvPr>
            <p:ph sz="half" idx="2"/>
          </p:nvPr>
        </p:nvSpPr>
        <p:spPr>
          <a:xfrm>
            <a:off x="629842" y="2505075"/>
            <a:ext cx="3868340" cy="3684588"/>
          </a:xfrm>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5" name="Symbol zastępczy tekstu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pl-PL" smtClean="0"/>
              <a:t>Kliknij, aby edytować style wzorca tekstu</a:t>
            </a:r>
          </a:p>
        </p:txBody>
      </p:sp>
      <p:sp>
        <p:nvSpPr>
          <p:cNvPr id="6" name="Symbol zastępczy zawartości 5"/>
          <p:cNvSpPr>
            <a:spLocks noGrp="1"/>
          </p:cNvSpPr>
          <p:nvPr>
            <p:ph sz="quarter" idx="4"/>
          </p:nvPr>
        </p:nvSpPr>
        <p:spPr>
          <a:xfrm>
            <a:off x="4629150" y="2505075"/>
            <a:ext cx="3887391" cy="3684588"/>
          </a:xfrm>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7" name="Symbol zastępczy daty 6"/>
          <p:cNvSpPr>
            <a:spLocks noGrp="1"/>
          </p:cNvSpPr>
          <p:nvPr>
            <p:ph type="dt" sz="half" idx="10"/>
          </p:nvPr>
        </p:nvSpPr>
        <p:spPr/>
        <p:txBody>
          <a:bodyPr/>
          <a:lstStyle/>
          <a:p>
            <a:fld id="{389FC197-2823-4E0D-8F23-EC2E04E3295C}" type="datetimeFigureOut">
              <a:rPr lang="pl-PL" smtClean="0">
                <a:solidFill>
                  <a:prstClr val="black">
                    <a:tint val="75000"/>
                  </a:prstClr>
                </a:solidFill>
              </a:rPr>
              <a:pPr/>
              <a:t>24.11.2017</a:t>
            </a:fld>
            <a:endParaRPr lang="pl-PL">
              <a:solidFill>
                <a:prstClr val="black">
                  <a:tint val="75000"/>
                </a:prstClr>
              </a:solidFill>
            </a:endParaRPr>
          </a:p>
        </p:txBody>
      </p:sp>
      <p:sp>
        <p:nvSpPr>
          <p:cNvPr id="8" name="Symbol zastępczy stopki 7"/>
          <p:cNvSpPr>
            <a:spLocks noGrp="1"/>
          </p:cNvSpPr>
          <p:nvPr>
            <p:ph type="ftr" sz="quarter" idx="11"/>
          </p:nvPr>
        </p:nvSpPr>
        <p:spPr/>
        <p:txBody>
          <a:bodyPr/>
          <a:lstStyle/>
          <a:p>
            <a:endParaRPr lang="pl-PL">
              <a:solidFill>
                <a:prstClr val="black">
                  <a:tint val="75000"/>
                </a:prstClr>
              </a:solidFill>
            </a:endParaRPr>
          </a:p>
        </p:txBody>
      </p:sp>
      <p:sp>
        <p:nvSpPr>
          <p:cNvPr id="9" name="Symbol zastępczy numeru slajdu 8"/>
          <p:cNvSpPr>
            <a:spLocks noGrp="1"/>
          </p:cNvSpPr>
          <p:nvPr>
            <p:ph type="sldNum" sz="quarter" idx="12"/>
          </p:nvPr>
        </p:nvSpPr>
        <p:spPr/>
        <p:txBody>
          <a:bodyPr/>
          <a:lstStyle/>
          <a:p>
            <a:fld id="{82260C4C-EB8F-4798-AE9C-1FDFAA03211F}"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277275779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daty 2"/>
          <p:cNvSpPr>
            <a:spLocks noGrp="1"/>
          </p:cNvSpPr>
          <p:nvPr>
            <p:ph type="dt" sz="half" idx="10"/>
          </p:nvPr>
        </p:nvSpPr>
        <p:spPr/>
        <p:txBody>
          <a:bodyPr/>
          <a:lstStyle/>
          <a:p>
            <a:fld id="{389FC197-2823-4E0D-8F23-EC2E04E3295C}" type="datetimeFigureOut">
              <a:rPr lang="pl-PL" smtClean="0">
                <a:solidFill>
                  <a:prstClr val="black">
                    <a:tint val="75000"/>
                  </a:prstClr>
                </a:solidFill>
              </a:rPr>
              <a:pPr/>
              <a:t>24.11.2017</a:t>
            </a:fld>
            <a:endParaRPr lang="pl-PL">
              <a:solidFill>
                <a:prstClr val="black">
                  <a:tint val="75000"/>
                </a:prstClr>
              </a:solidFill>
            </a:endParaRPr>
          </a:p>
        </p:txBody>
      </p:sp>
      <p:sp>
        <p:nvSpPr>
          <p:cNvPr id="4" name="Symbol zastępczy stopki 3"/>
          <p:cNvSpPr>
            <a:spLocks noGrp="1"/>
          </p:cNvSpPr>
          <p:nvPr>
            <p:ph type="ftr" sz="quarter" idx="11"/>
          </p:nvPr>
        </p:nvSpPr>
        <p:spPr/>
        <p:txBody>
          <a:bodyPr/>
          <a:lstStyle/>
          <a:p>
            <a:endParaRPr lang="pl-PL">
              <a:solidFill>
                <a:prstClr val="black">
                  <a:tint val="75000"/>
                </a:prstClr>
              </a:solidFill>
            </a:endParaRPr>
          </a:p>
        </p:txBody>
      </p:sp>
      <p:sp>
        <p:nvSpPr>
          <p:cNvPr id="5" name="Symbol zastępczy numeru slajdu 4"/>
          <p:cNvSpPr>
            <a:spLocks noGrp="1"/>
          </p:cNvSpPr>
          <p:nvPr>
            <p:ph type="sldNum" sz="quarter" idx="12"/>
          </p:nvPr>
        </p:nvSpPr>
        <p:spPr/>
        <p:txBody>
          <a:bodyPr/>
          <a:lstStyle/>
          <a:p>
            <a:fld id="{82260C4C-EB8F-4798-AE9C-1FDFAA03211F}"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214693787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Symbol zastępczy daty 1"/>
          <p:cNvSpPr>
            <a:spLocks noGrp="1"/>
          </p:cNvSpPr>
          <p:nvPr>
            <p:ph type="dt" sz="half" idx="10"/>
          </p:nvPr>
        </p:nvSpPr>
        <p:spPr/>
        <p:txBody>
          <a:bodyPr/>
          <a:lstStyle/>
          <a:p>
            <a:fld id="{389FC197-2823-4E0D-8F23-EC2E04E3295C}" type="datetimeFigureOut">
              <a:rPr lang="pl-PL" smtClean="0">
                <a:solidFill>
                  <a:prstClr val="black">
                    <a:tint val="75000"/>
                  </a:prstClr>
                </a:solidFill>
              </a:rPr>
              <a:pPr/>
              <a:t>24.11.2017</a:t>
            </a:fld>
            <a:endParaRPr lang="pl-PL">
              <a:solidFill>
                <a:prstClr val="black">
                  <a:tint val="75000"/>
                </a:prstClr>
              </a:solidFill>
            </a:endParaRPr>
          </a:p>
        </p:txBody>
      </p:sp>
      <p:sp>
        <p:nvSpPr>
          <p:cNvPr id="3" name="Symbol zastępczy stopki 2"/>
          <p:cNvSpPr>
            <a:spLocks noGrp="1"/>
          </p:cNvSpPr>
          <p:nvPr>
            <p:ph type="ftr" sz="quarter" idx="11"/>
          </p:nvPr>
        </p:nvSpPr>
        <p:spPr/>
        <p:txBody>
          <a:bodyPr/>
          <a:lstStyle/>
          <a:p>
            <a:endParaRPr lang="pl-PL">
              <a:solidFill>
                <a:prstClr val="black">
                  <a:tint val="75000"/>
                </a:prstClr>
              </a:solidFill>
            </a:endParaRPr>
          </a:p>
        </p:txBody>
      </p:sp>
      <p:sp>
        <p:nvSpPr>
          <p:cNvPr id="4" name="Symbol zastępczy numeru slajdu 3"/>
          <p:cNvSpPr>
            <a:spLocks noGrp="1"/>
          </p:cNvSpPr>
          <p:nvPr>
            <p:ph type="sldNum" sz="quarter" idx="12"/>
          </p:nvPr>
        </p:nvSpPr>
        <p:spPr/>
        <p:txBody>
          <a:bodyPr/>
          <a:lstStyle/>
          <a:p>
            <a:fld id="{82260C4C-EB8F-4798-AE9C-1FDFAA03211F}"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69123373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629841" y="457200"/>
            <a:ext cx="2949178" cy="1600200"/>
          </a:xfrm>
        </p:spPr>
        <p:txBody>
          <a:bodyPr anchor="b"/>
          <a:lstStyle>
            <a:lvl1pPr>
              <a:defRPr sz="2400"/>
            </a:lvl1pPr>
          </a:lstStyle>
          <a:p>
            <a:r>
              <a:rPr lang="pl-PL" smtClean="0"/>
              <a:t>Kliknij, aby edytować styl</a:t>
            </a:r>
            <a:endParaRPr lang="pl-PL"/>
          </a:p>
        </p:txBody>
      </p:sp>
      <p:sp>
        <p:nvSpPr>
          <p:cNvPr id="3" name="Symbol zastępczy zawartości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tekstu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pl-PL" smtClean="0"/>
              <a:t>Kliknij, aby edytować style wzorca tekstu</a:t>
            </a:r>
          </a:p>
        </p:txBody>
      </p:sp>
      <p:sp>
        <p:nvSpPr>
          <p:cNvPr id="5" name="Symbol zastępczy daty 4"/>
          <p:cNvSpPr>
            <a:spLocks noGrp="1"/>
          </p:cNvSpPr>
          <p:nvPr>
            <p:ph type="dt" sz="half" idx="10"/>
          </p:nvPr>
        </p:nvSpPr>
        <p:spPr/>
        <p:txBody>
          <a:bodyPr/>
          <a:lstStyle/>
          <a:p>
            <a:fld id="{389FC197-2823-4E0D-8F23-EC2E04E3295C}" type="datetimeFigureOut">
              <a:rPr lang="pl-PL" smtClean="0">
                <a:solidFill>
                  <a:prstClr val="black">
                    <a:tint val="75000"/>
                  </a:prstClr>
                </a:solidFill>
              </a:rPr>
              <a:pPr/>
              <a:t>24.11.2017</a:t>
            </a:fld>
            <a:endParaRPr lang="pl-PL">
              <a:solidFill>
                <a:prstClr val="black">
                  <a:tint val="75000"/>
                </a:prstClr>
              </a:solidFill>
            </a:endParaRPr>
          </a:p>
        </p:txBody>
      </p:sp>
      <p:sp>
        <p:nvSpPr>
          <p:cNvPr id="6" name="Symbol zastępczy stopki 5"/>
          <p:cNvSpPr>
            <a:spLocks noGrp="1"/>
          </p:cNvSpPr>
          <p:nvPr>
            <p:ph type="ftr" sz="quarter" idx="11"/>
          </p:nvPr>
        </p:nvSpPr>
        <p:spPr/>
        <p:txBody>
          <a:bodyPr/>
          <a:lstStyle/>
          <a:p>
            <a:endParaRPr lang="pl-PL">
              <a:solidFill>
                <a:prstClr val="black">
                  <a:tint val="75000"/>
                </a:prstClr>
              </a:solidFill>
            </a:endParaRPr>
          </a:p>
        </p:txBody>
      </p:sp>
      <p:sp>
        <p:nvSpPr>
          <p:cNvPr id="7" name="Symbol zastępczy numeru slajdu 6"/>
          <p:cNvSpPr>
            <a:spLocks noGrp="1"/>
          </p:cNvSpPr>
          <p:nvPr>
            <p:ph type="sldNum" sz="quarter" idx="12"/>
          </p:nvPr>
        </p:nvSpPr>
        <p:spPr/>
        <p:txBody>
          <a:bodyPr/>
          <a:lstStyle/>
          <a:p>
            <a:fld id="{82260C4C-EB8F-4798-AE9C-1FDFAA03211F}"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18007423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zawartości 2"/>
          <p:cNvSpPr>
            <a:spLocks noGrp="1"/>
          </p:cNvSpPr>
          <p:nvPr>
            <p:ph idx="1"/>
          </p:nvPr>
        </p:nvSpPr>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Rectangle 4"/>
          <p:cNvSpPr>
            <a:spLocks noGrp="1" noChangeArrowheads="1"/>
          </p:cNvSpPr>
          <p:nvPr>
            <p:ph type="dt" sz="half" idx="10"/>
          </p:nvPr>
        </p:nvSpPr>
        <p:spPr>
          <a:ln/>
        </p:spPr>
        <p:txBody>
          <a:bodyPr/>
          <a:lstStyle>
            <a:lvl1pPr>
              <a:defRPr/>
            </a:lvl1pPr>
          </a:lstStyle>
          <a:p>
            <a:pPr>
              <a:defRPr/>
            </a:pPr>
            <a:endParaRPr lang="pl-PL" altLang="pl-PL"/>
          </a:p>
        </p:txBody>
      </p:sp>
      <p:sp>
        <p:nvSpPr>
          <p:cNvPr id="5" name="Rectangle 5"/>
          <p:cNvSpPr>
            <a:spLocks noGrp="1" noChangeArrowheads="1"/>
          </p:cNvSpPr>
          <p:nvPr>
            <p:ph type="ftr" sz="quarter" idx="11"/>
          </p:nvPr>
        </p:nvSpPr>
        <p:spPr>
          <a:ln/>
        </p:spPr>
        <p:txBody>
          <a:bodyPr/>
          <a:lstStyle>
            <a:lvl1pPr>
              <a:defRPr/>
            </a:lvl1pPr>
          </a:lstStyle>
          <a:p>
            <a:pPr>
              <a:defRPr/>
            </a:pPr>
            <a:endParaRPr lang="pl-PL" altLang="pl-PL"/>
          </a:p>
        </p:txBody>
      </p:sp>
      <p:sp>
        <p:nvSpPr>
          <p:cNvPr id="6" name="Rectangle 6"/>
          <p:cNvSpPr>
            <a:spLocks noGrp="1" noChangeArrowheads="1"/>
          </p:cNvSpPr>
          <p:nvPr>
            <p:ph type="sldNum" sz="quarter" idx="12"/>
          </p:nvPr>
        </p:nvSpPr>
        <p:spPr>
          <a:ln/>
        </p:spPr>
        <p:txBody>
          <a:bodyPr/>
          <a:lstStyle>
            <a:lvl1pPr>
              <a:defRPr/>
            </a:lvl1pPr>
          </a:lstStyle>
          <a:p>
            <a:pPr>
              <a:defRPr/>
            </a:pPr>
            <a:fld id="{E626187B-F385-450C-9589-9A578FA427B5}" type="slidenum">
              <a:rPr lang="pl-PL" altLang="pl-PL"/>
              <a:pPr>
                <a:defRPr/>
              </a:pPr>
              <a:t>‹#›</a:t>
            </a:fld>
            <a:endParaRPr lang="pl-PL" altLang="pl-PL"/>
          </a:p>
        </p:txBody>
      </p:sp>
    </p:spTree>
    <p:extLst>
      <p:ext uri="{BB962C8B-B14F-4D97-AF65-F5344CB8AC3E}">
        <p14:creationId xmlns:p14="http://schemas.microsoft.com/office/powerpoint/2010/main" val="8285440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629841" y="457200"/>
            <a:ext cx="2949178" cy="1600200"/>
          </a:xfrm>
        </p:spPr>
        <p:txBody>
          <a:bodyPr anchor="b"/>
          <a:lstStyle>
            <a:lvl1pPr>
              <a:defRPr sz="2400"/>
            </a:lvl1pPr>
          </a:lstStyle>
          <a:p>
            <a:r>
              <a:rPr lang="pl-PL" smtClean="0"/>
              <a:t>Kliknij, aby edytować styl</a:t>
            </a:r>
            <a:endParaRPr lang="pl-PL"/>
          </a:p>
        </p:txBody>
      </p:sp>
      <p:sp>
        <p:nvSpPr>
          <p:cNvPr id="3" name="Symbol zastępczy obrazu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pl-PL"/>
          </a:p>
        </p:txBody>
      </p:sp>
      <p:sp>
        <p:nvSpPr>
          <p:cNvPr id="4" name="Symbol zastępczy tekstu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pl-PL" smtClean="0"/>
              <a:t>Kliknij, aby edytować style wzorca tekstu</a:t>
            </a:r>
          </a:p>
        </p:txBody>
      </p:sp>
      <p:sp>
        <p:nvSpPr>
          <p:cNvPr id="5" name="Symbol zastępczy daty 4"/>
          <p:cNvSpPr>
            <a:spLocks noGrp="1"/>
          </p:cNvSpPr>
          <p:nvPr>
            <p:ph type="dt" sz="half" idx="10"/>
          </p:nvPr>
        </p:nvSpPr>
        <p:spPr/>
        <p:txBody>
          <a:bodyPr/>
          <a:lstStyle/>
          <a:p>
            <a:fld id="{389FC197-2823-4E0D-8F23-EC2E04E3295C}" type="datetimeFigureOut">
              <a:rPr lang="pl-PL" smtClean="0">
                <a:solidFill>
                  <a:prstClr val="black">
                    <a:tint val="75000"/>
                  </a:prstClr>
                </a:solidFill>
              </a:rPr>
              <a:pPr/>
              <a:t>24.11.2017</a:t>
            </a:fld>
            <a:endParaRPr lang="pl-PL">
              <a:solidFill>
                <a:prstClr val="black">
                  <a:tint val="75000"/>
                </a:prstClr>
              </a:solidFill>
            </a:endParaRPr>
          </a:p>
        </p:txBody>
      </p:sp>
      <p:sp>
        <p:nvSpPr>
          <p:cNvPr id="6" name="Symbol zastępczy stopki 5"/>
          <p:cNvSpPr>
            <a:spLocks noGrp="1"/>
          </p:cNvSpPr>
          <p:nvPr>
            <p:ph type="ftr" sz="quarter" idx="11"/>
          </p:nvPr>
        </p:nvSpPr>
        <p:spPr/>
        <p:txBody>
          <a:bodyPr/>
          <a:lstStyle/>
          <a:p>
            <a:endParaRPr lang="pl-PL">
              <a:solidFill>
                <a:prstClr val="black">
                  <a:tint val="75000"/>
                </a:prstClr>
              </a:solidFill>
            </a:endParaRPr>
          </a:p>
        </p:txBody>
      </p:sp>
      <p:sp>
        <p:nvSpPr>
          <p:cNvPr id="7" name="Symbol zastępczy numeru slajdu 6"/>
          <p:cNvSpPr>
            <a:spLocks noGrp="1"/>
          </p:cNvSpPr>
          <p:nvPr>
            <p:ph type="sldNum" sz="quarter" idx="12"/>
          </p:nvPr>
        </p:nvSpPr>
        <p:spPr/>
        <p:txBody>
          <a:bodyPr/>
          <a:lstStyle/>
          <a:p>
            <a:fld id="{82260C4C-EB8F-4798-AE9C-1FDFAA03211F}"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3182223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tytułu pionowego 2"/>
          <p:cNvSpPr>
            <a:spLocks noGrp="1"/>
          </p:cNvSpPr>
          <p:nvPr>
            <p:ph type="body" orient="vert" idx="1"/>
          </p:nvPr>
        </p:nvSpPr>
        <p:spPr/>
        <p:txBody>
          <a:bodyPr vert="eaVer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10"/>
          </p:nvPr>
        </p:nvSpPr>
        <p:spPr/>
        <p:txBody>
          <a:bodyPr/>
          <a:lstStyle/>
          <a:p>
            <a:fld id="{389FC197-2823-4E0D-8F23-EC2E04E3295C}" type="datetimeFigureOut">
              <a:rPr lang="pl-PL" smtClean="0">
                <a:solidFill>
                  <a:prstClr val="black">
                    <a:tint val="75000"/>
                  </a:prstClr>
                </a:solidFill>
              </a:rPr>
              <a:pPr/>
              <a:t>24.11.2017</a:t>
            </a:fld>
            <a:endParaRPr lang="pl-PL">
              <a:solidFill>
                <a:prstClr val="black">
                  <a:tint val="75000"/>
                </a:prstClr>
              </a:solidFill>
            </a:endParaRPr>
          </a:p>
        </p:txBody>
      </p:sp>
      <p:sp>
        <p:nvSpPr>
          <p:cNvPr id="5" name="Symbol zastępczy stopki 4"/>
          <p:cNvSpPr>
            <a:spLocks noGrp="1"/>
          </p:cNvSpPr>
          <p:nvPr>
            <p:ph type="ftr" sz="quarter" idx="11"/>
          </p:nvPr>
        </p:nvSpPr>
        <p:spPr/>
        <p:txBody>
          <a:bodyPr/>
          <a:lstStyle/>
          <a:p>
            <a:endParaRPr lang="pl-PL">
              <a:solidFill>
                <a:prstClr val="black">
                  <a:tint val="75000"/>
                </a:prstClr>
              </a:solidFill>
            </a:endParaRPr>
          </a:p>
        </p:txBody>
      </p:sp>
      <p:sp>
        <p:nvSpPr>
          <p:cNvPr id="6" name="Symbol zastępczy numeru slajdu 5"/>
          <p:cNvSpPr>
            <a:spLocks noGrp="1"/>
          </p:cNvSpPr>
          <p:nvPr>
            <p:ph type="sldNum" sz="quarter" idx="12"/>
          </p:nvPr>
        </p:nvSpPr>
        <p:spPr/>
        <p:txBody>
          <a:bodyPr/>
          <a:lstStyle/>
          <a:p>
            <a:fld id="{82260C4C-EB8F-4798-AE9C-1FDFAA03211F}"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162033929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6543675" y="365125"/>
            <a:ext cx="1971675" cy="5811838"/>
          </a:xfrm>
        </p:spPr>
        <p:txBody>
          <a:bodyPr vert="eaVert"/>
          <a:lstStyle/>
          <a:p>
            <a:r>
              <a:rPr lang="pl-PL" smtClean="0"/>
              <a:t>Kliknij, aby edytować styl</a:t>
            </a:r>
            <a:endParaRPr lang="pl-PL"/>
          </a:p>
        </p:txBody>
      </p:sp>
      <p:sp>
        <p:nvSpPr>
          <p:cNvPr id="3" name="Symbol zastępczy tytułu pionowego 2"/>
          <p:cNvSpPr>
            <a:spLocks noGrp="1"/>
          </p:cNvSpPr>
          <p:nvPr>
            <p:ph type="body" orient="vert" idx="1"/>
          </p:nvPr>
        </p:nvSpPr>
        <p:spPr>
          <a:xfrm>
            <a:off x="628650" y="365125"/>
            <a:ext cx="5800725" cy="5811838"/>
          </a:xfrm>
        </p:spPr>
        <p:txBody>
          <a:bodyPr vert="eaVer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10"/>
          </p:nvPr>
        </p:nvSpPr>
        <p:spPr/>
        <p:txBody>
          <a:bodyPr/>
          <a:lstStyle/>
          <a:p>
            <a:fld id="{389FC197-2823-4E0D-8F23-EC2E04E3295C}" type="datetimeFigureOut">
              <a:rPr lang="pl-PL" smtClean="0">
                <a:solidFill>
                  <a:prstClr val="black">
                    <a:tint val="75000"/>
                  </a:prstClr>
                </a:solidFill>
              </a:rPr>
              <a:pPr/>
              <a:t>24.11.2017</a:t>
            </a:fld>
            <a:endParaRPr lang="pl-PL">
              <a:solidFill>
                <a:prstClr val="black">
                  <a:tint val="75000"/>
                </a:prstClr>
              </a:solidFill>
            </a:endParaRPr>
          </a:p>
        </p:txBody>
      </p:sp>
      <p:sp>
        <p:nvSpPr>
          <p:cNvPr id="5" name="Symbol zastępczy stopki 4"/>
          <p:cNvSpPr>
            <a:spLocks noGrp="1"/>
          </p:cNvSpPr>
          <p:nvPr>
            <p:ph type="ftr" sz="quarter" idx="11"/>
          </p:nvPr>
        </p:nvSpPr>
        <p:spPr/>
        <p:txBody>
          <a:bodyPr/>
          <a:lstStyle/>
          <a:p>
            <a:endParaRPr lang="pl-PL">
              <a:solidFill>
                <a:prstClr val="black">
                  <a:tint val="75000"/>
                </a:prstClr>
              </a:solidFill>
            </a:endParaRPr>
          </a:p>
        </p:txBody>
      </p:sp>
      <p:sp>
        <p:nvSpPr>
          <p:cNvPr id="6" name="Symbol zastępczy numeru slajdu 5"/>
          <p:cNvSpPr>
            <a:spLocks noGrp="1"/>
          </p:cNvSpPr>
          <p:nvPr>
            <p:ph type="sldNum" sz="quarter" idx="12"/>
          </p:nvPr>
        </p:nvSpPr>
        <p:spPr/>
        <p:txBody>
          <a:bodyPr/>
          <a:lstStyle/>
          <a:p>
            <a:fld id="{82260C4C-EB8F-4798-AE9C-1FDFAA03211F}" type="slidenum">
              <a:rPr lang="pl-PL" smtClean="0">
                <a:solidFill>
                  <a:prstClr val="black">
                    <a:tint val="75000"/>
                  </a:prstClr>
                </a:solidFill>
              </a:rPr>
              <a:pPr/>
              <a:t>‹#›</a:t>
            </a:fld>
            <a:endParaRPr lang="pl-PL">
              <a:solidFill>
                <a:prstClr val="black">
                  <a:tint val="75000"/>
                </a:prstClr>
              </a:solidFill>
            </a:endParaRPr>
          </a:p>
        </p:txBody>
      </p:sp>
    </p:spTree>
    <p:extLst>
      <p:ext uri="{BB962C8B-B14F-4D97-AF65-F5344CB8AC3E}">
        <p14:creationId xmlns:p14="http://schemas.microsoft.com/office/powerpoint/2010/main" val="32979587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p:cNvSpPr>
            <a:spLocks noGrp="1"/>
          </p:cNvSpPr>
          <p:nvPr>
            <p:ph type="title"/>
          </p:nvPr>
        </p:nvSpPr>
        <p:spPr>
          <a:xfrm>
            <a:off x="722313" y="4406900"/>
            <a:ext cx="7772400" cy="1362075"/>
          </a:xfrm>
        </p:spPr>
        <p:txBody>
          <a:bodyPr anchor="t"/>
          <a:lstStyle>
            <a:lvl1pPr algn="l">
              <a:defRPr sz="4000" b="1" cap="all"/>
            </a:lvl1pPr>
          </a:lstStyle>
          <a:p>
            <a:r>
              <a:rPr lang="pl-PL" smtClean="0"/>
              <a:t>Kliknij, aby edytować styl</a:t>
            </a:r>
            <a:endParaRPr lang="pl-PL"/>
          </a:p>
        </p:txBody>
      </p:sp>
      <p:sp>
        <p:nvSpPr>
          <p:cNvPr id="3" name="Symbol zastępczy tekstu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pl-PL" smtClean="0"/>
              <a:t>Kliknij, aby edytować style wzorca tekstu</a:t>
            </a:r>
          </a:p>
        </p:txBody>
      </p:sp>
      <p:sp>
        <p:nvSpPr>
          <p:cNvPr id="4" name="Rectangle 4"/>
          <p:cNvSpPr>
            <a:spLocks noGrp="1" noChangeArrowheads="1"/>
          </p:cNvSpPr>
          <p:nvPr>
            <p:ph type="dt" sz="half" idx="10"/>
          </p:nvPr>
        </p:nvSpPr>
        <p:spPr>
          <a:ln/>
        </p:spPr>
        <p:txBody>
          <a:bodyPr/>
          <a:lstStyle>
            <a:lvl1pPr>
              <a:defRPr/>
            </a:lvl1pPr>
          </a:lstStyle>
          <a:p>
            <a:pPr>
              <a:defRPr/>
            </a:pPr>
            <a:endParaRPr lang="pl-PL" altLang="pl-PL"/>
          </a:p>
        </p:txBody>
      </p:sp>
      <p:sp>
        <p:nvSpPr>
          <p:cNvPr id="5" name="Rectangle 5"/>
          <p:cNvSpPr>
            <a:spLocks noGrp="1" noChangeArrowheads="1"/>
          </p:cNvSpPr>
          <p:nvPr>
            <p:ph type="ftr" sz="quarter" idx="11"/>
          </p:nvPr>
        </p:nvSpPr>
        <p:spPr>
          <a:ln/>
        </p:spPr>
        <p:txBody>
          <a:bodyPr/>
          <a:lstStyle>
            <a:lvl1pPr>
              <a:defRPr/>
            </a:lvl1pPr>
          </a:lstStyle>
          <a:p>
            <a:pPr>
              <a:defRPr/>
            </a:pPr>
            <a:endParaRPr lang="pl-PL" altLang="pl-PL"/>
          </a:p>
        </p:txBody>
      </p:sp>
      <p:sp>
        <p:nvSpPr>
          <p:cNvPr id="6" name="Rectangle 6"/>
          <p:cNvSpPr>
            <a:spLocks noGrp="1" noChangeArrowheads="1"/>
          </p:cNvSpPr>
          <p:nvPr>
            <p:ph type="sldNum" sz="quarter" idx="12"/>
          </p:nvPr>
        </p:nvSpPr>
        <p:spPr>
          <a:ln/>
        </p:spPr>
        <p:txBody>
          <a:bodyPr/>
          <a:lstStyle>
            <a:lvl1pPr>
              <a:defRPr/>
            </a:lvl1pPr>
          </a:lstStyle>
          <a:p>
            <a:pPr>
              <a:defRPr/>
            </a:pPr>
            <a:fld id="{5EA4CC85-BD35-4E21-A9DD-AC864DB3AA65}" type="slidenum">
              <a:rPr lang="pl-PL" altLang="pl-PL"/>
              <a:pPr>
                <a:defRPr/>
              </a:pPr>
              <a:t>‹#›</a:t>
            </a:fld>
            <a:endParaRPr lang="pl-PL" altLang="pl-PL"/>
          </a:p>
        </p:txBody>
      </p:sp>
    </p:spTree>
    <p:extLst>
      <p:ext uri="{BB962C8B-B14F-4D97-AF65-F5344CB8AC3E}">
        <p14:creationId xmlns:p14="http://schemas.microsoft.com/office/powerpoint/2010/main" val="11746047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zawartości 2"/>
          <p:cNvSpPr>
            <a:spLocks noGrp="1"/>
          </p:cNvSpPr>
          <p:nvPr>
            <p:ph sz="half" idx="1"/>
          </p:nvPr>
        </p:nvSpPr>
        <p:spPr>
          <a:xfrm>
            <a:off x="1476375" y="1628775"/>
            <a:ext cx="3529013" cy="44973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zawartości 3"/>
          <p:cNvSpPr>
            <a:spLocks noGrp="1"/>
          </p:cNvSpPr>
          <p:nvPr>
            <p:ph sz="half" idx="2"/>
          </p:nvPr>
        </p:nvSpPr>
        <p:spPr>
          <a:xfrm>
            <a:off x="5157788" y="1628775"/>
            <a:ext cx="3529012" cy="44973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5" name="Rectangle 4"/>
          <p:cNvSpPr>
            <a:spLocks noGrp="1" noChangeArrowheads="1"/>
          </p:cNvSpPr>
          <p:nvPr>
            <p:ph type="dt" sz="half" idx="10"/>
          </p:nvPr>
        </p:nvSpPr>
        <p:spPr>
          <a:ln/>
        </p:spPr>
        <p:txBody>
          <a:bodyPr/>
          <a:lstStyle>
            <a:lvl1pPr>
              <a:defRPr/>
            </a:lvl1pPr>
          </a:lstStyle>
          <a:p>
            <a:pPr>
              <a:defRPr/>
            </a:pPr>
            <a:endParaRPr lang="pl-PL" altLang="pl-PL"/>
          </a:p>
        </p:txBody>
      </p:sp>
      <p:sp>
        <p:nvSpPr>
          <p:cNvPr id="6" name="Rectangle 5"/>
          <p:cNvSpPr>
            <a:spLocks noGrp="1" noChangeArrowheads="1"/>
          </p:cNvSpPr>
          <p:nvPr>
            <p:ph type="ftr" sz="quarter" idx="11"/>
          </p:nvPr>
        </p:nvSpPr>
        <p:spPr>
          <a:ln/>
        </p:spPr>
        <p:txBody>
          <a:bodyPr/>
          <a:lstStyle>
            <a:lvl1pPr>
              <a:defRPr/>
            </a:lvl1pPr>
          </a:lstStyle>
          <a:p>
            <a:pPr>
              <a:defRPr/>
            </a:pPr>
            <a:endParaRPr lang="pl-PL" altLang="pl-PL"/>
          </a:p>
        </p:txBody>
      </p:sp>
      <p:sp>
        <p:nvSpPr>
          <p:cNvPr id="7" name="Rectangle 6"/>
          <p:cNvSpPr>
            <a:spLocks noGrp="1" noChangeArrowheads="1"/>
          </p:cNvSpPr>
          <p:nvPr>
            <p:ph type="sldNum" sz="quarter" idx="12"/>
          </p:nvPr>
        </p:nvSpPr>
        <p:spPr>
          <a:ln/>
        </p:spPr>
        <p:txBody>
          <a:bodyPr/>
          <a:lstStyle>
            <a:lvl1pPr>
              <a:defRPr/>
            </a:lvl1pPr>
          </a:lstStyle>
          <a:p>
            <a:pPr>
              <a:defRPr/>
            </a:pPr>
            <a:fld id="{2CDDCFD4-A1E2-467F-909D-6E52BBAB7596}" type="slidenum">
              <a:rPr lang="pl-PL" altLang="pl-PL"/>
              <a:pPr>
                <a:defRPr/>
              </a:pPr>
              <a:t>‹#›</a:t>
            </a:fld>
            <a:endParaRPr lang="pl-PL" altLang="pl-PL"/>
          </a:p>
        </p:txBody>
      </p:sp>
    </p:spTree>
    <p:extLst>
      <p:ext uri="{BB962C8B-B14F-4D97-AF65-F5344CB8AC3E}">
        <p14:creationId xmlns:p14="http://schemas.microsoft.com/office/powerpoint/2010/main" val="40788698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a:xfrm>
            <a:off x="457200" y="274638"/>
            <a:ext cx="8229600" cy="1143000"/>
          </a:xfrm>
        </p:spPr>
        <p:txBody>
          <a:bodyPr/>
          <a:lstStyle>
            <a:lvl1pPr>
              <a:defRPr/>
            </a:lvl1pPr>
          </a:lstStyle>
          <a:p>
            <a:r>
              <a:rPr lang="pl-PL" smtClean="0"/>
              <a:t>Kliknij, aby edytować styl</a:t>
            </a:r>
            <a:endParaRPr lang="pl-PL"/>
          </a:p>
        </p:txBody>
      </p:sp>
      <p:sp>
        <p:nvSpPr>
          <p:cNvPr id="3" name="Symbol zastępczy tekstu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4" name="Symbol zastępczy zawartości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5" name="Symbol zastępczy tekstu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6" name="Symbol zastępczy zawartości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7" name="Rectangle 4"/>
          <p:cNvSpPr>
            <a:spLocks noGrp="1" noChangeArrowheads="1"/>
          </p:cNvSpPr>
          <p:nvPr>
            <p:ph type="dt" sz="half" idx="10"/>
          </p:nvPr>
        </p:nvSpPr>
        <p:spPr>
          <a:ln/>
        </p:spPr>
        <p:txBody>
          <a:bodyPr/>
          <a:lstStyle>
            <a:lvl1pPr>
              <a:defRPr/>
            </a:lvl1pPr>
          </a:lstStyle>
          <a:p>
            <a:pPr>
              <a:defRPr/>
            </a:pPr>
            <a:endParaRPr lang="pl-PL" altLang="pl-PL"/>
          </a:p>
        </p:txBody>
      </p:sp>
      <p:sp>
        <p:nvSpPr>
          <p:cNvPr id="8" name="Rectangle 5"/>
          <p:cNvSpPr>
            <a:spLocks noGrp="1" noChangeArrowheads="1"/>
          </p:cNvSpPr>
          <p:nvPr>
            <p:ph type="ftr" sz="quarter" idx="11"/>
          </p:nvPr>
        </p:nvSpPr>
        <p:spPr>
          <a:ln/>
        </p:spPr>
        <p:txBody>
          <a:bodyPr/>
          <a:lstStyle>
            <a:lvl1pPr>
              <a:defRPr/>
            </a:lvl1pPr>
          </a:lstStyle>
          <a:p>
            <a:pPr>
              <a:defRPr/>
            </a:pPr>
            <a:endParaRPr lang="pl-PL" altLang="pl-PL"/>
          </a:p>
        </p:txBody>
      </p:sp>
      <p:sp>
        <p:nvSpPr>
          <p:cNvPr id="9" name="Rectangle 6"/>
          <p:cNvSpPr>
            <a:spLocks noGrp="1" noChangeArrowheads="1"/>
          </p:cNvSpPr>
          <p:nvPr>
            <p:ph type="sldNum" sz="quarter" idx="12"/>
          </p:nvPr>
        </p:nvSpPr>
        <p:spPr>
          <a:ln/>
        </p:spPr>
        <p:txBody>
          <a:bodyPr/>
          <a:lstStyle>
            <a:lvl1pPr>
              <a:defRPr/>
            </a:lvl1pPr>
          </a:lstStyle>
          <a:p>
            <a:pPr>
              <a:defRPr/>
            </a:pPr>
            <a:fld id="{9BC45514-A847-4492-BFE8-FF0DC672624F}" type="slidenum">
              <a:rPr lang="pl-PL" altLang="pl-PL"/>
              <a:pPr>
                <a:defRPr/>
              </a:pPr>
              <a:t>‹#›</a:t>
            </a:fld>
            <a:endParaRPr lang="pl-PL" altLang="pl-PL"/>
          </a:p>
        </p:txBody>
      </p:sp>
    </p:spTree>
    <p:extLst>
      <p:ext uri="{BB962C8B-B14F-4D97-AF65-F5344CB8AC3E}">
        <p14:creationId xmlns:p14="http://schemas.microsoft.com/office/powerpoint/2010/main" val="7679908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Rectangle 4"/>
          <p:cNvSpPr>
            <a:spLocks noGrp="1" noChangeArrowheads="1"/>
          </p:cNvSpPr>
          <p:nvPr>
            <p:ph type="dt" sz="half" idx="10"/>
          </p:nvPr>
        </p:nvSpPr>
        <p:spPr>
          <a:ln/>
        </p:spPr>
        <p:txBody>
          <a:bodyPr/>
          <a:lstStyle>
            <a:lvl1pPr>
              <a:defRPr/>
            </a:lvl1pPr>
          </a:lstStyle>
          <a:p>
            <a:pPr>
              <a:defRPr/>
            </a:pPr>
            <a:endParaRPr lang="pl-PL" altLang="pl-PL"/>
          </a:p>
        </p:txBody>
      </p:sp>
      <p:sp>
        <p:nvSpPr>
          <p:cNvPr id="4" name="Rectangle 5"/>
          <p:cNvSpPr>
            <a:spLocks noGrp="1" noChangeArrowheads="1"/>
          </p:cNvSpPr>
          <p:nvPr>
            <p:ph type="ftr" sz="quarter" idx="11"/>
          </p:nvPr>
        </p:nvSpPr>
        <p:spPr>
          <a:ln/>
        </p:spPr>
        <p:txBody>
          <a:bodyPr/>
          <a:lstStyle>
            <a:lvl1pPr>
              <a:defRPr/>
            </a:lvl1pPr>
          </a:lstStyle>
          <a:p>
            <a:pPr>
              <a:defRPr/>
            </a:pPr>
            <a:endParaRPr lang="pl-PL" altLang="pl-PL"/>
          </a:p>
        </p:txBody>
      </p:sp>
      <p:sp>
        <p:nvSpPr>
          <p:cNvPr id="5" name="Rectangle 6"/>
          <p:cNvSpPr>
            <a:spLocks noGrp="1" noChangeArrowheads="1"/>
          </p:cNvSpPr>
          <p:nvPr>
            <p:ph type="sldNum" sz="quarter" idx="12"/>
          </p:nvPr>
        </p:nvSpPr>
        <p:spPr>
          <a:ln/>
        </p:spPr>
        <p:txBody>
          <a:bodyPr/>
          <a:lstStyle>
            <a:lvl1pPr>
              <a:defRPr/>
            </a:lvl1pPr>
          </a:lstStyle>
          <a:p>
            <a:pPr>
              <a:defRPr/>
            </a:pPr>
            <a:fld id="{7DFD0305-3C6E-4162-9FF2-6BDF49F6925D}" type="slidenum">
              <a:rPr lang="pl-PL" altLang="pl-PL"/>
              <a:pPr>
                <a:defRPr/>
              </a:pPr>
              <a:t>‹#›</a:t>
            </a:fld>
            <a:endParaRPr lang="pl-PL" altLang="pl-PL"/>
          </a:p>
        </p:txBody>
      </p:sp>
    </p:spTree>
    <p:extLst>
      <p:ext uri="{BB962C8B-B14F-4D97-AF65-F5344CB8AC3E}">
        <p14:creationId xmlns:p14="http://schemas.microsoft.com/office/powerpoint/2010/main" val="29291838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pl-PL" altLang="pl-PL"/>
          </a:p>
        </p:txBody>
      </p:sp>
      <p:sp>
        <p:nvSpPr>
          <p:cNvPr id="3" name="Rectangle 5"/>
          <p:cNvSpPr>
            <a:spLocks noGrp="1" noChangeArrowheads="1"/>
          </p:cNvSpPr>
          <p:nvPr>
            <p:ph type="ftr" sz="quarter" idx="11"/>
          </p:nvPr>
        </p:nvSpPr>
        <p:spPr>
          <a:ln/>
        </p:spPr>
        <p:txBody>
          <a:bodyPr/>
          <a:lstStyle>
            <a:lvl1pPr>
              <a:defRPr/>
            </a:lvl1pPr>
          </a:lstStyle>
          <a:p>
            <a:pPr>
              <a:defRPr/>
            </a:pPr>
            <a:endParaRPr lang="pl-PL" altLang="pl-PL"/>
          </a:p>
        </p:txBody>
      </p:sp>
      <p:sp>
        <p:nvSpPr>
          <p:cNvPr id="4" name="Rectangle 6"/>
          <p:cNvSpPr>
            <a:spLocks noGrp="1" noChangeArrowheads="1"/>
          </p:cNvSpPr>
          <p:nvPr>
            <p:ph type="sldNum" sz="quarter" idx="12"/>
          </p:nvPr>
        </p:nvSpPr>
        <p:spPr>
          <a:ln/>
        </p:spPr>
        <p:txBody>
          <a:bodyPr/>
          <a:lstStyle>
            <a:lvl1pPr>
              <a:defRPr/>
            </a:lvl1pPr>
          </a:lstStyle>
          <a:p>
            <a:pPr>
              <a:defRPr/>
            </a:pPr>
            <a:fld id="{5BAF7F95-2908-4173-9762-7AB8ACF3608D}" type="slidenum">
              <a:rPr lang="pl-PL" altLang="pl-PL"/>
              <a:pPr>
                <a:defRPr/>
              </a:pPr>
              <a:t>‹#›</a:t>
            </a:fld>
            <a:endParaRPr lang="pl-PL" altLang="pl-PL"/>
          </a:p>
        </p:txBody>
      </p:sp>
    </p:spTree>
    <p:extLst>
      <p:ext uri="{BB962C8B-B14F-4D97-AF65-F5344CB8AC3E}">
        <p14:creationId xmlns:p14="http://schemas.microsoft.com/office/powerpoint/2010/main" val="27811257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457200" y="273050"/>
            <a:ext cx="3008313" cy="1162050"/>
          </a:xfrm>
        </p:spPr>
        <p:txBody>
          <a:bodyPr anchor="b"/>
          <a:lstStyle>
            <a:lvl1pPr algn="l">
              <a:defRPr sz="2000" b="1"/>
            </a:lvl1pPr>
          </a:lstStyle>
          <a:p>
            <a:r>
              <a:rPr lang="pl-PL" smtClean="0"/>
              <a:t>Kliknij, aby edytować styl</a:t>
            </a:r>
            <a:endParaRPr lang="pl-PL"/>
          </a:p>
        </p:txBody>
      </p:sp>
      <p:sp>
        <p:nvSpPr>
          <p:cNvPr id="3" name="Symbol zastępczy zawartości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tekstu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smtClean="0"/>
              <a:t>Kliknij, aby edytować style wzorca tekstu</a:t>
            </a:r>
          </a:p>
        </p:txBody>
      </p:sp>
      <p:sp>
        <p:nvSpPr>
          <p:cNvPr id="5" name="Rectangle 4"/>
          <p:cNvSpPr>
            <a:spLocks noGrp="1" noChangeArrowheads="1"/>
          </p:cNvSpPr>
          <p:nvPr>
            <p:ph type="dt" sz="half" idx="10"/>
          </p:nvPr>
        </p:nvSpPr>
        <p:spPr>
          <a:ln/>
        </p:spPr>
        <p:txBody>
          <a:bodyPr/>
          <a:lstStyle>
            <a:lvl1pPr>
              <a:defRPr/>
            </a:lvl1pPr>
          </a:lstStyle>
          <a:p>
            <a:pPr>
              <a:defRPr/>
            </a:pPr>
            <a:endParaRPr lang="pl-PL" altLang="pl-PL"/>
          </a:p>
        </p:txBody>
      </p:sp>
      <p:sp>
        <p:nvSpPr>
          <p:cNvPr id="6" name="Rectangle 5"/>
          <p:cNvSpPr>
            <a:spLocks noGrp="1" noChangeArrowheads="1"/>
          </p:cNvSpPr>
          <p:nvPr>
            <p:ph type="ftr" sz="quarter" idx="11"/>
          </p:nvPr>
        </p:nvSpPr>
        <p:spPr>
          <a:ln/>
        </p:spPr>
        <p:txBody>
          <a:bodyPr/>
          <a:lstStyle>
            <a:lvl1pPr>
              <a:defRPr/>
            </a:lvl1pPr>
          </a:lstStyle>
          <a:p>
            <a:pPr>
              <a:defRPr/>
            </a:pPr>
            <a:endParaRPr lang="pl-PL" altLang="pl-PL"/>
          </a:p>
        </p:txBody>
      </p:sp>
      <p:sp>
        <p:nvSpPr>
          <p:cNvPr id="7" name="Rectangle 6"/>
          <p:cNvSpPr>
            <a:spLocks noGrp="1" noChangeArrowheads="1"/>
          </p:cNvSpPr>
          <p:nvPr>
            <p:ph type="sldNum" sz="quarter" idx="12"/>
          </p:nvPr>
        </p:nvSpPr>
        <p:spPr>
          <a:ln/>
        </p:spPr>
        <p:txBody>
          <a:bodyPr/>
          <a:lstStyle>
            <a:lvl1pPr>
              <a:defRPr/>
            </a:lvl1pPr>
          </a:lstStyle>
          <a:p>
            <a:pPr>
              <a:defRPr/>
            </a:pPr>
            <a:fld id="{441E9555-035A-4CAB-A281-8A1934C8E246}" type="slidenum">
              <a:rPr lang="pl-PL" altLang="pl-PL"/>
              <a:pPr>
                <a:defRPr/>
              </a:pPr>
              <a:t>‹#›</a:t>
            </a:fld>
            <a:endParaRPr lang="pl-PL" altLang="pl-PL"/>
          </a:p>
        </p:txBody>
      </p:sp>
    </p:spTree>
    <p:extLst>
      <p:ext uri="{BB962C8B-B14F-4D97-AF65-F5344CB8AC3E}">
        <p14:creationId xmlns:p14="http://schemas.microsoft.com/office/powerpoint/2010/main" val="7602955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1792288" y="4800600"/>
            <a:ext cx="5486400" cy="566738"/>
          </a:xfrm>
        </p:spPr>
        <p:txBody>
          <a:bodyPr anchor="b"/>
          <a:lstStyle>
            <a:lvl1pPr algn="l">
              <a:defRPr sz="2000" b="1"/>
            </a:lvl1pPr>
          </a:lstStyle>
          <a:p>
            <a:r>
              <a:rPr lang="pl-PL" smtClean="0"/>
              <a:t>Kliknij, aby edytować styl</a:t>
            </a:r>
            <a:endParaRPr lang="pl-PL"/>
          </a:p>
        </p:txBody>
      </p:sp>
      <p:sp>
        <p:nvSpPr>
          <p:cNvPr id="3" name="Symbol zastępczy obrazu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l-PL" noProof="0" smtClean="0"/>
          </a:p>
        </p:txBody>
      </p:sp>
      <p:sp>
        <p:nvSpPr>
          <p:cNvPr id="4" name="Symbol zastępczy tekstu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smtClean="0"/>
              <a:t>Kliknij, aby edytować style wzorca tekstu</a:t>
            </a:r>
          </a:p>
        </p:txBody>
      </p:sp>
      <p:sp>
        <p:nvSpPr>
          <p:cNvPr id="5" name="Rectangle 4"/>
          <p:cNvSpPr>
            <a:spLocks noGrp="1" noChangeArrowheads="1"/>
          </p:cNvSpPr>
          <p:nvPr>
            <p:ph type="dt" sz="half" idx="10"/>
          </p:nvPr>
        </p:nvSpPr>
        <p:spPr>
          <a:ln/>
        </p:spPr>
        <p:txBody>
          <a:bodyPr/>
          <a:lstStyle>
            <a:lvl1pPr>
              <a:defRPr/>
            </a:lvl1pPr>
          </a:lstStyle>
          <a:p>
            <a:pPr>
              <a:defRPr/>
            </a:pPr>
            <a:endParaRPr lang="pl-PL" altLang="pl-PL"/>
          </a:p>
        </p:txBody>
      </p:sp>
      <p:sp>
        <p:nvSpPr>
          <p:cNvPr id="6" name="Rectangle 5"/>
          <p:cNvSpPr>
            <a:spLocks noGrp="1" noChangeArrowheads="1"/>
          </p:cNvSpPr>
          <p:nvPr>
            <p:ph type="ftr" sz="quarter" idx="11"/>
          </p:nvPr>
        </p:nvSpPr>
        <p:spPr>
          <a:ln/>
        </p:spPr>
        <p:txBody>
          <a:bodyPr/>
          <a:lstStyle>
            <a:lvl1pPr>
              <a:defRPr/>
            </a:lvl1pPr>
          </a:lstStyle>
          <a:p>
            <a:pPr>
              <a:defRPr/>
            </a:pPr>
            <a:endParaRPr lang="pl-PL" altLang="pl-PL"/>
          </a:p>
        </p:txBody>
      </p:sp>
      <p:sp>
        <p:nvSpPr>
          <p:cNvPr id="7" name="Rectangle 6"/>
          <p:cNvSpPr>
            <a:spLocks noGrp="1" noChangeArrowheads="1"/>
          </p:cNvSpPr>
          <p:nvPr>
            <p:ph type="sldNum" sz="quarter" idx="12"/>
          </p:nvPr>
        </p:nvSpPr>
        <p:spPr>
          <a:ln/>
        </p:spPr>
        <p:txBody>
          <a:bodyPr/>
          <a:lstStyle>
            <a:lvl1pPr>
              <a:defRPr/>
            </a:lvl1pPr>
          </a:lstStyle>
          <a:p>
            <a:pPr>
              <a:defRPr/>
            </a:pPr>
            <a:fld id="{5AF0AEF0-1FD9-4317-9ACC-32B1BE78E3A1}" type="slidenum">
              <a:rPr lang="pl-PL" altLang="pl-PL"/>
              <a:pPr>
                <a:defRPr/>
              </a:pPr>
              <a:t>‹#›</a:t>
            </a:fld>
            <a:endParaRPr lang="pl-PL" altLang="pl-PL"/>
          </a:p>
        </p:txBody>
      </p:sp>
    </p:spTree>
    <p:extLst>
      <p:ext uri="{BB962C8B-B14F-4D97-AF65-F5344CB8AC3E}">
        <p14:creationId xmlns:p14="http://schemas.microsoft.com/office/powerpoint/2010/main" val="27730326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476375" y="476250"/>
            <a:ext cx="7210425" cy="941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pl-PL" altLang="pl-PL" smtClean="0"/>
              <a:t>Kliknij, aby edytować styl wzorca tytułu</a:t>
            </a:r>
          </a:p>
        </p:txBody>
      </p:sp>
      <p:sp>
        <p:nvSpPr>
          <p:cNvPr id="1027" name="Rectangle 3"/>
          <p:cNvSpPr>
            <a:spLocks noGrp="1" noChangeArrowheads="1"/>
          </p:cNvSpPr>
          <p:nvPr>
            <p:ph type="body" idx="1"/>
          </p:nvPr>
        </p:nvSpPr>
        <p:spPr bwMode="auto">
          <a:xfrm>
            <a:off x="1476375" y="1628775"/>
            <a:ext cx="7210425" cy="4497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pl-PL" altLang="pl-PL" smtClean="0"/>
              <a:t>Kliknij, aby edytować style wzorca tekstu</a:t>
            </a:r>
          </a:p>
          <a:p>
            <a:pPr lvl="1"/>
            <a:r>
              <a:rPr lang="pl-PL" altLang="pl-PL" smtClean="0"/>
              <a:t>Drugi poziom</a:t>
            </a:r>
          </a:p>
          <a:p>
            <a:pPr lvl="2"/>
            <a:r>
              <a:rPr lang="pl-PL" altLang="pl-PL" smtClean="0"/>
              <a:t>Trzeci poziom</a:t>
            </a:r>
          </a:p>
          <a:p>
            <a:pPr lvl="3"/>
            <a:r>
              <a:rPr lang="pl-PL" altLang="pl-PL" smtClean="0"/>
              <a:t>Czwarty poziom</a:t>
            </a:r>
          </a:p>
          <a:p>
            <a:pPr lvl="4"/>
            <a:r>
              <a:rPr lang="pl-PL" altLang="pl-PL" smtClean="0"/>
              <a:t>Piąty poziom</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atin typeface="+mn-lt"/>
              </a:defRPr>
            </a:lvl1pPr>
          </a:lstStyle>
          <a:p>
            <a:pPr>
              <a:defRPr/>
            </a:pPr>
            <a:endParaRPr lang="pl-PL" altLang="pl-PL"/>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latin typeface="+mn-lt"/>
              </a:defRPr>
            </a:lvl1pPr>
          </a:lstStyle>
          <a:p>
            <a:pPr>
              <a:defRPr/>
            </a:pPr>
            <a:endParaRPr lang="pl-PL" altLang="pl-PL"/>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atin typeface="Verdana" panose="020B0604030504040204" pitchFamily="34" charset="0"/>
              </a:defRPr>
            </a:lvl1pPr>
          </a:lstStyle>
          <a:p>
            <a:pPr>
              <a:defRPr/>
            </a:pPr>
            <a:fld id="{28F7BBF6-7190-4DDA-8982-466CD0D16FBD}" type="slidenum">
              <a:rPr lang="pl-PL" altLang="pl-PL"/>
              <a:pPr>
                <a:defRPr/>
              </a:pPr>
              <a:t>‹#›</a:t>
            </a:fld>
            <a:endParaRPr lang="pl-PL" altLang="pl-PL"/>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rtl="0" eaLnBrk="0" fontAlgn="base" hangingPunct="0">
        <a:spcBef>
          <a:spcPct val="0"/>
        </a:spcBef>
        <a:spcAft>
          <a:spcPct val="0"/>
        </a:spcAft>
        <a:defRPr sz="2400" b="1">
          <a:solidFill>
            <a:schemeClr val="tx2"/>
          </a:solidFill>
          <a:latin typeface="+mj-lt"/>
          <a:ea typeface="+mj-ea"/>
          <a:cs typeface="+mj-cs"/>
        </a:defRPr>
      </a:lvl1pPr>
      <a:lvl2pPr algn="l" rtl="0" eaLnBrk="0" fontAlgn="base" hangingPunct="0">
        <a:spcBef>
          <a:spcPct val="0"/>
        </a:spcBef>
        <a:spcAft>
          <a:spcPct val="0"/>
        </a:spcAft>
        <a:defRPr sz="2400" b="1">
          <a:solidFill>
            <a:schemeClr val="tx2"/>
          </a:solidFill>
          <a:latin typeface="Verdana" pitchFamily="34" charset="0"/>
        </a:defRPr>
      </a:lvl2pPr>
      <a:lvl3pPr algn="l" rtl="0" eaLnBrk="0" fontAlgn="base" hangingPunct="0">
        <a:spcBef>
          <a:spcPct val="0"/>
        </a:spcBef>
        <a:spcAft>
          <a:spcPct val="0"/>
        </a:spcAft>
        <a:defRPr sz="2400" b="1">
          <a:solidFill>
            <a:schemeClr val="tx2"/>
          </a:solidFill>
          <a:latin typeface="Verdana" pitchFamily="34" charset="0"/>
        </a:defRPr>
      </a:lvl3pPr>
      <a:lvl4pPr algn="l" rtl="0" eaLnBrk="0" fontAlgn="base" hangingPunct="0">
        <a:spcBef>
          <a:spcPct val="0"/>
        </a:spcBef>
        <a:spcAft>
          <a:spcPct val="0"/>
        </a:spcAft>
        <a:defRPr sz="2400" b="1">
          <a:solidFill>
            <a:schemeClr val="tx2"/>
          </a:solidFill>
          <a:latin typeface="Verdana" pitchFamily="34" charset="0"/>
        </a:defRPr>
      </a:lvl4pPr>
      <a:lvl5pPr algn="l" rtl="0" eaLnBrk="0" fontAlgn="base" hangingPunct="0">
        <a:spcBef>
          <a:spcPct val="0"/>
        </a:spcBef>
        <a:spcAft>
          <a:spcPct val="0"/>
        </a:spcAft>
        <a:defRPr sz="2400" b="1">
          <a:solidFill>
            <a:schemeClr val="tx2"/>
          </a:solidFill>
          <a:latin typeface="Verdana" pitchFamily="34" charset="0"/>
        </a:defRPr>
      </a:lvl5pPr>
      <a:lvl6pPr marL="457200" algn="l" rtl="0" fontAlgn="base">
        <a:spcBef>
          <a:spcPct val="0"/>
        </a:spcBef>
        <a:spcAft>
          <a:spcPct val="0"/>
        </a:spcAft>
        <a:defRPr sz="2400" b="1">
          <a:solidFill>
            <a:schemeClr val="tx2"/>
          </a:solidFill>
          <a:latin typeface="Verdana" pitchFamily="34" charset="0"/>
        </a:defRPr>
      </a:lvl6pPr>
      <a:lvl7pPr marL="914400" algn="l" rtl="0" fontAlgn="base">
        <a:spcBef>
          <a:spcPct val="0"/>
        </a:spcBef>
        <a:spcAft>
          <a:spcPct val="0"/>
        </a:spcAft>
        <a:defRPr sz="2400" b="1">
          <a:solidFill>
            <a:schemeClr val="tx2"/>
          </a:solidFill>
          <a:latin typeface="Verdana" pitchFamily="34" charset="0"/>
        </a:defRPr>
      </a:lvl7pPr>
      <a:lvl8pPr marL="1371600" algn="l" rtl="0" fontAlgn="base">
        <a:spcBef>
          <a:spcPct val="0"/>
        </a:spcBef>
        <a:spcAft>
          <a:spcPct val="0"/>
        </a:spcAft>
        <a:defRPr sz="2400" b="1">
          <a:solidFill>
            <a:schemeClr val="tx2"/>
          </a:solidFill>
          <a:latin typeface="Verdana" pitchFamily="34" charset="0"/>
        </a:defRPr>
      </a:lvl8pPr>
      <a:lvl9pPr marL="1828800" algn="l" rtl="0" fontAlgn="base">
        <a:spcBef>
          <a:spcPct val="0"/>
        </a:spcBef>
        <a:spcAft>
          <a:spcPct val="0"/>
        </a:spcAft>
        <a:defRPr sz="2400" b="1">
          <a:solidFill>
            <a:schemeClr val="tx2"/>
          </a:solidFill>
          <a:latin typeface="Verdana" pitchFamily="34" charset="0"/>
        </a:defRPr>
      </a:lvl9pPr>
    </p:titleStyle>
    <p:bodyStyle>
      <a:lvl1pPr marL="342900" indent="-342900" algn="l" rtl="0" eaLnBrk="0" fontAlgn="base" hangingPunct="0">
        <a:spcBef>
          <a:spcPct val="2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2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a:solidFill>
            <a:schemeClr val="tx1"/>
          </a:solidFill>
          <a:latin typeface="+mn-lt"/>
        </a:defRPr>
      </a:lvl4pPr>
      <a:lvl5pPr marL="2057400" indent="-228600" algn="l" rtl="0" eaLnBrk="0" fontAlgn="base" hangingPunct="0">
        <a:spcBef>
          <a:spcPct val="20000"/>
        </a:spcBef>
        <a:spcAft>
          <a:spcPct val="0"/>
        </a:spcAft>
        <a:buChar char="»"/>
        <a:defRPr sz="1600">
          <a:solidFill>
            <a:schemeClr val="tx1"/>
          </a:solidFill>
          <a:latin typeface="+mn-lt"/>
        </a:defRPr>
      </a:lvl5pPr>
      <a:lvl6pPr marL="2514600" indent="-228600" algn="l" rtl="0" fontAlgn="base">
        <a:spcBef>
          <a:spcPct val="20000"/>
        </a:spcBef>
        <a:spcAft>
          <a:spcPct val="0"/>
        </a:spcAft>
        <a:buChar char="»"/>
        <a:defRPr sz="1600">
          <a:solidFill>
            <a:schemeClr val="tx1"/>
          </a:solidFill>
          <a:latin typeface="+mn-lt"/>
        </a:defRPr>
      </a:lvl6pPr>
      <a:lvl7pPr marL="2971800" indent="-228600" algn="l" rtl="0" fontAlgn="base">
        <a:spcBef>
          <a:spcPct val="20000"/>
        </a:spcBef>
        <a:spcAft>
          <a:spcPct val="0"/>
        </a:spcAft>
        <a:buChar char="»"/>
        <a:defRPr sz="1600">
          <a:solidFill>
            <a:schemeClr val="tx1"/>
          </a:solidFill>
          <a:latin typeface="+mn-lt"/>
        </a:defRPr>
      </a:lvl7pPr>
      <a:lvl8pPr marL="3429000" indent="-228600" algn="l" rtl="0" fontAlgn="base">
        <a:spcBef>
          <a:spcPct val="20000"/>
        </a:spcBef>
        <a:spcAft>
          <a:spcPct val="0"/>
        </a:spcAft>
        <a:buChar char="»"/>
        <a:defRPr sz="1600">
          <a:solidFill>
            <a:schemeClr val="tx1"/>
          </a:solidFill>
          <a:latin typeface="+mn-lt"/>
        </a:defRPr>
      </a:lvl8pPr>
      <a:lvl9pPr marL="3886200" indent="-228600" algn="l" rtl="0" fontAlgn="base">
        <a:spcBef>
          <a:spcPct val="20000"/>
        </a:spcBef>
        <a:spcAft>
          <a:spcPct val="0"/>
        </a:spcAft>
        <a:buChar char="»"/>
        <a:defRPr sz="1600">
          <a:solidFill>
            <a:schemeClr val="tx1"/>
          </a:solidFill>
          <a:latin typeface="+mn-lt"/>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Symbol zastępczy tytułu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pl-PL" smtClean="0"/>
              <a:t>Kliknij, aby edytować styl</a:t>
            </a:r>
            <a:endParaRPr lang="pl-PL"/>
          </a:p>
        </p:txBody>
      </p:sp>
      <p:sp>
        <p:nvSpPr>
          <p:cNvPr id="3" name="Symbol zastępczy tekstu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eaLnBrk="1" fontAlgn="auto" hangingPunct="1">
              <a:spcBef>
                <a:spcPts val="0"/>
              </a:spcBef>
              <a:spcAft>
                <a:spcPts val="0"/>
              </a:spcAft>
            </a:pPr>
            <a:fld id="{389FC197-2823-4E0D-8F23-EC2E04E3295C}" type="datetimeFigureOut">
              <a:rPr lang="pl-PL" smtClean="0">
                <a:solidFill>
                  <a:prstClr val="black">
                    <a:tint val="75000"/>
                  </a:prstClr>
                </a:solidFill>
                <a:latin typeface="Calibri" panose="020F0502020204030204"/>
              </a:rPr>
              <a:pPr eaLnBrk="1" fontAlgn="auto" hangingPunct="1">
                <a:spcBef>
                  <a:spcPts val="0"/>
                </a:spcBef>
                <a:spcAft>
                  <a:spcPts val="0"/>
                </a:spcAft>
              </a:pPr>
              <a:t>24.11.2017</a:t>
            </a:fld>
            <a:endParaRPr lang="pl-PL">
              <a:solidFill>
                <a:prstClr val="black">
                  <a:tint val="75000"/>
                </a:prstClr>
              </a:solidFill>
              <a:latin typeface="Calibri" panose="020F0502020204030204"/>
            </a:endParaRPr>
          </a:p>
        </p:txBody>
      </p:sp>
      <p:sp>
        <p:nvSpPr>
          <p:cNvPr id="5" name="Symbol zastępczy stopki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eaLnBrk="1" fontAlgn="auto" hangingPunct="1">
              <a:spcBef>
                <a:spcPts val="0"/>
              </a:spcBef>
              <a:spcAft>
                <a:spcPts val="0"/>
              </a:spcAft>
            </a:pPr>
            <a:endParaRPr lang="pl-PL">
              <a:solidFill>
                <a:prstClr val="black">
                  <a:tint val="75000"/>
                </a:prstClr>
              </a:solidFill>
              <a:latin typeface="Calibri" panose="020F0502020204030204"/>
            </a:endParaRPr>
          </a:p>
        </p:txBody>
      </p:sp>
      <p:sp>
        <p:nvSpPr>
          <p:cNvPr id="6" name="Symbol zastępczy numeru slajdu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eaLnBrk="1" fontAlgn="auto" hangingPunct="1">
              <a:spcBef>
                <a:spcPts val="0"/>
              </a:spcBef>
              <a:spcAft>
                <a:spcPts val="0"/>
              </a:spcAft>
            </a:pPr>
            <a:fld id="{82260C4C-EB8F-4798-AE9C-1FDFAA03211F}" type="slidenum">
              <a:rPr lang="pl-PL" smtClean="0">
                <a:solidFill>
                  <a:prstClr val="black">
                    <a:tint val="75000"/>
                  </a:prstClr>
                </a:solidFill>
                <a:latin typeface="Calibri" panose="020F0502020204030204"/>
              </a:rPr>
              <a:pPr eaLnBrk="1" fontAlgn="auto" hangingPunct="1">
                <a:spcBef>
                  <a:spcPts val="0"/>
                </a:spcBef>
                <a:spcAft>
                  <a:spcPts val="0"/>
                </a:spcAft>
              </a:pPr>
              <a:t>‹#›</a:t>
            </a:fld>
            <a:endParaRPr lang="pl-PL">
              <a:solidFill>
                <a:prstClr val="black">
                  <a:tint val="75000"/>
                </a:prstClr>
              </a:solidFill>
              <a:latin typeface="Calibri" panose="020F0502020204030204"/>
            </a:endParaRPr>
          </a:p>
        </p:txBody>
      </p:sp>
    </p:spTree>
    <p:extLst>
      <p:ext uri="{BB962C8B-B14F-4D97-AF65-F5344CB8AC3E}">
        <p14:creationId xmlns:p14="http://schemas.microsoft.com/office/powerpoint/2010/main" val="3587764645"/>
      </p:ext>
    </p:extLst>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pl-P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mailto:starzykj@ohio.edu" TargetMode="External"/><Relationship Id="rId3" Type="http://schemas.openxmlformats.org/officeDocument/2006/relationships/image" Target="../media/image2.png"/><Relationship Id="rId7" Type="http://schemas.openxmlformats.org/officeDocument/2006/relationships/hyperlink" Target="http://home.agh.edu.pl/~horzyk/index-eng.php" TargetMode="External"/><Relationship Id="rId12" Type="http://schemas.openxmlformats.org/officeDocument/2006/relationships/image" Target="../media/image7.png"/><Relationship Id="rId2" Type="http://schemas.openxmlformats.org/officeDocument/2006/relationships/image" Target="../media/image1.jpg"/><Relationship Id="rId1" Type="http://schemas.openxmlformats.org/officeDocument/2006/relationships/slideLayout" Target="../slideLayouts/slideLayout17.xml"/><Relationship Id="rId6" Type="http://schemas.openxmlformats.org/officeDocument/2006/relationships/hyperlink" Target="mailto:horzyk@agh.edu.pl" TargetMode="External"/><Relationship Id="rId11" Type="http://schemas.openxmlformats.org/officeDocument/2006/relationships/image" Target="../media/image6.png"/><Relationship Id="rId5" Type="http://schemas.openxmlformats.org/officeDocument/2006/relationships/image" Target="../media/image4.png"/><Relationship Id="rId10" Type="http://schemas.openxmlformats.org/officeDocument/2006/relationships/image" Target="../media/image5.png"/><Relationship Id="rId4" Type="http://schemas.openxmlformats.org/officeDocument/2006/relationships/image" Target="../media/image3.png"/><Relationship Id="rId9" Type="http://schemas.openxmlformats.org/officeDocument/2006/relationships/hyperlink" Target="http://oucsace.cs.ohiou.edu/~starzyk/"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jpg"/><Relationship Id="rId1" Type="http://schemas.openxmlformats.org/officeDocument/2006/relationships/slideLayout" Target="../slideLayouts/slideLayout17.xm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jpg"/><Relationship Id="rId1" Type="http://schemas.openxmlformats.org/officeDocument/2006/relationships/slideLayout" Target="../slideLayouts/slideLayout17.xm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jpg"/><Relationship Id="rId1" Type="http://schemas.openxmlformats.org/officeDocument/2006/relationships/slideLayout" Target="../slideLayouts/slideLayout17.xml"/><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jpg"/><Relationship Id="rId1" Type="http://schemas.openxmlformats.org/officeDocument/2006/relationships/slideLayout" Target="../slideLayouts/slideLayout17.xml"/><Relationship Id="rId5" Type="http://schemas.openxmlformats.org/officeDocument/2006/relationships/image" Target="../media/image19.png"/><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jpg"/><Relationship Id="rId1" Type="http://schemas.openxmlformats.org/officeDocument/2006/relationships/slideLayout" Target="../slideLayouts/slideLayout17.xml"/><Relationship Id="rId5" Type="http://schemas.openxmlformats.org/officeDocument/2006/relationships/image" Target="../media/image19.png"/><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jpg"/><Relationship Id="rId1" Type="http://schemas.openxmlformats.org/officeDocument/2006/relationships/slideLayout" Target="../slideLayouts/slideLayout17.xml"/><Relationship Id="rId5" Type="http://schemas.openxmlformats.org/officeDocument/2006/relationships/image" Target="../media/image19.png"/><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jpg"/><Relationship Id="rId1" Type="http://schemas.openxmlformats.org/officeDocument/2006/relationships/slideLayout" Target="../slideLayouts/slideLayout17.xml"/><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jpg"/><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jpg"/><Relationship Id="rId1" Type="http://schemas.openxmlformats.org/officeDocument/2006/relationships/slideLayout" Target="../slideLayouts/slideLayout17.xml"/><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jpg"/><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g"/><Relationship Id="rId1" Type="http://schemas.openxmlformats.org/officeDocument/2006/relationships/slideLayout" Target="../slideLayouts/slideLayout17.xml"/><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jpg"/><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jpg"/><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8" Type="http://schemas.openxmlformats.org/officeDocument/2006/relationships/image" Target="../media/image250.png"/><Relationship Id="rId3" Type="http://schemas.openxmlformats.org/officeDocument/2006/relationships/image" Target="../media/image1.jpg"/><Relationship Id="rId7" Type="http://schemas.openxmlformats.org/officeDocument/2006/relationships/image" Target="../media/image240.png"/><Relationship Id="rId12" Type="http://schemas.openxmlformats.org/officeDocument/2006/relationships/image" Target="../media/image29.png"/><Relationship Id="rId2" Type="http://schemas.openxmlformats.org/officeDocument/2006/relationships/image" Target="../media/image200.png"/><Relationship Id="rId1" Type="http://schemas.openxmlformats.org/officeDocument/2006/relationships/slideLayout" Target="../slideLayouts/slideLayout17.xml"/><Relationship Id="rId6" Type="http://schemas.openxmlformats.org/officeDocument/2006/relationships/image" Target="../media/image230.png"/><Relationship Id="rId11" Type="http://schemas.openxmlformats.org/officeDocument/2006/relationships/image" Target="../media/image28.png"/><Relationship Id="rId5" Type="http://schemas.openxmlformats.org/officeDocument/2006/relationships/image" Target="../media/image220.png"/><Relationship Id="rId10" Type="http://schemas.openxmlformats.org/officeDocument/2006/relationships/image" Target="../media/image27.png"/><Relationship Id="rId4" Type="http://schemas.openxmlformats.org/officeDocument/2006/relationships/image" Target="../media/image25.png"/><Relationship Id="rId9" Type="http://schemas.openxmlformats.org/officeDocument/2006/relationships/image" Target="../media/image26.png"/></Relationships>
</file>

<file path=ppt/slides/_rels/slide23.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7.xml"/><Relationship Id="rId6" Type="http://schemas.openxmlformats.org/officeDocument/2006/relationships/image" Target="../media/image26.png"/><Relationship Id="rId5" Type="http://schemas.openxmlformats.org/officeDocument/2006/relationships/image" Target="../media/image220.png"/><Relationship Id="rId4" Type="http://schemas.openxmlformats.org/officeDocument/2006/relationships/image" Target="../media/image25.png"/></Relationships>
</file>

<file path=ppt/slides/_rels/slide24.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1.jpg"/><Relationship Id="rId7" Type="http://schemas.openxmlformats.org/officeDocument/2006/relationships/image" Target="../media/image36.png"/><Relationship Id="rId2" Type="http://schemas.openxmlformats.org/officeDocument/2006/relationships/image" Target="../media/image32.png"/><Relationship Id="rId1" Type="http://schemas.openxmlformats.org/officeDocument/2006/relationships/slideLayout" Target="../slideLayouts/slideLayout1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25.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1.jpg"/><Relationship Id="rId7" Type="http://schemas.openxmlformats.org/officeDocument/2006/relationships/image" Target="../media/image36.png"/><Relationship Id="rId2" Type="http://schemas.openxmlformats.org/officeDocument/2006/relationships/image" Target="../media/image38.png"/><Relationship Id="rId1" Type="http://schemas.openxmlformats.org/officeDocument/2006/relationships/slideLayout" Target="../slideLayouts/slideLayout1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jpg"/><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17.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2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xml"/><Relationship Id="rId1" Type="http://schemas.openxmlformats.org/officeDocument/2006/relationships/slideLayout" Target="../slideLayouts/slideLayout17.xml"/><Relationship Id="rId6" Type="http://schemas.openxmlformats.org/officeDocument/2006/relationships/image" Target="../media/image43.png"/><Relationship Id="rId5" Type="http://schemas.openxmlformats.org/officeDocument/2006/relationships/image" Target="../media/image41.png"/><Relationship Id="rId4" Type="http://schemas.openxmlformats.org/officeDocument/2006/relationships/image" Target="../media/image40.png"/></Relationships>
</file>

<file path=ppt/slides/_rels/slide2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xml"/><Relationship Id="rId1" Type="http://schemas.openxmlformats.org/officeDocument/2006/relationships/slideLayout" Target="../slideLayouts/slideLayout17.xml"/><Relationship Id="rId6" Type="http://schemas.openxmlformats.org/officeDocument/2006/relationships/image" Target="../media/image44.png"/><Relationship Id="rId5" Type="http://schemas.openxmlformats.org/officeDocument/2006/relationships/image" Target="../media/image41.png"/><Relationship Id="rId4" Type="http://schemas.openxmlformats.org/officeDocument/2006/relationships/image" Target="../media/image40.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g"/><Relationship Id="rId1" Type="http://schemas.openxmlformats.org/officeDocument/2006/relationships/slideLayout" Target="../slideLayouts/slideLayout17.xml"/><Relationship Id="rId5" Type="http://schemas.openxmlformats.org/officeDocument/2006/relationships/image" Target="../media/image10.pn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1.jpg"/><Relationship Id="rId1" Type="http://schemas.openxmlformats.org/officeDocument/2006/relationships/slideLayout" Target="../slideLayouts/slideLayout17.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video" Target="../media/media1.wmv"/><Relationship Id="rId1" Type="http://schemas.microsoft.com/office/2007/relationships/media" Target="../media/media1.wmv"/><Relationship Id="rId6" Type="http://schemas.openxmlformats.org/officeDocument/2006/relationships/image" Target="../media/image46.png"/><Relationship Id="rId5" Type="http://schemas.openxmlformats.org/officeDocument/2006/relationships/image" Target="../media/image1.jpg"/><Relationship Id="rId4" Type="http://schemas.openxmlformats.org/officeDocument/2006/relationships/notesSlide" Target="../notesSlides/notesSlide5.xml"/></Relationships>
</file>

<file path=ppt/slides/_rels/slide3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7.xml"/></Relationships>
</file>

<file path=ppt/slides/_rels/slide3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7.xml"/></Relationships>
</file>

<file path=ppt/slides/_rels/slide3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7.xml"/></Relationships>
</file>

<file path=ppt/slides/_rels/slide3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7.xml"/></Relationships>
</file>

<file path=ppt/slides/_rels/slide3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7.xml"/></Relationships>
</file>

<file path=ppt/slides/_rels/slide3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7.xml"/></Relationships>
</file>

<file path=ppt/slides/_rels/slide38.xml.rels><?xml version="1.0" encoding="UTF-8" standalone="yes"?>
<Relationships xmlns="http://schemas.openxmlformats.org/package/2006/relationships"><Relationship Id="rId8" Type="http://schemas.openxmlformats.org/officeDocument/2006/relationships/hyperlink" Target="http://link.springer.com/chapter/10.1007/978-3-319-19324-3_3" TargetMode="External"/><Relationship Id="rId13" Type="http://schemas.openxmlformats.org/officeDocument/2006/relationships/hyperlink" Target="mailto:horzyk@agh.edu.pl" TargetMode="External"/><Relationship Id="rId18" Type="http://schemas.openxmlformats.org/officeDocument/2006/relationships/image" Target="../media/image49.png"/><Relationship Id="rId3" Type="http://schemas.openxmlformats.org/officeDocument/2006/relationships/hyperlink" Target="http://home.agh.edu.pl/~horzyk/achievements/ICAISC_2017_BPA_Horzyk.pdf" TargetMode="External"/><Relationship Id="rId7" Type="http://schemas.openxmlformats.org/officeDocument/2006/relationships/hyperlink" Target="http://www.springer.com/us/book/9783319193236" TargetMode="External"/><Relationship Id="rId12" Type="http://schemas.openxmlformats.org/officeDocument/2006/relationships/image" Target="../media/image47.png"/><Relationship Id="rId17" Type="http://schemas.openxmlformats.org/officeDocument/2006/relationships/image" Target="../media/image48.png"/><Relationship Id="rId2" Type="http://schemas.openxmlformats.org/officeDocument/2006/relationships/hyperlink" Target="http://ieeexplore.ieee.org/document/8008846/" TargetMode="External"/><Relationship Id="rId16" Type="http://schemas.openxmlformats.org/officeDocument/2006/relationships/hyperlink" Target="http://oucsace.cs.ohiou.edu/~starzyk/" TargetMode="External"/><Relationship Id="rId1" Type="http://schemas.openxmlformats.org/officeDocument/2006/relationships/slideLayout" Target="../slideLayouts/slideLayout17.xml"/><Relationship Id="rId6" Type="http://schemas.openxmlformats.org/officeDocument/2006/relationships/hyperlink" Target="http://home.agh.edu.pl/~horzyk/papers/ah2015horzyk1.php" TargetMode="External"/><Relationship Id="rId11" Type="http://schemas.openxmlformats.org/officeDocument/2006/relationships/image" Target="../media/image3.png"/><Relationship Id="rId5" Type="http://schemas.openxmlformats.org/officeDocument/2006/relationships/hyperlink" Target="http://home.agh.edu.pl/~horzyk/papers/ah2016horzyk1.php" TargetMode="External"/><Relationship Id="rId15" Type="http://schemas.openxmlformats.org/officeDocument/2006/relationships/hyperlink" Target="mailto:starzykj@ohio.edu" TargetMode="External"/><Relationship Id="rId10" Type="http://schemas.openxmlformats.org/officeDocument/2006/relationships/image" Target="../media/image2.png"/><Relationship Id="rId4" Type="http://schemas.openxmlformats.org/officeDocument/2006/relationships/hyperlink" Target="http://ieeexplore.ieee.org/document/7850029/" TargetMode="External"/><Relationship Id="rId9" Type="http://schemas.openxmlformats.org/officeDocument/2006/relationships/image" Target="../media/image1.jpg"/><Relationship Id="rId14" Type="http://schemas.openxmlformats.org/officeDocument/2006/relationships/hyperlink" Target="http://home.agh.edu.pl/~horzyk/index-eng.php"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g"/><Relationship Id="rId1" Type="http://schemas.openxmlformats.org/officeDocument/2006/relationships/slideLayout" Target="../slideLayouts/slideLayout17.xml"/><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g"/><Relationship Id="rId1" Type="http://schemas.openxmlformats.org/officeDocument/2006/relationships/slideLayout" Target="../slideLayouts/slideLayout17.xml"/><Relationship Id="rId5" Type="http://schemas.openxmlformats.org/officeDocument/2006/relationships/image" Target="../media/image10.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g"/><Relationship Id="rId1" Type="http://schemas.openxmlformats.org/officeDocument/2006/relationships/slideLayout" Target="../slideLayouts/slideLayout17.xml"/><Relationship Id="rId5" Type="http://schemas.openxmlformats.org/officeDocument/2006/relationships/image" Target="../media/image10.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g"/><Relationship Id="rId1" Type="http://schemas.openxmlformats.org/officeDocument/2006/relationships/slideLayout" Target="../slideLayouts/slideLayout17.xml"/><Relationship Id="rId5" Type="http://schemas.openxmlformats.org/officeDocument/2006/relationships/image" Target="../media/image10.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7.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17.xml"/><Relationship Id="rId6" Type="http://schemas.openxmlformats.org/officeDocument/2006/relationships/image" Target="../media/image15.png"/><Relationship Id="rId5" Type="http://schemas.openxmlformats.org/officeDocument/2006/relationships/image" Target="../media/image14.gif"/><Relationship Id="rId4" Type="http://schemas.openxmlformats.org/officeDocument/2006/relationships/image" Target="../media/image13.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rostokąt 5"/>
          <p:cNvSpPr/>
          <p:nvPr/>
        </p:nvSpPr>
        <p:spPr>
          <a:xfrm>
            <a:off x="-2778" y="0"/>
            <a:ext cx="9146778" cy="6858000"/>
          </a:xfrm>
          <a:prstGeom prst="rect">
            <a:avLst/>
          </a:prstGeom>
          <a:gradFill>
            <a:gsLst>
              <a:gs pos="0">
                <a:srgbClr val="AFA89E"/>
              </a:gs>
              <a:gs pos="48000">
                <a:srgbClr val="FEF8F1"/>
              </a:gs>
              <a:gs pos="56000">
                <a:srgbClr val="FFFBFA"/>
              </a:gs>
              <a:gs pos="100000">
                <a:srgbClr val="ABA69D"/>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p:cNvSpPr>
            <a:spLocks noGrp="1"/>
          </p:cNvSpPr>
          <p:nvPr>
            <p:ph type="title"/>
          </p:nvPr>
        </p:nvSpPr>
        <p:spPr>
          <a:xfrm>
            <a:off x="107504" y="1556791"/>
            <a:ext cx="8928992" cy="1301539"/>
          </a:xfrm>
        </p:spPr>
        <p:txBody>
          <a:bodyPr>
            <a:normAutofit/>
          </a:bodyPr>
          <a:lstStyle/>
          <a:p>
            <a:pPr algn="ctr"/>
            <a:r>
              <a:rPr lang="en-US" sz="4400" b="1" dirty="0">
                <a:effectLst>
                  <a:outerShdw blurRad="38100" dist="38100" dir="2700000" algn="tl">
                    <a:srgbClr val="000000">
                      <a:alpha val="43137"/>
                    </a:srgbClr>
                  </a:outerShdw>
                </a:effectLst>
                <a:latin typeface="Cambria" panose="02040503050406030204" pitchFamily="18" charset="0"/>
              </a:rPr>
              <a:t>Fast Neural Network Adaptation with Associative Pulsing </a:t>
            </a:r>
            <a:r>
              <a:rPr lang="en-US" sz="4400" b="1" dirty="0" smtClean="0">
                <a:effectLst>
                  <a:outerShdw blurRad="38100" dist="38100" dir="2700000" algn="tl">
                    <a:srgbClr val="000000">
                      <a:alpha val="43137"/>
                    </a:srgbClr>
                  </a:outerShdw>
                </a:effectLst>
                <a:latin typeface="Cambria" panose="02040503050406030204" pitchFamily="18" charset="0"/>
              </a:rPr>
              <a:t>Neurons</a:t>
            </a:r>
            <a:endParaRPr lang="en-US" sz="4400" b="1" dirty="0">
              <a:effectLst>
                <a:outerShdw blurRad="38100" dist="38100" dir="2700000" algn="tl">
                  <a:srgbClr val="000000">
                    <a:alpha val="43137"/>
                  </a:srgbClr>
                </a:outerShdw>
              </a:effectLst>
              <a:latin typeface="Cambria" panose="02040503050406030204" pitchFamily="18" charset="0"/>
            </a:endParaRPr>
          </a:p>
        </p:txBody>
      </p:sp>
      <p:pic>
        <p:nvPicPr>
          <p:cNvPr id="9" name="Obraz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86" y="0"/>
            <a:ext cx="4644008" cy="1556792"/>
          </a:xfrm>
          <a:prstGeom prst="rect">
            <a:avLst/>
          </a:prstGeom>
        </p:spPr>
      </p:pic>
      <p:pic>
        <p:nvPicPr>
          <p:cNvPr id="12" name="Obraz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4640822" y="0"/>
            <a:ext cx="4503178" cy="1556792"/>
          </a:xfrm>
          <a:prstGeom prst="rect">
            <a:avLst/>
          </a:prstGeom>
        </p:spPr>
      </p:pic>
      <p:sp>
        <p:nvSpPr>
          <p:cNvPr id="11" name="Podtytuł 9"/>
          <p:cNvSpPr txBox="1">
            <a:spLocks/>
          </p:cNvSpPr>
          <p:nvPr/>
        </p:nvSpPr>
        <p:spPr>
          <a:xfrm>
            <a:off x="828950" y="5650430"/>
            <a:ext cx="2448272" cy="1045552"/>
          </a:xfrm>
          <a:prstGeom prst="rect">
            <a:avLst/>
          </a:prstGeom>
        </p:spPr>
        <p:txBody>
          <a:bodyP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fontAlgn="auto">
              <a:spcBef>
                <a:spcPts val="600"/>
              </a:spcBef>
              <a:spcAft>
                <a:spcPts val="600"/>
              </a:spcAft>
              <a:buNone/>
            </a:pPr>
            <a:r>
              <a:rPr lang="pl-PL" sz="1600" b="1" dirty="0" smtClean="0">
                <a:effectLst>
                  <a:outerShdw blurRad="38100" dist="38100" dir="2700000" algn="tl">
                    <a:srgbClr val="000000">
                      <a:alpha val="43137"/>
                    </a:srgbClr>
                  </a:outerShdw>
                </a:effectLst>
                <a:latin typeface="Cambria" panose="02040503050406030204" pitchFamily="18" charset="0"/>
              </a:rPr>
              <a:t>AGH University of </a:t>
            </a:r>
          </a:p>
          <a:p>
            <a:pPr marL="0" indent="0" algn="ctr" fontAlgn="auto">
              <a:spcBef>
                <a:spcPts val="600"/>
              </a:spcBef>
              <a:spcAft>
                <a:spcPts val="600"/>
              </a:spcAft>
              <a:buNone/>
            </a:pPr>
            <a:r>
              <a:rPr lang="pl-PL" sz="1600" b="1" dirty="0" smtClean="0">
                <a:effectLst>
                  <a:outerShdw blurRad="38100" dist="38100" dir="2700000" algn="tl">
                    <a:srgbClr val="000000">
                      <a:alpha val="43137"/>
                    </a:srgbClr>
                  </a:outerShdw>
                </a:effectLst>
                <a:latin typeface="Cambria" panose="02040503050406030204" pitchFamily="18" charset="0"/>
              </a:rPr>
              <a:t>Science and Technology</a:t>
            </a:r>
          </a:p>
          <a:p>
            <a:pPr marL="0" indent="0" algn="ctr" fontAlgn="auto">
              <a:spcBef>
                <a:spcPts val="600"/>
              </a:spcBef>
              <a:spcAft>
                <a:spcPts val="600"/>
              </a:spcAft>
              <a:buNone/>
            </a:pPr>
            <a:r>
              <a:rPr lang="pl-PL" sz="1600" b="1" dirty="0" smtClean="0">
                <a:effectLst>
                  <a:outerShdw blurRad="38100" dist="38100" dir="2700000" algn="tl">
                    <a:srgbClr val="000000">
                      <a:alpha val="43137"/>
                    </a:srgbClr>
                  </a:outerShdw>
                </a:effectLst>
                <a:latin typeface="Cambria" panose="02040503050406030204" pitchFamily="18" charset="0"/>
              </a:rPr>
              <a:t>Krakow, Poland</a:t>
            </a:r>
          </a:p>
          <a:p>
            <a:pPr marL="0" indent="0" algn="ctr" fontAlgn="auto">
              <a:spcBef>
                <a:spcPts val="600"/>
              </a:spcBef>
              <a:spcAft>
                <a:spcPts val="600"/>
              </a:spcAft>
              <a:buNone/>
            </a:pPr>
            <a:endParaRPr lang="en-US" sz="1600" dirty="0"/>
          </a:p>
        </p:txBody>
      </p:sp>
      <p:pic>
        <p:nvPicPr>
          <p:cNvPr id="13" name="Obraz 1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479372" y="2919259"/>
            <a:ext cx="1183328" cy="1564400"/>
          </a:xfrm>
          <a:prstGeom prst="rect">
            <a:avLst/>
          </a:prstGeom>
        </p:spPr>
      </p:pic>
      <p:pic>
        <p:nvPicPr>
          <p:cNvPr id="14" name="Obraz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14789" y="2930280"/>
            <a:ext cx="1665819" cy="1562475"/>
          </a:xfrm>
          <a:prstGeom prst="rect">
            <a:avLst/>
          </a:prstGeom>
        </p:spPr>
      </p:pic>
      <p:sp>
        <p:nvSpPr>
          <p:cNvPr id="17" name="Podtytuł 9"/>
          <p:cNvSpPr txBox="1">
            <a:spLocks/>
          </p:cNvSpPr>
          <p:nvPr/>
        </p:nvSpPr>
        <p:spPr>
          <a:xfrm>
            <a:off x="5364087" y="5521676"/>
            <a:ext cx="3664347" cy="1263598"/>
          </a:xfrm>
          <a:prstGeom prst="rect">
            <a:avLst/>
          </a:prstGeom>
        </p:spPr>
        <p:txBody>
          <a:bodyPr vert="horz" lIns="91440" tIns="45720" rIns="91440" bIns="45720" rtlCol="0">
            <a:noAutofit/>
          </a:bodyPr>
          <a:lstStyle>
            <a:lvl1pPr marL="0" indent="0" algn="ctr" defTabSz="514350" rtl="0" eaLnBrk="1" latinLnBrk="0" hangingPunct="1">
              <a:lnSpc>
                <a:spcPct val="90000"/>
              </a:lnSpc>
              <a:spcBef>
                <a:spcPts val="563"/>
              </a:spcBef>
              <a:buFont typeface="Arial" panose="020B0604020202020204" pitchFamily="34" charset="0"/>
              <a:buNone/>
              <a:defRPr sz="1350" kern="1200">
                <a:solidFill>
                  <a:schemeClr val="tx1"/>
                </a:solidFill>
                <a:latin typeface="+mn-lt"/>
                <a:ea typeface="+mn-ea"/>
                <a:cs typeface="+mn-cs"/>
              </a:defRPr>
            </a:lvl1pPr>
            <a:lvl2pPr marL="257175" indent="0" algn="ctr" defTabSz="514350" rtl="0" eaLnBrk="1" latinLnBrk="0" hangingPunct="1">
              <a:lnSpc>
                <a:spcPct val="90000"/>
              </a:lnSpc>
              <a:spcBef>
                <a:spcPts val="281"/>
              </a:spcBef>
              <a:buFont typeface="Arial" panose="020B0604020202020204" pitchFamily="34" charset="0"/>
              <a:buNone/>
              <a:defRPr sz="1125" kern="1200">
                <a:solidFill>
                  <a:schemeClr val="tx1"/>
                </a:solidFill>
                <a:latin typeface="+mn-lt"/>
                <a:ea typeface="+mn-ea"/>
                <a:cs typeface="+mn-cs"/>
              </a:defRPr>
            </a:lvl2pPr>
            <a:lvl3pPr marL="514350" indent="0" algn="ctr" defTabSz="514350" rtl="0" eaLnBrk="1" latinLnBrk="0" hangingPunct="1">
              <a:lnSpc>
                <a:spcPct val="90000"/>
              </a:lnSpc>
              <a:spcBef>
                <a:spcPts val="281"/>
              </a:spcBef>
              <a:buFont typeface="Arial" panose="020B0604020202020204" pitchFamily="34" charset="0"/>
              <a:buNone/>
              <a:defRPr sz="1013" kern="1200">
                <a:solidFill>
                  <a:schemeClr val="tx1"/>
                </a:solidFill>
                <a:latin typeface="+mn-lt"/>
                <a:ea typeface="+mn-ea"/>
                <a:cs typeface="+mn-cs"/>
              </a:defRPr>
            </a:lvl3pPr>
            <a:lvl4pPr marL="771525"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mn-lt"/>
                <a:ea typeface="+mn-ea"/>
                <a:cs typeface="+mn-cs"/>
              </a:defRPr>
            </a:lvl4pPr>
            <a:lvl5pPr marL="1028700"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mn-lt"/>
                <a:ea typeface="+mn-ea"/>
                <a:cs typeface="+mn-cs"/>
              </a:defRPr>
            </a:lvl5pPr>
            <a:lvl6pPr marL="1285875"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mn-lt"/>
                <a:ea typeface="+mn-ea"/>
                <a:cs typeface="+mn-cs"/>
              </a:defRPr>
            </a:lvl6pPr>
            <a:lvl7pPr marL="1543050"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mn-lt"/>
                <a:ea typeface="+mn-ea"/>
                <a:cs typeface="+mn-cs"/>
              </a:defRPr>
            </a:lvl7pPr>
            <a:lvl8pPr marL="1800225"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mn-lt"/>
                <a:ea typeface="+mn-ea"/>
                <a:cs typeface="+mn-cs"/>
              </a:defRPr>
            </a:lvl8pPr>
            <a:lvl9pPr marL="2057400"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mn-lt"/>
                <a:ea typeface="+mn-ea"/>
                <a:cs typeface="+mn-cs"/>
              </a:defRPr>
            </a:lvl9pPr>
          </a:lstStyle>
          <a:p>
            <a:pPr fontAlgn="auto">
              <a:spcBef>
                <a:spcPts val="800"/>
              </a:spcBef>
              <a:spcAft>
                <a:spcPts val="0"/>
              </a:spcAft>
            </a:pPr>
            <a:r>
              <a:rPr lang="en-US" sz="1600" b="1" dirty="0" smtClean="0">
                <a:effectLst>
                  <a:outerShdw blurRad="38100" dist="38100" dir="2700000" algn="tl">
                    <a:srgbClr val="000000">
                      <a:alpha val="43137"/>
                    </a:srgbClr>
                  </a:outerShdw>
                </a:effectLst>
                <a:latin typeface="Cambria" panose="02040503050406030204" pitchFamily="18" charset="0"/>
              </a:rPr>
              <a:t>Ohio University, Athens, Ohio, U.S.A., School of Electrical Engineering and Computer Science</a:t>
            </a:r>
          </a:p>
          <a:p>
            <a:pPr fontAlgn="auto">
              <a:spcBef>
                <a:spcPts val="800"/>
              </a:spcBef>
              <a:spcAft>
                <a:spcPts val="0"/>
              </a:spcAft>
            </a:pPr>
            <a:r>
              <a:rPr lang="en-US" sz="1600" b="1" dirty="0" smtClean="0">
                <a:effectLst>
                  <a:outerShdw blurRad="38100" dist="38100" dir="2700000" algn="tl">
                    <a:srgbClr val="000000">
                      <a:alpha val="43137"/>
                    </a:srgbClr>
                  </a:outerShdw>
                </a:effectLst>
                <a:latin typeface="Cambria" panose="02040503050406030204" pitchFamily="18" charset="0"/>
              </a:rPr>
              <a:t>University of Information Technology and Management, Rzeszow, Poland</a:t>
            </a:r>
          </a:p>
        </p:txBody>
      </p:sp>
      <p:pic>
        <p:nvPicPr>
          <p:cNvPr id="4" name="Obraz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6095" y="5678938"/>
            <a:ext cx="499481" cy="968994"/>
          </a:xfrm>
          <a:prstGeom prst="rect">
            <a:avLst/>
          </a:prstGeom>
        </p:spPr>
      </p:pic>
      <p:sp>
        <p:nvSpPr>
          <p:cNvPr id="19" name="Podtytuł 9"/>
          <p:cNvSpPr txBox="1">
            <a:spLocks/>
          </p:cNvSpPr>
          <p:nvPr/>
        </p:nvSpPr>
        <p:spPr>
          <a:xfrm>
            <a:off x="1140785" y="4583077"/>
            <a:ext cx="1860502" cy="938599"/>
          </a:xfrm>
          <a:prstGeom prst="rect">
            <a:avLst/>
          </a:prstGeom>
        </p:spPr>
        <p:txBody>
          <a:bodyP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fontAlgn="auto">
              <a:spcAft>
                <a:spcPts val="0"/>
              </a:spcAft>
              <a:buNone/>
            </a:pPr>
            <a:r>
              <a:rPr lang="pl-PL" sz="1600" b="1" dirty="0" smtClean="0">
                <a:effectLst>
                  <a:outerShdw blurRad="38100" dist="38100" dir="2700000" algn="tl">
                    <a:srgbClr val="000000">
                      <a:alpha val="43137"/>
                    </a:srgbClr>
                  </a:outerShdw>
                </a:effectLst>
                <a:latin typeface="Cambria" panose="02040503050406030204" pitchFamily="18" charset="0"/>
              </a:rPr>
              <a:t>Adrian Horzyk</a:t>
            </a:r>
          </a:p>
          <a:p>
            <a:pPr marL="0" indent="0" algn="ctr" fontAlgn="auto">
              <a:spcAft>
                <a:spcPts val="0"/>
              </a:spcAft>
              <a:buNone/>
            </a:pPr>
            <a:r>
              <a:rPr lang="pl-PL" sz="1400" b="1" dirty="0" smtClean="0">
                <a:effectLst>
                  <a:outerShdw blurRad="38100" dist="38100" dir="2700000" algn="tl">
                    <a:srgbClr val="000000">
                      <a:alpha val="43137"/>
                    </a:srgbClr>
                  </a:outerShdw>
                </a:effectLst>
                <a:latin typeface="Cambria" panose="02040503050406030204" pitchFamily="18" charset="0"/>
                <a:hlinkClick r:id="rId6"/>
              </a:rPr>
              <a:t>horzyk@agh.edu.pl</a:t>
            </a:r>
            <a:endParaRPr lang="pl-PL" sz="1400" b="1" dirty="0" smtClean="0">
              <a:effectLst>
                <a:outerShdw blurRad="38100" dist="38100" dir="2700000" algn="tl">
                  <a:srgbClr val="000000">
                    <a:alpha val="43137"/>
                  </a:srgbClr>
                </a:outerShdw>
              </a:effectLst>
              <a:latin typeface="Cambria" panose="02040503050406030204" pitchFamily="18" charset="0"/>
            </a:endParaRPr>
          </a:p>
          <a:p>
            <a:pPr marL="0" indent="0" algn="ctr" fontAlgn="auto">
              <a:spcAft>
                <a:spcPts val="0"/>
              </a:spcAft>
              <a:buNone/>
            </a:pPr>
            <a:r>
              <a:rPr lang="pl-PL" sz="1400" b="1" dirty="0" smtClean="0">
                <a:effectLst>
                  <a:outerShdw blurRad="38100" dist="38100" dir="2700000" algn="tl">
                    <a:srgbClr val="000000">
                      <a:alpha val="43137"/>
                    </a:srgbClr>
                  </a:outerShdw>
                </a:effectLst>
                <a:latin typeface="Cambria" panose="02040503050406030204" pitchFamily="18" charset="0"/>
              </a:rPr>
              <a:t>Google: </a:t>
            </a:r>
            <a:r>
              <a:rPr lang="pl-PL" sz="1400" b="1" dirty="0" smtClean="0">
                <a:solidFill>
                  <a:schemeClr val="bg1">
                    <a:lumMod val="95000"/>
                  </a:schemeClr>
                </a:solidFill>
                <a:effectLst>
                  <a:outerShdw blurRad="38100" dist="38100" dir="2700000" algn="tl">
                    <a:srgbClr val="000000">
                      <a:alpha val="43137"/>
                    </a:srgbClr>
                  </a:outerShdw>
                </a:effectLst>
                <a:latin typeface="Cambria" panose="02040503050406030204" pitchFamily="18" charset="0"/>
                <a:hlinkClick r:id="rId7"/>
              </a:rPr>
              <a:t>Horzyk</a:t>
            </a:r>
            <a:endParaRPr lang="pl-PL" sz="1400" b="1" dirty="0" smtClean="0">
              <a:solidFill>
                <a:schemeClr val="bg1">
                  <a:lumMod val="95000"/>
                </a:schemeClr>
              </a:solidFill>
              <a:effectLst>
                <a:outerShdw blurRad="38100" dist="38100" dir="2700000" algn="tl">
                  <a:srgbClr val="000000">
                    <a:alpha val="43137"/>
                  </a:srgbClr>
                </a:outerShdw>
              </a:effectLst>
              <a:latin typeface="Cambria" panose="02040503050406030204" pitchFamily="18" charset="0"/>
            </a:endParaRPr>
          </a:p>
          <a:p>
            <a:pPr marL="0" indent="0" algn="ctr" fontAlgn="auto">
              <a:spcAft>
                <a:spcPts val="0"/>
              </a:spcAft>
              <a:buNone/>
            </a:pPr>
            <a:endParaRPr lang="en-US" sz="1600" dirty="0"/>
          </a:p>
        </p:txBody>
      </p:sp>
      <p:sp>
        <p:nvSpPr>
          <p:cNvPr id="20" name="Podtytuł 9"/>
          <p:cNvSpPr txBox="1">
            <a:spLocks/>
          </p:cNvSpPr>
          <p:nvPr/>
        </p:nvSpPr>
        <p:spPr>
          <a:xfrm>
            <a:off x="6403583" y="4610655"/>
            <a:ext cx="2088231" cy="950483"/>
          </a:xfrm>
          <a:prstGeom prst="rect">
            <a:avLst/>
          </a:prstGeom>
        </p:spPr>
        <p:txBody>
          <a:bodyPr vert="horz" lIns="91440" tIns="45720" rIns="91440" bIns="45720" rtlCol="0">
            <a:normAutofit/>
          </a:bodyPr>
          <a:lstStyle>
            <a:lvl1pPr marL="0" indent="0" algn="ctr" defTabSz="514350" rtl="0" eaLnBrk="1" latinLnBrk="0" hangingPunct="1">
              <a:lnSpc>
                <a:spcPct val="90000"/>
              </a:lnSpc>
              <a:spcBef>
                <a:spcPts val="563"/>
              </a:spcBef>
              <a:buFont typeface="Arial" panose="020B0604020202020204" pitchFamily="34" charset="0"/>
              <a:buNone/>
              <a:defRPr sz="1350" kern="1200">
                <a:solidFill>
                  <a:schemeClr val="tx1"/>
                </a:solidFill>
                <a:latin typeface="+mn-lt"/>
                <a:ea typeface="+mn-ea"/>
                <a:cs typeface="+mn-cs"/>
              </a:defRPr>
            </a:lvl1pPr>
            <a:lvl2pPr marL="257175" indent="0" algn="ctr" defTabSz="514350" rtl="0" eaLnBrk="1" latinLnBrk="0" hangingPunct="1">
              <a:lnSpc>
                <a:spcPct val="90000"/>
              </a:lnSpc>
              <a:spcBef>
                <a:spcPts val="281"/>
              </a:spcBef>
              <a:buFont typeface="Arial" panose="020B0604020202020204" pitchFamily="34" charset="0"/>
              <a:buNone/>
              <a:defRPr sz="1125" kern="1200">
                <a:solidFill>
                  <a:schemeClr val="tx1"/>
                </a:solidFill>
                <a:latin typeface="+mn-lt"/>
                <a:ea typeface="+mn-ea"/>
                <a:cs typeface="+mn-cs"/>
              </a:defRPr>
            </a:lvl2pPr>
            <a:lvl3pPr marL="514350" indent="0" algn="ctr" defTabSz="514350" rtl="0" eaLnBrk="1" latinLnBrk="0" hangingPunct="1">
              <a:lnSpc>
                <a:spcPct val="90000"/>
              </a:lnSpc>
              <a:spcBef>
                <a:spcPts val="281"/>
              </a:spcBef>
              <a:buFont typeface="Arial" panose="020B0604020202020204" pitchFamily="34" charset="0"/>
              <a:buNone/>
              <a:defRPr sz="1013" kern="1200">
                <a:solidFill>
                  <a:schemeClr val="tx1"/>
                </a:solidFill>
                <a:latin typeface="+mn-lt"/>
                <a:ea typeface="+mn-ea"/>
                <a:cs typeface="+mn-cs"/>
              </a:defRPr>
            </a:lvl3pPr>
            <a:lvl4pPr marL="771525"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mn-lt"/>
                <a:ea typeface="+mn-ea"/>
                <a:cs typeface="+mn-cs"/>
              </a:defRPr>
            </a:lvl4pPr>
            <a:lvl5pPr marL="1028700"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mn-lt"/>
                <a:ea typeface="+mn-ea"/>
                <a:cs typeface="+mn-cs"/>
              </a:defRPr>
            </a:lvl5pPr>
            <a:lvl6pPr marL="1285875"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mn-lt"/>
                <a:ea typeface="+mn-ea"/>
                <a:cs typeface="+mn-cs"/>
              </a:defRPr>
            </a:lvl6pPr>
            <a:lvl7pPr marL="1543050"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mn-lt"/>
                <a:ea typeface="+mn-ea"/>
                <a:cs typeface="+mn-cs"/>
              </a:defRPr>
            </a:lvl7pPr>
            <a:lvl8pPr marL="1800225"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mn-lt"/>
                <a:ea typeface="+mn-ea"/>
                <a:cs typeface="+mn-cs"/>
              </a:defRPr>
            </a:lvl8pPr>
            <a:lvl9pPr marL="2057400"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mn-lt"/>
                <a:ea typeface="+mn-ea"/>
                <a:cs typeface="+mn-cs"/>
              </a:defRPr>
            </a:lvl9pPr>
          </a:lstStyle>
          <a:p>
            <a:pPr fontAlgn="auto">
              <a:spcBef>
                <a:spcPts val="400"/>
              </a:spcBef>
              <a:spcAft>
                <a:spcPts val="400"/>
              </a:spcAft>
            </a:pPr>
            <a:r>
              <a:rPr lang="pl-PL" sz="1600" b="1" dirty="0" smtClean="0">
                <a:effectLst>
                  <a:outerShdw blurRad="38100" dist="38100" dir="2700000" algn="tl">
                    <a:srgbClr val="000000">
                      <a:alpha val="43137"/>
                    </a:srgbClr>
                  </a:outerShdw>
                </a:effectLst>
                <a:latin typeface="Cambria" panose="02040503050406030204" pitchFamily="18" charset="0"/>
              </a:rPr>
              <a:t>Janusz A. Starzyk</a:t>
            </a:r>
          </a:p>
          <a:p>
            <a:pPr fontAlgn="auto">
              <a:spcBef>
                <a:spcPts val="400"/>
              </a:spcBef>
              <a:spcAft>
                <a:spcPts val="400"/>
              </a:spcAft>
            </a:pPr>
            <a:r>
              <a:rPr lang="pl-PL" sz="1400" b="1" dirty="0" smtClean="0">
                <a:effectLst>
                  <a:outerShdw blurRad="38100" dist="38100" dir="2700000" algn="tl">
                    <a:srgbClr val="000000">
                      <a:alpha val="43137"/>
                    </a:srgbClr>
                  </a:outerShdw>
                </a:effectLst>
                <a:latin typeface="Cambria" panose="02040503050406030204" pitchFamily="18" charset="0"/>
                <a:hlinkClick r:id="rId8"/>
              </a:rPr>
              <a:t>starzykj@ohio.edu</a:t>
            </a:r>
            <a:endParaRPr lang="pl-PL" sz="1400" b="1" dirty="0" smtClean="0">
              <a:effectLst>
                <a:outerShdw blurRad="38100" dist="38100" dir="2700000" algn="tl">
                  <a:srgbClr val="000000">
                    <a:alpha val="43137"/>
                  </a:srgbClr>
                </a:outerShdw>
              </a:effectLst>
              <a:latin typeface="Cambria" panose="02040503050406030204" pitchFamily="18" charset="0"/>
            </a:endParaRPr>
          </a:p>
          <a:p>
            <a:pPr fontAlgn="auto">
              <a:spcBef>
                <a:spcPts val="400"/>
              </a:spcBef>
              <a:spcAft>
                <a:spcPts val="400"/>
              </a:spcAft>
            </a:pPr>
            <a:r>
              <a:rPr lang="pl-PL" sz="1400" b="1" dirty="0" smtClean="0">
                <a:effectLst>
                  <a:outerShdw blurRad="38100" dist="38100" dir="2700000" algn="tl">
                    <a:srgbClr val="000000">
                      <a:alpha val="43137"/>
                    </a:srgbClr>
                  </a:outerShdw>
                </a:effectLst>
                <a:latin typeface="Cambria" panose="02040503050406030204" pitchFamily="18" charset="0"/>
              </a:rPr>
              <a:t>Google: </a:t>
            </a:r>
            <a:r>
              <a:rPr lang="pl-PL" sz="1400" b="1" dirty="0">
                <a:solidFill>
                  <a:schemeClr val="bg1">
                    <a:lumMod val="95000"/>
                  </a:schemeClr>
                </a:solidFill>
                <a:effectLst>
                  <a:outerShdw blurRad="38100" dist="38100" dir="2700000" algn="tl">
                    <a:srgbClr val="000000">
                      <a:alpha val="43137"/>
                    </a:srgbClr>
                  </a:outerShdw>
                </a:effectLst>
                <a:latin typeface="Cambria" panose="02040503050406030204" pitchFamily="18" charset="0"/>
                <a:hlinkClick r:id="rId9"/>
              </a:rPr>
              <a:t>Janusz </a:t>
            </a:r>
            <a:r>
              <a:rPr lang="pl-PL" sz="1400" b="1" dirty="0" smtClean="0">
                <a:solidFill>
                  <a:schemeClr val="bg1">
                    <a:lumMod val="95000"/>
                  </a:schemeClr>
                </a:solidFill>
                <a:effectLst>
                  <a:outerShdw blurRad="38100" dist="38100" dir="2700000" algn="tl">
                    <a:srgbClr val="000000">
                      <a:alpha val="43137"/>
                    </a:srgbClr>
                  </a:outerShdw>
                </a:effectLst>
                <a:latin typeface="Cambria" panose="02040503050406030204" pitchFamily="18" charset="0"/>
                <a:hlinkClick r:id="rId9"/>
              </a:rPr>
              <a:t>Starzyk</a:t>
            </a:r>
            <a:endParaRPr lang="pl-PL" sz="1400" b="1" dirty="0" smtClean="0">
              <a:solidFill>
                <a:schemeClr val="bg1">
                  <a:lumMod val="95000"/>
                </a:schemeClr>
              </a:solidFill>
              <a:effectLst>
                <a:outerShdw blurRad="38100" dist="38100" dir="2700000" algn="tl">
                  <a:srgbClr val="000000">
                    <a:alpha val="43137"/>
                  </a:srgbClr>
                </a:outerShdw>
              </a:effectLst>
              <a:latin typeface="Cambria" panose="02040503050406030204" pitchFamily="18" charset="0"/>
            </a:endParaRPr>
          </a:p>
        </p:txBody>
      </p:sp>
      <p:pic>
        <p:nvPicPr>
          <p:cNvPr id="7" name="Obraz 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640820" y="5299576"/>
            <a:ext cx="787973" cy="835251"/>
          </a:xfrm>
          <a:prstGeom prst="rect">
            <a:avLst/>
          </a:prstGeom>
        </p:spPr>
      </p:pic>
      <p:pic>
        <p:nvPicPr>
          <p:cNvPr id="15" name="Obraz 14"/>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3493552" y="2898258"/>
            <a:ext cx="2154118" cy="2154118"/>
          </a:xfrm>
          <a:prstGeom prst="rect">
            <a:avLst/>
          </a:prstGeom>
        </p:spPr>
      </p:pic>
      <p:pic>
        <p:nvPicPr>
          <p:cNvPr id="5" name="Obraz 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731405" y="6231191"/>
            <a:ext cx="606805" cy="626809"/>
          </a:xfrm>
          <a:prstGeom prst="rect">
            <a:avLst/>
          </a:prstGeom>
        </p:spPr>
      </p:pic>
    </p:spTree>
    <p:extLst>
      <p:ext uri="{BB962C8B-B14F-4D97-AF65-F5344CB8AC3E}">
        <p14:creationId xmlns:p14="http://schemas.microsoft.com/office/powerpoint/2010/main" val="1450473149"/>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500"/>
                                  </p:stCondLst>
                                  <p:childTnLst>
                                    <p:set>
                                      <p:cBhvr>
                                        <p:cTn id="6" dur="1" fill="hold">
                                          <p:stCondLst>
                                            <p:cond delay="0"/>
                                          </p:stCondLst>
                                        </p:cTn>
                                        <p:tgtEl>
                                          <p:spTgt spid="15"/>
                                        </p:tgtEl>
                                        <p:attrNameLst>
                                          <p:attrName>style.visibility</p:attrName>
                                        </p:attrNameLst>
                                      </p:cBhvr>
                                      <p:to>
                                        <p:strVal val="visible"/>
                                      </p:to>
                                    </p:set>
                                    <p:anim calcmode="lin" valueType="num">
                                      <p:cBhvr>
                                        <p:cTn id="7" dur="4000" fill="hold"/>
                                        <p:tgtEl>
                                          <p:spTgt spid="15"/>
                                        </p:tgtEl>
                                        <p:attrNameLst>
                                          <p:attrName>ppt_w</p:attrName>
                                        </p:attrNameLst>
                                      </p:cBhvr>
                                      <p:tavLst>
                                        <p:tav tm="0">
                                          <p:val>
                                            <p:fltVal val="0"/>
                                          </p:val>
                                        </p:tav>
                                        <p:tav tm="100000">
                                          <p:val>
                                            <p:strVal val="#ppt_w"/>
                                          </p:val>
                                        </p:tav>
                                      </p:tavLst>
                                    </p:anim>
                                    <p:anim calcmode="lin" valueType="num">
                                      <p:cBhvr>
                                        <p:cTn id="8" dur="4000" fill="hold"/>
                                        <p:tgtEl>
                                          <p:spTgt spid="15"/>
                                        </p:tgtEl>
                                        <p:attrNameLst>
                                          <p:attrName>ppt_h</p:attrName>
                                        </p:attrNameLst>
                                      </p:cBhvr>
                                      <p:tavLst>
                                        <p:tav tm="0">
                                          <p:val>
                                            <p:fltVal val="0"/>
                                          </p:val>
                                        </p:tav>
                                        <p:tav tm="100000">
                                          <p:val>
                                            <p:strVal val="#ppt_h"/>
                                          </p:val>
                                        </p:tav>
                                      </p:tavLst>
                                    </p:anim>
                                    <p:animEffect transition="in" filter="fade">
                                      <p:cBhvr>
                                        <p:cTn id="9" dur="4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rostokąt 5"/>
          <p:cNvSpPr/>
          <p:nvPr/>
        </p:nvSpPr>
        <p:spPr>
          <a:xfrm>
            <a:off x="-2778" y="0"/>
            <a:ext cx="9146778" cy="6858000"/>
          </a:xfrm>
          <a:prstGeom prst="rect">
            <a:avLst/>
          </a:prstGeom>
          <a:gradFill flip="none" rotWithShape="1">
            <a:gsLst>
              <a:gs pos="0">
                <a:srgbClr val="AFA89E"/>
              </a:gs>
              <a:gs pos="0">
                <a:srgbClr val="FEF8F1"/>
              </a:gs>
              <a:gs pos="73000">
                <a:srgbClr val="FFFBFA"/>
              </a:gs>
              <a:gs pos="100000">
                <a:srgbClr val="EA8E50"/>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p:cNvSpPr>
            <a:spLocks noGrp="1"/>
          </p:cNvSpPr>
          <p:nvPr>
            <p:ph type="title"/>
          </p:nvPr>
        </p:nvSpPr>
        <p:spPr>
          <a:xfrm>
            <a:off x="1475656" y="-4653"/>
            <a:ext cx="6186388" cy="679998"/>
          </a:xfrm>
        </p:spPr>
        <p:txBody>
          <a:bodyPr>
            <a:normAutofit/>
          </a:bodyPr>
          <a:lstStyle/>
          <a:p>
            <a:pPr algn="ctr"/>
            <a:r>
              <a:rPr lang="en-US" sz="3600" b="1" dirty="0" smtClean="0">
                <a:effectLst>
                  <a:outerShdw blurRad="38100" dist="38100" dir="2700000" algn="tl">
                    <a:srgbClr val="000000">
                      <a:alpha val="43137"/>
                    </a:srgbClr>
                  </a:outerShdw>
                </a:effectLst>
                <a:latin typeface="Cambria" panose="02040503050406030204" pitchFamily="18" charset="0"/>
              </a:rPr>
              <a:t>Associative Pulsing Neurons</a:t>
            </a:r>
            <a:endParaRPr lang="en-US" sz="3600" b="1" dirty="0">
              <a:effectLst>
                <a:outerShdw blurRad="38100" dist="38100" dir="2700000" algn="tl">
                  <a:srgbClr val="000000">
                    <a:alpha val="43137"/>
                  </a:srgbClr>
                </a:outerShdw>
              </a:effectLst>
              <a:latin typeface="Cambria" panose="02040503050406030204" pitchFamily="18" charset="0"/>
            </a:endParaRPr>
          </a:p>
        </p:txBody>
      </p:sp>
      <p:sp>
        <p:nvSpPr>
          <p:cNvPr id="3" name="pole tekstowe 2"/>
          <p:cNvSpPr txBox="1"/>
          <p:nvPr/>
        </p:nvSpPr>
        <p:spPr>
          <a:xfrm>
            <a:off x="736235" y="2277804"/>
            <a:ext cx="7888026" cy="992579"/>
          </a:xfrm>
          <a:prstGeom prst="rect">
            <a:avLst/>
          </a:prstGeom>
          <a:noFill/>
        </p:spPr>
        <p:txBody>
          <a:bodyPr wrap="square" rtlCol="0">
            <a:spAutoFit/>
          </a:bodyPr>
          <a:lstStyle/>
          <a:p>
            <a:pPr marL="342900" indent="-342900" eaLnBrk="1" fontAlgn="auto" hangingPunct="1">
              <a:spcBef>
                <a:spcPts val="800"/>
              </a:spcBef>
              <a:spcAft>
                <a:spcPts val="800"/>
              </a:spcAft>
              <a:buFont typeface="Wingdings" panose="05000000000000000000" pitchFamily="2" charset="2"/>
              <a:buChar char="ü"/>
            </a:pPr>
            <a:r>
              <a:rPr lang="en-US" sz="1950" b="1" dirty="0" smtClean="0">
                <a:effectLst>
                  <a:outerShdw blurRad="38100" dist="38100" dir="2700000" algn="tl">
                    <a:srgbClr val="000000">
                      <a:alpha val="43137"/>
                    </a:srgbClr>
                  </a:outerShdw>
                </a:effectLst>
                <a:latin typeface="Cambria" panose="02040503050406030204" pitchFamily="18" charset="0"/>
              </a:rPr>
              <a:t>Implement a new time-spread integration mechanism which quickly combines input stimuli in time producing an internal process queue (IPQ) of subsequent internal processes. </a:t>
            </a:r>
          </a:p>
        </p:txBody>
      </p:sp>
      <p:pic>
        <p:nvPicPr>
          <p:cNvPr id="9" name="Obraz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86" y="0"/>
            <a:ext cx="1478842" cy="675345"/>
          </a:xfrm>
          <a:prstGeom prst="rect">
            <a:avLst/>
          </a:prstGeom>
        </p:spPr>
      </p:pic>
      <p:pic>
        <p:nvPicPr>
          <p:cNvPr id="10" name="Obraz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V="1">
            <a:off x="0" y="6182655"/>
            <a:ext cx="1478842" cy="675345"/>
          </a:xfrm>
          <a:prstGeom prst="rect">
            <a:avLst/>
          </a:prstGeom>
        </p:spPr>
      </p:pic>
      <p:pic>
        <p:nvPicPr>
          <p:cNvPr id="13" name="Obraz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7671494" y="0"/>
            <a:ext cx="1475656" cy="675345"/>
          </a:xfrm>
          <a:prstGeom prst="rect">
            <a:avLst/>
          </a:prstGeom>
        </p:spPr>
      </p:pic>
      <p:pic>
        <p:nvPicPr>
          <p:cNvPr id="14" name="Obraz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flipV="1">
            <a:off x="7668344" y="6182655"/>
            <a:ext cx="1475656" cy="675345"/>
          </a:xfrm>
          <a:prstGeom prst="rect">
            <a:avLst/>
          </a:prstGeom>
        </p:spPr>
      </p:pic>
      <p:sp>
        <p:nvSpPr>
          <p:cNvPr id="19" name="Tytuł 1"/>
          <p:cNvSpPr txBox="1">
            <a:spLocks/>
          </p:cNvSpPr>
          <p:nvPr/>
        </p:nvSpPr>
        <p:spPr>
          <a:xfrm>
            <a:off x="1475656" y="6187860"/>
            <a:ext cx="6186388" cy="670140"/>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fontAlgn="auto">
              <a:spcAft>
                <a:spcPts val="0"/>
              </a:spcAft>
            </a:pPr>
            <a:r>
              <a:rPr lang="en-US" sz="2100" b="1" dirty="0" smtClean="0">
                <a:effectLst>
                  <a:outerShdw blurRad="38100" dist="38100" dir="2700000" algn="tl">
                    <a:srgbClr val="000000">
                      <a:alpha val="43137"/>
                    </a:srgbClr>
                  </a:outerShdw>
                </a:effectLst>
                <a:latin typeface="Cambria" panose="02040503050406030204" pitchFamily="18" charset="0"/>
              </a:rPr>
              <a:t>It allows for recalling of associated information.</a:t>
            </a:r>
            <a:endParaRPr lang="en-US" sz="2100" b="1" dirty="0">
              <a:effectLst>
                <a:outerShdw blurRad="38100" dist="38100" dir="2700000" algn="tl">
                  <a:srgbClr val="000000">
                    <a:alpha val="43137"/>
                  </a:srgbClr>
                </a:outerShdw>
              </a:effectLst>
              <a:latin typeface="Cambria" panose="02040503050406030204" pitchFamily="18" charset="0"/>
            </a:endParaRPr>
          </a:p>
        </p:txBody>
      </p:sp>
      <p:pic>
        <p:nvPicPr>
          <p:cNvPr id="4" name="Obraz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92090" y="675345"/>
            <a:ext cx="5328592" cy="5595522"/>
          </a:xfrm>
          <a:prstGeom prst="rect">
            <a:avLst/>
          </a:prstGeom>
        </p:spPr>
      </p:pic>
      <p:pic>
        <p:nvPicPr>
          <p:cNvPr id="11" name="Obraz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00192" y="3272181"/>
            <a:ext cx="2291528" cy="1192037"/>
          </a:xfrm>
          <a:prstGeom prst="rect">
            <a:avLst/>
          </a:prstGeom>
        </p:spPr>
      </p:pic>
    </p:spTree>
    <p:extLst>
      <p:ext uri="{BB962C8B-B14F-4D97-AF65-F5344CB8AC3E}">
        <p14:creationId xmlns:p14="http://schemas.microsoft.com/office/powerpoint/2010/main" val="34464080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rostokąt 5"/>
          <p:cNvSpPr/>
          <p:nvPr/>
        </p:nvSpPr>
        <p:spPr>
          <a:xfrm>
            <a:off x="-2778" y="-4653"/>
            <a:ext cx="9146778" cy="6858000"/>
          </a:xfrm>
          <a:prstGeom prst="rect">
            <a:avLst/>
          </a:prstGeom>
          <a:gradFill flip="none" rotWithShape="1">
            <a:gsLst>
              <a:gs pos="0">
                <a:srgbClr val="AFA89E"/>
              </a:gs>
              <a:gs pos="0">
                <a:srgbClr val="FEF8F1"/>
              </a:gs>
              <a:gs pos="73000">
                <a:srgbClr val="FFFBFA"/>
              </a:gs>
              <a:gs pos="100000">
                <a:srgbClr val="EA8E50"/>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p:cNvSpPr>
            <a:spLocks noGrp="1"/>
          </p:cNvSpPr>
          <p:nvPr>
            <p:ph type="title"/>
          </p:nvPr>
        </p:nvSpPr>
        <p:spPr>
          <a:xfrm>
            <a:off x="1475656" y="-4653"/>
            <a:ext cx="6186388" cy="679998"/>
          </a:xfrm>
        </p:spPr>
        <p:txBody>
          <a:bodyPr>
            <a:normAutofit/>
          </a:bodyPr>
          <a:lstStyle/>
          <a:p>
            <a:pPr algn="ctr"/>
            <a:r>
              <a:rPr lang="en-US" sz="3600" b="1" dirty="0" smtClean="0">
                <a:effectLst>
                  <a:outerShdw blurRad="38100" dist="38100" dir="2700000" algn="tl">
                    <a:srgbClr val="000000">
                      <a:alpha val="43137"/>
                    </a:srgbClr>
                  </a:outerShdw>
                </a:effectLst>
                <a:latin typeface="Cambria" panose="02040503050406030204" pitchFamily="18" charset="0"/>
              </a:rPr>
              <a:t>Associative Pulsing Neurons</a:t>
            </a:r>
            <a:endParaRPr lang="en-US" sz="3600" b="1" dirty="0">
              <a:effectLst>
                <a:outerShdw blurRad="38100" dist="38100" dir="2700000" algn="tl">
                  <a:srgbClr val="000000">
                    <a:alpha val="43137"/>
                  </a:srgbClr>
                </a:outerShdw>
              </a:effectLst>
              <a:latin typeface="Cambria" panose="02040503050406030204" pitchFamily="18" charset="0"/>
            </a:endParaRPr>
          </a:p>
        </p:txBody>
      </p:sp>
      <p:sp>
        <p:nvSpPr>
          <p:cNvPr id="3" name="pole tekstowe 2"/>
          <p:cNvSpPr txBox="1"/>
          <p:nvPr/>
        </p:nvSpPr>
        <p:spPr>
          <a:xfrm>
            <a:off x="736235" y="2277804"/>
            <a:ext cx="7888026" cy="992579"/>
          </a:xfrm>
          <a:prstGeom prst="rect">
            <a:avLst/>
          </a:prstGeom>
          <a:noFill/>
        </p:spPr>
        <p:txBody>
          <a:bodyPr wrap="square" rtlCol="0">
            <a:spAutoFit/>
          </a:bodyPr>
          <a:lstStyle/>
          <a:p>
            <a:pPr marL="342900" indent="-342900" eaLnBrk="1" fontAlgn="auto" hangingPunct="1">
              <a:spcBef>
                <a:spcPts val="800"/>
              </a:spcBef>
              <a:spcAft>
                <a:spcPts val="800"/>
              </a:spcAft>
              <a:buFont typeface="Wingdings" panose="05000000000000000000" pitchFamily="2" charset="2"/>
              <a:buChar char="ü"/>
            </a:pPr>
            <a:r>
              <a:rPr lang="en-US" sz="1950" b="1" dirty="0">
                <a:effectLst>
                  <a:outerShdw blurRad="38100" dist="38100" dir="2700000" algn="tl">
                    <a:srgbClr val="000000">
                      <a:alpha val="43137"/>
                    </a:srgbClr>
                  </a:outerShdw>
                </a:effectLst>
                <a:latin typeface="Cambria" panose="02040503050406030204" pitchFamily="18" charset="0"/>
              </a:rPr>
              <a:t>Model the internal processes of real neurons but allow for </a:t>
            </a:r>
            <a:br>
              <a:rPr lang="en-US" sz="1950" b="1" dirty="0">
                <a:effectLst>
                  <a:outerShdw blurRad="38100" dist="38100" dir="2700000" algn="tl">
                    <a:srgbClr val="000000">
                      <a:alpha val="43137"/>
                    </a:srgbClr>
                  </a:outerShdw>
                </a:effectLst>
                <a:latin typeface="Cambria" panose="02040503050406030204" pitchFamily="18" charset="0"/>
              </a:rPr>
            </a:br>
            <a:r>
              <a:rPr lang="en-US" sz="1950" b="1" dirty="0">
                <a:effectLst>
                  <a:outerShdw blurRad="38100" dist="38100" dir="2700000" algn="tl">
                    <a:srgbClr val="000000">
                      <a:alpha val="43137"/>
                    </a:srgbClr>
                  </a:outerShdw>
                </a:effectLst>
                <a:latin typeface="Cambria" panose="02040503050406030204" pitchFamily="18" charset="0"/>
              </a:rPr>
              <a:t>the update of their states in sparse discrete moments of time </a:t>
            </a:r>
            <a:br>
              <a:rPr lang="en-US" sz="1950" b="1" dirty="0">
                <a:effectLst>
                  <a:outerShdw blurRad="38100" dist="38100" dir="2700000" algn="tl">
                    <a:srgbClr val="000000">
                      <a:alpha val="43137"/>
                    </a:srgbClr>
                  </a:outerShdw>
                </a:effectLst>
                <a:latin typeface="Cambria" panose="02040503050406030204" pitchFamily="18" charset="0"/>
              </a:rPr>
            </a:br>
            <a:r>
              <a:rPr lang="en-US" sz="1950" b="1" dirty="0">
                <a:effectLst>
                  <a:outerShdw blurRad="38100" dist="38100" dir="2700000" algn="tl">
                    <a:srgbClr val="000000">
                      <a:alpha val="43137"/>
                    </a:srgbClr>
                  </a:outerShdw>
                </a:effectLst>
                <a:latin typeface="Cambria" panose="02040503050406030204" pitchFamily="18" charset="0"/>
              </a:rPr>
              <a:t>that is much more time-efficient than the continuous updating</a:t>
            </a:r>
            <a:r>
              <a:rPr lang="en-US" sz="1950" b="1" dirty="0" smtClean="0">
                <a:effectLst>
                  <a:outerShdw blurRad="38100" dist="38100" dir="2700000" algn="tl">
                    <a:srgbClr val="000000">
                      <a:alpha val="43137"/>
                    </a:srgbClr>
                  </a:outerShdw>
                </a:effectLst>
                <a:latin typeface="Cambria" panose="02040503050406030204" pitchFamily="18" charset="0"/>
              </a:rPr>
              <a:t>. </a:t>
            </a:r>
          </a:p>
        </p:txBody>
      </p:sp>
      <p:pic>
        <p:nvPicPr>
          <p:cNvPr id="9" name="Obraz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86" y="0"/>
            <a:ext cx="1478842" cy="675345"/>
          </a:xfrm>
          <a:prstGeom prst="rect">
            <a:avLst/>
          </a:prstGeom>
        </p:spPr>
      </p:pic>
      <p:pic>
        <p:nvPicPr>
          <p:cNvPr id="10" name="Obraz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V="1">
            <a:off x="0" y="6182655"/>
            <a:ext cx="1478842" cy="675345"/>
          </a:xfrm>
          <a:prstGeom prst="rect">
            <a:avLst/>
          </a:prstGeom>
        </p:spPr>
      </p:pic>
      <p:pic>
        <p:nvPicPr>
          <p:cNvPr id="13" name="Obraz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7671494" y="0"/>
            <a:ext cx="1475656" cy="675345"/>
          </a:xfrm>
          <a:prstGeom prst="rect">
            <a:avLst/>
          </a:prstGeom>
        </p:spPr>
      </p:pic>
      <p:pic>
        <p:nvPicPr>
          <p:cNvPr id="14" name="Obraz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flipV="1">
            <a:off x="7668344" y="6182655"/>
            <a:ext cx="1475656" cy="675345"/>
          </a:xfrm>
          <a:prstGeom prst="rect">
            <a:avLst/>
          </a:prstGeom>
        </p:spPr>
      </p:pic>
      <p:sp>
        <p:nvSpPr>
          <p:cNvPr id="19" name="Tytuł 1"/>
          <p:cNvSpPr txBox="1">
            <a:spLocks/>
          </p:cNvSpPr>
          <p:nvPr/>
        </p:nvSpPr>
        <p:spPr>
          <a:xfrm>
            <a:off x="1475656" y="6187860"/>
            <a:ext cx="6186388" cy="679998"/>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fontAlgn="auto">
              <a:spcAft>
                <a:spcPts val="0"/>
              </a:spcAft>
            </a:pPr>
            <a:r>
              <a:rPr lang="en-US" sz="2100" b="1" dirty="0" smtClean="0">
                <a:effectLst>
                  <a:outerShdw blurRad="38100" dist="38100" dir="2700000" algn="tl">
                    <a:srgbClr val="000000">
                      <a:alpha val="43137"/>
                    </a:srgbClr>
                  </a:outerShdw>
                </a:effectLst>
                <a:latin typeface="Cambria" panose="02040503050406030204" pitchFamily="18" charset="0"/>
              </a:rPr>
              <a:t>It allows for recalling of associated information.</a:t>
            </a:r>
            <a:endParaRPr lang="en-US" sz="2100" b="1" dirty="0">
              <a:effectLst>
                <a:outerShdw blurRad="38100" dist="38100" dir="2700000" algn="tl">
                  <a:srgbClr val="000000">
                    <a:alpha val="43137"/>
                  </a:srgbClr>
                </a:outerShdw>
              </a:effectLst>
              <a:latin typeface="Cambria" panose="02040503050406030204" pitchFamily="18" charset="0"/>
            </a:endParaRPr>
          </a:p>
        </p:txBody>
      </p:sp>
      <p:pic>
        <p:nvPicPr>
          <p:cNvPr id="4" name="Obraz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92090" y="675345"/>
            <a:ext cx="5328592" cy="5595522"/>
          </a:xfrm>
          <a:prstGeom prst="rect">
            <a:avLst/>
          </a:prstGeom>
        </p:spPr>
      </p:pic>
      <p:pic>
        <p:nvPicPr>
          <p:cNvPr id="11" name="Obraz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00192" y="3272181"/>
            <a:ext cx="2291528" cy="1192037"/>
          </a:xfrm>
          <a:prstGeom prst="rect">
            <a:avLst/>
          </a:prstGeom>
        </p:spPr>
      </p:pic>
    </p:spTree>
    <p:extLst>
      <p:ext uri="{BB962C8B-B14F-4D97-AF65-F5344CB8AC3E}">
        <p14:creationId xmlns:p14="http://schemas.microsoft.com/office/powerpoint/2010/main" val="8406282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rostokąt 5"/>
          <p:cNvSpPr/>
          <p:nvPr/>
        </p:nvSpPr>
        <p:spPr>
          <a:xfrm>
            <a:off x="-2778" y="0"/>
            <a:ext cx="9146778" cy="6858000"/>
          </a:xfrm>
          <a:prstGeom prst="rect">
            <a:avLst/>
          </a:prstGeom>
          <a:gradFill flip="none" rotWithShape="1">
            <a:gsLst>
              <a:gs pos="0">
                <a:srgbClr val="AFA89E"/>
              </a:gs>
              <a:gs pos="0">
                <a:srgbClr val="FEF8F1"/>
              </a:gs>
              <a:gs pos="73000">
                <a:srgbClr val="FFFBFA"/>
              </a:gs>
              <a:gs pos="100000">
                <a:srgbClr val="EA8E50"/>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p:cNvSpPr>
            <a:spLocks noGrp="1"/>
          </p:cNvSpPr>
          <p:nvPr>
            <p:ph type="title"/>
          </p:nvPr>
        </p:nvSpPr>
        <p:spPr>
          <a:xfrm>
            <a:off x="1475656" y="-4653"/>
            <a:ext cx="6186388" cy="679998"/>
          </a:xfrm>
        </p:spPr>
        <p:txBody>
          <a:bodyPr>
            <a:normAutofit/>
          </a:bodyPr>
          <a:lstStyle/>
          <a:p>
            <a:pPr algn="ctr"/>
            <a:r>
              <a:rPr lang="en-US" sz="3600" b="1" dirty="0" smtClean="0">
                <a:effectLst>
                  <a:outerShdw blurRad="38100" dist="38100" dir="2700000" algn="tl">
                    <a:srgbClr val="000000">
                      <a:alpha val="43137"/>
                    </a:srgbClr>
                  </a:outerShdw>
                </a:effectLst>
                <a:latin typeface="Cambria" panose="02040503050406030204" pitchFamily="18" charset="0"/>
              </a:rPr>
              <a:t>Associative Pulsing Neurons</a:t>
            </a:r>
            <a:endParaRPr lang="en-US" sz="3600" b="1" dirty="0">
              <a:effectLst>
                <a:outerShdw blurRad="38100" dist="38100" dir="2700000" algn="tl">
                  <a:srgbClr val="000000">
                    <a:alpha val="43137"/>
                  </a:srgbClr>
                </a:outerShdw>
              </a:effectLst>
              <a:latin typeface="Cambria" panose="02040503050406030204" pitchFamily="18" charset="0"/>
            </a:endParaRPr>
          </a:p>
        </p:txBody>
      </p:sp>
      <p:sp>
        <p:nvSpPr>
          <p:cNvPr id="3" name="pole tekstowe 2"/>
          <p:cNvSpPr txBox="1"/>
          <p:nvPr/>
        </p:nvSpPr>
        <p:spPr>
          <a:xfrm>
            <a:off x="467544" y="1988840"/>
            <a:ext cx="8352928" cy="1292662"/>
          </a:xfrm>
          <a:prstGeom prst="rect">
            <a:avLst/>
          </a:prstGeom>
          <a:noFill/>
        </p:spPr>
        <p:txBody>
          <a:bodyPr wrap="square" rtlCol="0">
            <a:spAutoFit/>
          </a:bodyPr>
          <a:lstStyle/>
          <a:p>
            <a:pPr marL="342900" indent="-342900" eaLnBrk="1" fontAlgn="auto" hangingPunct="1">
              <a:spcBef>
                <a:spcPts val="800"/>
              </a:spcBef>
              <a:spcAft>
                <a:spcPts val="800"/>
              </a:spcAft>
              <a:buFont typeface="Wingdings" panose="05000000000000000000" pitchFamily="2" charset="2"/>
              <a:buChar char="ü"/>
            </a:pPr>
            <a:r>
              <a:rPr lang="en-US" sz="1950" b="1" dirty="0" smtClean="0">
                <a:effectLst>
                  <a:outerShdw blurRad="38100" dist="38100" dir="2700000" algn="tl">
                    <a:srgbClr val="000000">
                      <a:alpha val="43137"/>
                    </a:srgbClr>
                  </a:outerShdw>
                </a:effectLst>
                <a:latin typeface="Cambria" panose="02040503050406030204" pitchFamily="18" charset="0"/>
              </a:rPr>
              <a:t>Implement plastic mechanisms of real neurons which allow for adaptive self-organization of the neuronal structure thanks to </a:t>
            </a:r>
            <a:br>
              <a:rPr lang="en-US" sz="1950" b="1" dirty="0" smtClean="0">
                <a:effectLst>
                  <a:outerShdw blurRad="38100" dist="38100" dir="2700000" algn="tl">
                    <a:srgbClr val="000000">
                      <a:alpha val="43137"/>
                    </a:srgbClr>
                  </a:outerShdw>
                </a:effectLst>
                <a:latin typeface="Cambria" panose="02040503050406030204" pitchFamily="18" charset="0"/>
              </a:rPr>
            </a:br>
            <a:r>
              <a:rPr lang="en-US" sz="1950" b="1" dirty="0" smtClean="0">
                <a:effectLst>
                  <a:outerShdw blurRad="38100" dist="38100" dir="2700000" algn="tl">
                    <a:srgbClr val="000000">
                      <a:alpha val="43137"/>
                    </a:srgbClr>
                  </a:outerShdw>
                </a:effectLst>
                <a:latin typeface="Cambria" panose="02040503050406030204" pitchFamily="18" charset="0"/>
              </a:rPr>
              <a:t>the conditional creation of connections between activated neurons, </a:t>
            </a:r>
            <a:br>
              <a:rPr lang="en-US" sz="1950" b="1" dirty="0" smtClean="0">
                <a:effectLst>
                  <a:outerShdw blurRad="38100" dist="38100" dir="2700000" algn="tl">
                    <a:srgbClr val="000000">
                      <a:alpha val="43137"/>
                    </a:srgbClr>
                  </a:outerShdw>
                </a:effectLst>
                <a:latin typeface="Cambria" panose="02040503050406030204" pitchFamily="18" charset="0"/>
              </a:rPr>
            </a:br>
            <a:r>
              <a:rPr lang="en-US" sz="1950" b="1" dirty="0" smtClean="0">
                <a:effectLst>
                  <a:outerShdw blurRad="38100" dist="38100" dir="2700000" algn="tl">
                    <a:srgbClr val="000000">
                      <a:alpha val="43137"/>
                    </a:srgbClr>
                  </a:outerShdw>
                </a:effectLst>
                <a:latin typeface="Cambria" panose="02040503050406030204" pitchFamily="18" charset="0"/>
              </a:rPr>
              <a:t>and for the association of the information encoded by these neurons.</a:t>
            </a:r>
            <a:endParaRPr lang="en-US" sz="1950" b="1" dirty="0">
              <a:effectLst>
                <a:outerShdw blurRad="38100" dist="38100" dir="2700000" algn="tl">
                  <a:srgbClr val="000000">
                    <a:alpha val="43137"/>
                  </a:srgbClr>
                </a:outerShdw>
              </a:effectLst>
              <a:latin typeface="Cambria" panose="02040503050406030204" pitchFamily="18" charset="0"/>
            </a:endParaRPr>
          </a:p>
        </p:txBody>
      </p:sp>
      <p:pic>
        <p:nvPicPr>
          <p:cNvPr id="9" name="Obraz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86" y="0"/>
            <a:ext cx="1478842" cy="675345"/>
          </a:xfrm>
          <a:prstGeom prst="rect">
            <a:avLst/>
          </a:prstGeom>
        </p:spPr>
      </p:pic>
      <p:pic>
        <p:nvPicPr>
          <p:cNvPr id="10" name="Obraz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V="1">
            <a:off x="0" y="6182655"/>
            <a:ext cx="1478842" cy="675345"/>
          </a:xfrm>
          <a:prstGeom prst="rect">
            <a:avLst/>
          </a:prstGeom>
        </p:spPr>
      </p:pic>
      <p:pic>
        <p:nvPicPr>
          <p:cNvPr id="13" name="Obraz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7671494" y="0"/>
            <a:ext cx="1475656" cy="675345"/>
          </a:xfrm>
          <a:prstGeom prst="rect">
            <a:avLst/>
          </a:prstGeom>
        </p:spPr>
      </p:pic>
      <p:pic>
        <p:nvPicPr>
          <p:cNvPr id="14" name="Obraz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flipV="1">
            <a:off x="7668344" y="6182655"/>
            <a:ext cx="1475656" cy="675345"/>
          </a:xfrm>
          <a:prstGeom prst="rect">
            <a:avLst/>
          </a:prstGeom>
        </p:spPr>
      </p:pic>
      <p:sp>
        <p:nvSpPr>
          <p:cNvPr id="19" name="Tytuł 1"/>
          <p:cNvSpPr txBox="1">
            <a:spLocks/>
          </p:cNvSpPr>
          <p:nvPr/>
        </p:nvSpPr>
        <p:spPr>
          <a:xfrm>
            <a:off x="1475656" y="6187860"/>
            <a:ext cx="6186388" cy="670140"/>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fontAlgn="auto">
              <a:spcAft>
                <a:spcPts val="0"/>
              </a:spcAft>
            </a:pPr>
            <a:r>
              <a:rPr lang="en-US" sz="2100" b="1" dirty="0" smtClean="0">
                <a:effectLst>
                  <a:outerShdw blurRad="38100" dist="38100" dir="2700000" algn="tl">
                    <a:srgbClr val="000000">
                      <a:alpha val="43137"/>
                    </a:srgbClr>
                  </a:outerShdw>
                </a:effectLst>
                <a:latin typeface="Cambria" panose="02040503050406030204" pitchFamily="18" charset="0"/>
              </a:rPr>
              <a:t>It allows for recalling of associated information.</a:t>
            </a:r>
            <a:endParaRPr lang="en-US" sz="2100" b="1" dirty="0">
              <a:effectLst>
                <a:outerShdw blurRad="38100" dist="38100" dir="2700000" algn="tl">
                  <a:srgbClr val="000000">
                    <a:alpha val="43137"/>
                  </a:srgbClr>
                </a:outerShdw>
              </a:effectLst>
              <a:latin typeface="Cambria" panose="02040503050406030204" pitchFamily="18" charset="0"/>
            </a:endParaRPr>
          </a:p>
        </p:txBody>
      </p:sp>
      <p:pic>
        <p:nvPicPr>
          <p:cNvPr id="4" name="Obraz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92090" y="675345"/>
            <a:ext cx="5328592" cy="5595522"/>
          </a:xfrm>
          <a:prstGeom prst="rect">
            <a:avLst/>
          </a:prstGeom>
        </p:spPr>
      </p:pic>
      <p:pic>
        <p:nvPicPr>
          <p:cNvPr id="7" name="Obraz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00192" y="3272181"/>
            <a:ext cx="2291528" cy="1192037"/>
          </a:xfrm>
          <a:prstGeom prst="rect">
            <a:avLst/>
          </a:prstGeom>
        </p:spPr>
      </p:pic>
    </p:spTree>
    <p:extLst>
      <p:ext uri="{BB962C8B-B14F-4D97-AF65-F5344CB8AC3E}">
        <p14:creationId xmlns:p14="http://schemas.microsoft.com/office/powerpoint/2010/main" val="38484457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rostokąt 5"/>
          <p:cNvSpPr/>
          <p:nvPr/>
        </p:nvSpPr>
        <p:spPr>
          <a:xfrm>
            <a:off x="-2778" y="0"/>
            <a:ext cx="9146778" cy="6858000"/>
          </a:xfrm>
          <a:prstGeom prst="rect">
            <a:avLst/>
          </a:prstGeom>
          <a:gradFill flip="none" rotWithShape="1">
            <a:gsLst>
              <a:gs pos="0">
                <a:srgbClr val="AFA89E"/>
              </a:gs>
              <a:gs pos="0">
                <a:srgbClr val="FEF8F1"/>
              </a:gs>
              <a:gs pos="73000">
                <a:srgbClr val="FFFBFA"/>
              </a:gs>
              <a:gs pos="100000">
                <a:srgbClr val="EA8E50"/>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p:cNvSpPr>
            <a:spLocks noGrp="1"/>
          </p:cNvSpPr>
          <p:nvPr>
            <p:ph type="title"/>
          </p:nvPr>
        </p:nvSpPr>
        <p:spPr>
          <a:xfrm>
            <a:off x="1475656" y="-4653"/>
            <a:ext cx="6186388" cy="679998"/>
          </a:xfrm>
        </p:spPr>
        <p:txBody>
          <a:bodyPr>
            <a:normAutofit/>
          </a:bodyPr>
          <a:lstStyle/>
          <a:p>
            <a:pPr algn="ctr"/>
            <a:r>
              <a:rPr lang="en-US" sz="3600" b="1" dirty="0" smtClean="0">
                <a:effectLst>
                  <a:outerShdw blurRad="38100" dist="38100" dir="2700000" algn="tl">
                    <a:srgbClr val="000000">
                      <a:alpha val="43137"/>
                    </a:srgbClr>
                  </a:outerShdw>
                </a:effectLst>
                <a:latin typeface="Cambria" panose="02040503050406030204" pitchFamily="18" charset="0"/>
              </a:rPr>
              <a:t>Combining of Input Stimuli</a:t>
            </a:r>
            <a:endParaRPr lang="en-US" sz="3600" b="1" dirty="0">
              <a:effectLst>
                <a:outerShdw blurRad="38100" dist="38100" dir="2700000" algn="tl">
                  <a:srgbClr val="000000">
                    <a:alpha val="43137"/>
                  </a:srgbClr>
                </a:outerShdw>
              </a:effectLst>
              <a:latin typeface="Cambria" panose="02040503050406030204" pitchFamily="18" charset="0"/>
            </a:endParaRPr>
          </a:p>
        </p:txBody>
      </p:sp>
      <p:sp>
        <p:nvSpPr>
          <p:cNvPr id="3" name="pole tekstowe 2"/>
          <p:cNvSpPr txBox="1"/>
          <p:nvPr/>
        </p:nvSpPr>
        <p:spPr>
          <a:xfrm>
            <a:off x="3366772" y="4266768"/>
            <a:ext cx="5165668" cy="1682512"/>
          </a:xfrm>
          <a:prstGeom prst="rect">
            <a:avLst/>
          </a:prstGeom>
          <a:noFill/>
        </p:spPr>
        <p:txBody>
          <a:bodyPr wrap="square" rtlCol="0">
            <a:spAutoFit/>
          </a:bodyPr>
          <a:lstStyle/>
          <a:p>
            <a:pPr marL="457200" indent="-457200" eaLnBrk="1" fontAlgn="auto" hangingPunct="1">
              <a:spcBef>
                <a:spcPts val="800"/>
              </a:spcBef>
              <a:spcAft>
                <a:spcPts val="800"/>
              </a:spcAft>
              <a:buFont typeface="+mj-lt"/>
              <a:buAutoNum type="arabicPeriod"/>
            </a:pPr>
            <a:r>
              <a:rPr lang="en-US" sz="1800" b="1" dirty="0" smtClean="0">
                <a:effectLst>
                  <a:outerShdw blurRad="38100" dist="38100" dir="2700000" algn="tl">
                    <a:srgbClr val="000000">
                      <a:alpha val="43137"/>
                    </a:srgbClr>
                  </a:outerShdw>
                </a:effectLst>
                <a:latin typeface="Cambria" panose="02040503050406030204" pitchFamily="18" charset="0"/>
              </a:rPr>
              <a:t>The stimulus S</a:t>
            </a:r>
            <a:r>
              <a:rPr lang="en-US" sz="1800" b="1" baseline="-25000" dirty="0" smtClean="0">
                <a:effectLst>
                  <a:outerShdw blurRad="38100" dist="38100" dir="2700000" algn="tl">
                    <a:srgbClr val="000000">
                      <a:alpha val="43137"/>
                    </a:srgbClr>
                  </a:outerShdw>
                </a:effectLst>
                <a:latin typeface="Cambria" panose="02040503050406030204" pitchFamily="18" charset="0"/>
              </a:rPr>
              <a:t>2</a:t>
            </a:r>
            <a:r>
              <a:rPr lang="en-US" sz="1800" b="1" dirty="0" smtClean="0">
                <a:effectLst>
                  <a:outerShdw blurRad="38100" dist="38100" dir="2700000" algn="tl">
                    <a:srgbClr val="000000">
                      <a:alpha val="43137"/>
                    </a:srgbClr>
                  </a:outerShdw>
                </a:effectLst>
                <a:latin typeface="Cambria" panose="02040503050406030204" pitchFamily="18" charset="0"/>
              </a:rPr>
              <a:t> occurs </a:t>
            </a:r>
            <a:br>
              <a:rPr lang="en-US" sz="1800" b="1" dirty="0" smtClean="0">
                <a:effectLst>
                  <a:outerShdw blurRad="38100" dist="38100" dir="2700000" algn="tl">
                    <a:srgbClr val="000000">
                      <a:alpha val="43137"/>
                    </a:srgbClr>
                  </a:outerShdw>
                </a:effectLst>
                <a:latin typeface="Cambria" panose="02040503050406030204" pitchFamily="18" charset="0"/>
              </a:rPr>
            </a:br>
            <a:r>
              <a:rPr lang="en-US" sz="1800" b="1" dirty="0" smtClean="0">
                <a:effectLst>
                  <a:outerShdw blurRad="38100" dist="38100" dir="2700000" algn="tl">
                    <a:srgbClr val="000000">
                      <a:alpha val="43137"/>
                    </a:srgbClr>
                  </a:outerShdw>
                </a:effectLst>
                <a:latin typeface="Cambria" panose="02040503050406030204" pitchFamily="18" charset="0"/>
              </a:rPr>
              <a:t>the APN internal state is updated.</a:t>
            </a:r>
          </a:p>
          <a:p>
            <a:pPr marL="457200" indent="-457200" eaLnBrk="1" fontAlgn="auto" hangingPunct="1">
              <a:spcBef>
                <a:spcPts val="800"/>
              </a:spcBef>
              <a:spcAft>
                <a:spcPts val="800"/>
              </a:spcAft>
              <a:buFont typeface="+mj-lt"/>
              <a:buAutoNum type="arabicPeriod"/>
            </a:pPr>
            <a:r>
              <a:rPr lang="en-US" sz="1800" b="1" dirty="0" smtClean="0">
                <a:effectLst>
                  <a:outerShdw blurRad="38100" dist="38100" dir="2700000" algn="tl">
                    <a:srgbClr val="000000">
                      <a:alpha val="43137"/>
                    </a:srgbClr>
                  </a:outerShdw>
                </a:effectLst>
                <a:latin typeface="Cambria" panose="02040503050406030204" pitchFamily="18" charset="0"/>
              </a:rPr>
              <a:t>The remaining part of S</a:t>
            </a:r>
            <a:r>
              <a:rPr lang="en-US" sz="1800" b="1" baseline="-25000" dirty="0" smtClean="0">
                <a:effectLst>
                  <a:outerShdw blurRad="38100" dist="38100" dir="2700000" algn="tl">
                    <a:srgbClr val="000000">
                      <a:alpha val="43137"/>
                    </a:srgbClr>
                  </a:outerShdw>
                </a:effectLst>
                <a:latin typeface="Cambria" panose="02040503050406030204" pitchFamily="18" charset="0"/>
              </a:rPr>
              <a:t>1</a:t>
            </a:r>
            <a:r>
              <a:rPr lang="en-US" sz="1800" b="1" dirty="0" smtClean="0">
                <a:effectLst>
                  <a:outerShdw blurRad="38100" dist="38100" dir="2700000" algn="tl">
                    <a:srgbClr val="000000">
                      <a:alpha val="43137"/>
                    </a:srgbClr>
                  </a:outerShdw>
                </a:effectLst>
                <a:latin typeface="Cambria" panose="02040503050406030204" pitchFamily="18" charset="0"/>
              </a:rPr>
              <a:t> is </a:t>
            </a:r>
            <a:r>
              <a:rPr lang="en-US" sz="1800" b="1" dirty="0" smtClean="0">
                <a:solidFill>
                  <a:srgbClr val="FF0000"/>
                </a:solidFill>
                <a:effectLst>
                  <a:outerShdw blurRad="38100" dist="38100" dir="2700000" algn="tl">
                    <a:srgbClr val="000000">
                      <a:alpha val="43137"/>
                    </a:srgbClr>
                  </a:outerShdw>
                </a:effectLst>
                <a:latin typeface="Cambria" panose="02040503050406030204" pitchFamily="18" charset="0"/>
              </a:rPr>
              <a:t>linearly combined</a:t>
            </a:r>
            <a:r>
              <a:rPr lang="en-US" sz="1800" b="1" dirty="0" smtClean="0">
                <a:effectLst>
                  <a:outerShdw blurRad="38100" dist="38100" dir="2700000" algn="tl">
                    <a:srgbClr val="000000">
                      <a:alpha val="43137"/>
                    </a:srgbClr>
                  </a:outerShdw>
                </a:effectLst>
                <a:latin typeface="Cambria" panose="02040503050406030204" pitchFamily="18" charset="0"/>
              </a:rPr>
              <a:t> with S</a:t>
            </a:r>
            <a:r>
              <a:rPr lang="en-US" sz="1800" b="1" baseline="-25000" dirty="0" smtClean="0">
                <a:effectLst>
                  <a:outerShdw blurRad="38100" dist="38100" dir="2700000" algn="tl">
                    <a:srgbClr val="000000">
                      <a:alpha val="43137"/>
                    </a:srgbClr>
                  </a:outerShdw>
                </a:effectLst>
                <a:latin typeface="Cambria" panose="02040503050406030204" pitchFamily="18" charset="0"/>
              </a:rPr>
              <a:t>2</a:t>
            </a:r>
            <a:r>
              <a:rPr lang="en-US" sz="1800" b="1" dirty="0" smtClean="0">
                <a:effectLst>
                  <a:outerShdw blurRad="38100" dist="38100" dir="2700000" algn="tl">
                    <a:srgbClr val="000000">
                      <a:alpha val="43137"/>
                    </a:srgbClr>
                  </a:outerShdw>
                </a:effectLst>
                <a:latin typeface="Cambria" panose="02040503050406030204" pitchFamily="18" charset="0"/>
              </a:rPr>
              <a:t> producing IPQ </a:t>
            </a:r>
            <a:br>
              <a:rPr lang="en-US" sz="1800" b="1" dirty="0" smtClean="0">
                <a:effectLst>
                  <a:outerShdw blurRad="38100" dist="38100" dir="2700000" algn="tl">
                    <a:srgbClr val="000000">
                      <a:alpha val="43137"/>
                    </a:srgbClr>
                  </a:outerShdw>
                </a:effectLst>
                <a:latin typeface="Cambria" panose="02040503050406030204" pitchFamily="18" charset="0"/>
              </a:rPr>
            </a:br>
            <a:r>
              <a:rPr lang="en-US" sz="1800" b="1" dirty="0" smtClean="0">
                <a:effectLst>
                  <a:outerShdw blurRad="38100" dist="38100" dir="2700000" algn="tl">
                    <a:srgbClr val="000000">
                      <a:alpha val="43137"/>
                    </a:srgbClr>
                  </a:outerShdw>
                </a:effectLst>
                <a:latin typeface="Cambria" panose="02040503050406030204" pitchFamily="18" charset="0"/>
              </a:rPr>
              <a:t>consisting of the processes: P</a:t>
            </a:r>
            <a:r>
              <a:rPr lang="en-US" sz="1800" b="1" baseline="-25000" dirty="0" smtClean="0">
                <a:effectLst>
                  <a:outerShdw blurRad="38100" dist="38100" dir="2700000" algn="tl">
                    <a:srgbClr val="000000">
                      <a:alpha val="43137"/>
                    </a:srgbClr>
                  </a:outerShdw>
                </a:effectLst>
                <a:latin typeface="Cambria" panose="02040503050406030204" pitchFamily="18" charset="0"/>
              </a:rPr>
              <a:t>0</a:t>
            </a:r>
            <a:r>
              <a:rPr lang="en-US" sz="1800" b="1" dirty="0" smtClean="0">
                <a:effectLst>
                  <a:outerShdw blurRad="38100" dist="38100" dir="2700000" algn="tl">
                    <a:srgbClr val="000000">
                      <a:alpha val="43137"/>
                    </a:srgbClr>
                  </a:outerShdw>
                </a:effectLst>
                <a:latin typeface="Cambria" panose="02040503050406030204" pitchFamily="18" charset="0"/>
              </a:rPr>
              <a:t>-P</a:t>
            </a:r>
            <a:r>
              <a:rPr lang="en-US" sz="1800" b="1" baseline="-25000" dirty="0" smtClean="0">
                <a:effectLst>
                  <a:outerShdw blurRad="38100" dist="38100" dir="2700000" algn="tl">
                    <a:srgbClr val="000000">
                      <a:alpha val="43137"/>
                    </a:srgbClr>
                  </a:outerShdw>
                </a:effectLst>
                <a:latin typeface="Cambria" panose="02040503050406030204" pitchFamily="18" charset="0"/>
              </a:rPr>
              <a:t>1</a:t>
            </a:r>
            <a:endParaRPr lang="en-US" sz="1800" b="1" baseline="-25000" dirty="0">
              <a:effectLst>
                <a:outerShdw blurRad="38100" dist="38100" dir="2700000" algn="tl">
                  <a:srgbClr val="000000">
                    <a:alpha val="43137"/>
                  </a:srgbClr>
                </a:outerShdw>
              </a:effectLst>
              <a:latin typeface="Cambria" panose="02040503050406030204" pitchFamily="18" charset="0"/>
            </a:endParaRPr>
          </a:p>
        </p:txBody>
      </p:sp>
      <p:pic>
        <p:nvPicPr>
          <p:cNvPr id="9" name="Obraz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86" y="0"/>
            <a:ext cx="1478842" cy="675345"/>
          </a:xfrm>
          <a:prstGeom prst="rect">
            <a:avLst/>
          </a:prstGeom>
        </p:spPr>
      </p:pic>
      <p:pic>
        <p:nvPicPr>
          <p:cNvPr id="10" name="Obraz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V="1">
            <a:off x="0" y="6182655"/>
            <a:ext cx="1478842" cy="675345"/>
          </a:xfrm>
          <a:prstGeom prst="rect">
            <a:avLst/>
          </a:prstGeom>
        </p:spPr>
      </p:pic>
      <p:pic>
        <p:nvPicPr>
          <p:cNvPr id="13" name="Obraz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7671494" y="0"/>
            <a:ext cx="1475656" cy="675345"/>
          </a:xfrm>
          <a:prstGeom prst="rect">
            <a:avLst/>
          </a:prstGeom>
        </p:spPr>
      </p:pic>
      <p:pic>
        <p:nvPicPr>
          <p:cNvPr id="14" name="Obraz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flipV="1">
            <a:off x="7668344" y="6182655"/>
            <a:ext cx="1475656" cy="675345"/>
          </a:xfrm>
          <a:prstGeom prst="rect">
            <a:avLst/>
          </a:prstGeom>
        </p:spPr>
      </p:pic>
      <p:sp>
        <p:nvSpPr>
          <p:cNvPr id="19" name="Tytuł 1"/>
          <p:cNvSpPr txBox="1">
            <a:spLocks/>
          </p:cNvSpPr>
          <p:nvPr/>
        </p:nvSpPr>
        <p:spPr>
          <a:xfrm>
            <a:off x="1475656" y="6187860"/>
            <a:ext cx="6186388" cy="670140"/>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fontAlgn="auto">
              <a:spcAft>
                <a:spcPts val="0"/>
              </a:spcAft>
            </a:pPr>
            <a:r>
              <a:rPr lang="en-US" sz="2100" b="1" dirty="0" smtClean="0">
                <a:effectLst>
                  <a:outerShdw blurRad="38100" dist="38100" dir="2700000" algn="tl">
                    <a:srgbClr val="000000">
                      <a:alpha val="43137"/>
                    </a:srgbClr>
                  </a:outerShdw>
                </a:effectLst>
                <a:latin typeface="Cambria" panose="02040503050406030204" pitchFamily="18" charset="0"/>
              </a:rPr>
              <a:t>Creation of the queue of subsequent internal processes which do not overlap in time.</a:t>
            </a:r>
            <a:endParaRPr lang="en-US" sz="2100" b="1" dirty="0">
              <a:effectLst>
                <a:outerShdw blurRad="38100" dist="38100" dir="2700000" algn="tl">
                  <a:srgbClr val="000000">
                    <a:alpha val="43137"/>
                  </a:srgbClr>
                </a:outerShdw>
              </a:effectLst>
              <a:latin typeface="Cambria" panose="02040503050406030204" pitchFamily="18" charset="0"/>
            </a:endParaRPr>
          </a:p>
        </p:txBody>
      </p:sp>
      <p:pic>
        <p:nvPicPr>
          <p:cNvPr id="4" name="Obraz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4306" y="810404"/>
            <a:ext cx="3016122" cy="3167212"/>
          </a:xfrm>
          <a:prstGeom prst="rect">
            <a:avLst/>
          </a:prstGeom>
        </p:spPr>
      </p:pic>
      <p:pic>
        <p:nvPicPr>
          <p:cNvPr id="7" name="Obraz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4306" y="4365104"/>
            <a:ext cx="3021086" cy="1571548"/>
          </a:xfrm>
          <a:prstGeom prst="rect">
            <a:avLst/>
          </a:prstGeom>
        </p:spPr>
      </p:pic>
      <p:pic>
        <p:nvPicPr>
          <p:cNvPr id="5" name="Obraz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19872" y="755878"/>
            <a:ext cx="5472608" cy="3268893"/>
          </a:xfrm>
          <a:prstGeom prst="rect">
            <a:avLst/>
          </a:prstGeom>
        </p:spPr>
      </p:pic>
      <p:sp>
        <p:nvSpPr>
          <p:cNvPr id="23" name="Prostokąt zaokrąglony 22"/>
          <p:cNvSpPr/>
          <p:nvPr/>
        </p:nvSpPr>
        <p:spPr>
          <a:xfrm>
            <a:off x="4355976" y="2492896"/>
            <a:ext cx="1080120" cy="72008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5" name="Łącznik prosty ze strzałką 24"/>
          <p:cNvCxnSpPr>
            <a:stCxn id="3" idx="0"/>
          </p:cNvCxnSpPr>
          <p:nvPr/>
        </p:nvCxnSpPr>
        <p:spPr>
          <a:xfrm flipH="1" flipV="1">
            <a:off x="5436096" y="3310848"/>
            <a:ext cx="513510" cy="955920"/>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665265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rostokąt 5"/>
          <p:cNvSpPr/>
          <p:nvPr/>
        </p:nvSpPr>
        <p:spPr>
          <a:xfrm>
            <a:off x="-2778" y="0"/>
            <a:ext cx="9146778" cy="6858000"/>
          </a:xfrm>
          <a:prstGeom prst="rect">
            <a:avLst/>
          </a:prstGeom>
          <a:gradFill flip="none" rotWithShape="1">
            <a:gsLst>
              <a:gs pos="0">
                <a:srgbClr val="AFA89E"/>
              </a:gs>
              <a:gs pos="0">
                <a:srgbClr val="FEF8F1"/>
              </a:gs>
              <a:gs pos="73000">
                <a:srgbClr val="FFFBFA"/>
              </a:gs>
              <a:gs pos="100000">
                <a:srgbClr val="EA8E50"/>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p:cNvSpPr>
            <a:spLocks noGrp="1"/>
          </p:cNvSpPr>
          <p:nvPr>
            <p:ph type="title"/>
          </p:nvPr>
        </p:nvSpPr>
        <p:spPr>
          <a:xfrm>
            <a:off x="1475656" y="-4653"/>
            <a:ext cx="6186388" cy="679998"/>
          </a:xfrm>
        </p:spPr>
        <p:txBody>
          <a:bodyPr>
            <a:normAutofit/>
          </a:bodyPr>
          <a:lstStyle/>
          <a:p>
            <a:pPr algn="ctr"/>
            <a:r>
              <a:rPr lang="en-US" sz="3600" b="1" dirty="0" smtClean="0">
                <a:effectLst>
                  <a:outerShdw blurRad="38100" dist="38100" dir="2700000" algn="tl">
                    <a:srgbClr val="000000">
                      <a:alpha val="43137"/>
                    </a:srgbClr>
                  </a:outerShdw>
                </a:effectLst>
                <a:latin typeface="Cambria" panose="02040503050406030204" pitchFamily="18" charset="0"/>
              </a:rPr>
              <a:t>Combining of Input Stimuli</a:t>
            </a:r>
            <a:endParaRPr lang="en-US" sz="3600" b="1" dirty="0">
              <a:effectLst>
                <a:outerShdw blurRad="38100" dist="38100" dir="2700000" algn="tl">
                  <a:srgbClr val="000000">
                    <a:alpha val="43137"/>
                  </a:srgbClr>
                </a:outerShdw>
              </a:effectLst>
              <a:latin typeface="Cambria" panose="02040503050406030204" pitchFamily="18" charset="0"/>
            </a:endParaRPr>
          </a:p>
        </p:txBody>
      </p:sp>
      <p:sp>
        <p:nvSpPr>
          <p:cNvPr id="3" name="pole tekstowe 2"/>
          <p:cNvSpPr txBox="1"/>
          <p:nvPr/>
        </p:nvSpPr>
        <p:spPr>
          <a:xfrm>
            <a:off x="3366772" y="4168896"/>
            <a:ext cx="5165668" cy="1959511"/>
          </a:xfrm>
          <a:prstGeom prst="rect">
            <a:avLst/>
          </a:prstGeom>
          <a:noFill/>
        </p:spPr>
        <p:txBody>
          <a:bodyPr wrap="square" rtlCol="0">
            <a:spAutoFit/>
          </a:bodyPr>
          <a:lstStyle/>
          <a:p>
            <a:pPr marL="457200" indent="-457200" eaLnBrk="1" fontAlgn="auto" hangingPunct="1">
              <a:spcBef>
                <a:spcPts val="800"/>
              </a:spcBef>
              <a:spcAft>
                <a:spcPts val="800"/>
              </a:spcAft>
              <a:buFont typeface="+mj-lt"/>
              <a:buAutoNum type="arabicPeriod" startAt="3"/>
            </a:pPr>
            <a:r>
              <a:rPr lang="en-US" sz="1800" b="1" dirty="0" smtClean="0">
                <a:effectLst>
                  <a:outerShdw blurRad="38100" dist="38100" dir="2700000" algn="tl">
                    <a:srgbClr val="000000">
                      <a:alpha val="43137"/>
                    </a:srgbClr>
                  </a:outerShdw>
                </a:effectLst>
                <a:latin typeface="Cambria" panose="02040503050406030204" pitchFamily="18" charset="0"/>
              </a:rPr>
              <a:t>When the inhibiting stimulus S</a:t>
            </a:r>
            <a:r>
              <a:rPr lang="en-US" sz="1800" b="1" baseline="-25000" dirty="0" smtClean="0">
                <a:effectLst>
                  <a:outerShdw blurRad="38100" dist="38100" dir="2700000" algn="tl">
                    <a:srgbClr val="000000">
                      <a:alpha val="43137"/>
                    </a:srgbClr>
                  </a:outerShdw>
                </a:effectLst>
                <a:latin typeface="Cambria" panose="02040503050406030204" pitchFamily="18" charset="0"/>
              </a:rPr>
              <a:t>3</a:t>
            </a:r>
            <a:r>
              <a:rPr lang="en-US" sz="1800" b="1" dirty="0" smtClean="0">
                <a:effectLst>
                  <a:outerShdw blurRad="38100" dist="38100" dir="2700000" algn="tl">
                    <a:srgbClr val="000000">
                      <a:alpha val="43137"/>
                    </a:srgbClr>
                  </a:outerShdw>
                </a:effectLst>
                <a:latin typeface="Cambria" panose="02040503050406030204" pitchFamily="18" charset="0"/>
              </a:rPr>
              <a:t> comes </a:t>
            </a:r>
            <a:br>
              <a:rPr lang="en-US" sz="1800" b="1" dirty="0" smtClean="0">
                <a:effectLst>
                  <a:outerShdw blurRad="38100" dist="38100" dir="2700000" algn="tl">
                    <a:srgbClr val="000000">
                      <a:alpha val="43137"/>
                    </a:srgbClr>
                  </a:outerShdw>
                </a:effectLst>
                <a:latin typeface="Cambria" panose="02040503050406030204" pitchFamily="18" charset="0"/>
              </a:rPr>
            </a:br>
            <a:r>
              <a:rPr lang="en-US" sz="1800" b="1" dirty="0" smtClean="0">
                <a:effectLst>
                  <a:outerShdw blurRad="38100" dist="38100" dir="2700000" algn="tl">
                    <a:srgbClr val="000000">
                      <a:alpha val="43137"/>
                    </a:srgbClr>
                  </a:outerShdw>
                </a:effectLst>
                <a:latin typeface="Cambria" panose="02040503050406030204" pitchFamily="18" charset="0"/>
              </a:rPr>
              <a:t>the APN is updated again </a:t>
            </a:r>
            <a:r>
              <a:rPr lang="pl-PL" sz="1800" b="1" dirty="0" err="1" smtClean="0">
                <a:effectLst>
                  <a:outerShdw blurRad="38100" dist="38100" dir="2700000" algn="tl">
                    <a:srgbClr val="000000">
                      <a:alpha val="43137"/>
                    </a:srgbClr>
                  </a:outerShdw>
                </a:effectLst>
                <a:latin typeface="Cambria" panose="02040503050406030204" pitchFamily="18" charset="0"/>
              </a:rPr>
              <a:t>at</a:t>
            </a:r>
            <a:r>
              <a:rPr lang="en-US" sz="1800" b="1" dirty="0" smtClean="0">
                <a:effectLst>
                  <a:outerShdw blurRad="38100" dist="38100" dir="2700000" algn="tl">
                    <a:srgbClr val="000000">
                      <a:alpha val="43137"/>
                    </a:srgbClr>
                  </a:outerShdw>
                </a:effectLst>
                <a:latin typeface="Cambria" panose="02040503050406030204" pitchFamily="18" charset="0"/>
              </a:rPr>
              <a:t> the time </a:t>
            </a:r>
            <a:r>
              <a:rPr lang="pl-PL" sz="1800" b="1" dirty="0" smtClean="0">
                <a:effectLst>
                  <a:outerShdw blurRad="38100" dist="38100" dir="2700000" algn="tl">
                    <a:srgbClr val="000000">
                      <a:alpha val="43137"/>
                    </a:srgbClr>
                  </a:outerShdw>
                </a:effectLst>
                <a:latin typeface="Cambria" panose="02040503050406030204" pitchFamily="18" charset="0"/>
              </a:rPr>
              <a:t/>
            </a:r>
            <a:br>
              <a:rPr lang="pl-PL" sz="1800" b="1" dirty="0" smtClean="0">
                <a:effectLst>
                  <a:outerShdw blurRad="38100" dist="38100" dir="2700000" algn="tl">
                    <a:srgbClr val="000000">
                      <a:alpha val="43137"/>
                    </a:srgbClr>
                  </a:outerShdw>
                </a:effectLst>
                <a:latin typeface="Cambria" panose="02040503050406030204" pitchFamily="18" charset="0"/>
              </a:rPr>
            </a:br>
            <a:r>
              <a:rPr lang="en-US" sz="1800" b="1" dirty="0" smtClean="0">
                <a:effectLst>
                  <a:outerShdw blurRad="38100" dist="38100" dir="2700000" algn="tl">
                    <a:srgbClr val="000000">
                      <a:alpha val="43137"/>
                    </a:srgbClr>
                  </a:outerShdw>
                </a:effectLst>
                <a:latin typeface="Cambria" panose="02040503050406030204" pitchFamily="18" charset="0"/>
              </a:rPr>
              <a:t>when this stimulus occurs.</a:t>
            </a:r>
          </a:p>
          <a:p>
            <a:pPr marL="457200" indent="-457200" eaLnBrk="1" fontAlgn="auto" hangingPunct="1">
              <a:spcBef>
                <a:spcPts val="800"/>
              </a:spcBef>
              <a:spcAft>
                <a:spcPts val="800"/>
              </a:spcAft>
              <a:buFont typeface="+mj-lt"/>
              <a:buAutoNum type="arabicPeriod" startAt="3"/>
            </a:pPr>
            <a:r>
              <a:rPr lang="en-US" sz="1800" b="1" dirty="0" smtClean="0">
                <a:effectLst>
                  <a:outerShdw blurRad="38100" dist="38100" dir="2700000" algn="tl">
                    <a:srgbClr val="000000">
                      <a:alpha val="43137"/>
                    </a:srgbClr>
                  </a:outerShdw>
                </a:effectLst>
                <a:latin typeface="Cambria" panose="02040503050406030204" pitchFamily="18" charset="0"/>
              </a:rPr>
              <a:t>Next, this stimulus is linearly combined </a:t>
            </a:r>
            <a:br>
              <a:rPr lang="en-US" sz="1800" b="1" dirty="0" smtClean="0">
                <a:effectLst>
                  <a:outerShdw blurRad="38100" dist="38100" dir="2700000" algn="tl">
                    <a:srgbClr val="000000">
                      <a:alpha val="43137"/>
                    </a:srgbClr>
                  </a:outerShdw>
                </a:effectLst>
                <a:latin typeface="Cambria" panose="02040503050406030204" pitchFamily="18" charset="0"/>
              </a:rPr>
            </a:br>
            <a:r>
              <a:rPr lang="en-US" sz="1800" b="1" dirty="0" smtClean="0">
                <a:effectLst>
                  <a:outerShdw blurRad="38100" dist="38100" dir="2700000" algn="tl">
                    <a:srgbClr val="000000">
                      <a:alpha val="43137"/>
                    </a:srgbClr>
                  </a:outerShdw>
                </a:effectLst>
                <a:latin typeface="Cambria" panose="02040503050406030204" pitchFamily="18" charset="0"/>
              </a:rPr>
              <a:t>with the existing processes P</a:t>
            </a:r>
            <a:r>
              <a:rPr lang="en-US" sz="1800" b="1" baseline="-25000" dirty="0" smtClean="0">
                <a:effectLst>
                  <a:outerShdw blurRad="38100" dist="38100" dir="2700000" algn="tl">
                    <a:srgbClr val="000000">
                      <a:alpha val="43137"/>
                    </a:srgbClr>
                  </a:outerShdw>
                </a:effectLst>
                <a:latin typeface="Cambria" panose="02040503050406030204" pitchFamily="18" charset="0"/>
              </a:rPr>
              <a:t>0</a:t>
            </a:r>
            <a:r>
              <a:rPr lang="en-US" sz="1800" b="1" dirty="0" smtClean="0">
                <a:effectLst>
                  <a:outerShdw blurRad="38100" dist="38100" dir="2700000" algn="tl">
                    <a:srgbClr val="000000">
                      <a:alpha val="43137"/>
                    </a:srgbClr>
                  </a:outerShdw>
                </a:effectLst>
                <a:latin typeface="Cambria" panose="02040503050406030204" pitchFamily="18" charset="0"/>
              </a:rPr>
              <a:t>-P</a:t>
            </a:r>
            <a:r>
              <a:rPr lang="en-US" sz="1800" b="1" baseline="-25000" dirty="0" smtClean="0">
                <a:effectLst>
                  <a:outerShdw blurRad="38100" dist="38100" dir="2700000" algn="tl">
                    <a:srgbClr val="000000">
                      <a:alpha val="43137"/>
                    </a:srgbClr>
                  </a:outerShdw>
                </a:effectLst>
                <a:latin typeface="Cambria" panose="02040503050406030204" pitchFamily="18" charset="0"/>
              </a:rPr>
              <a:t>1</a:t>
            </a:r>
            <a:r>
              <a:rPr lang="en-US" sz="1800" b="1" dirty="0" smtClean="0">
                <a:effectLst>
                  <a:outerShdw blurRad="38100" dist="38100" dir="2700000" algn="tl">
                    <a:srgbClr val="000000">
                      <a:alpha val="43137"/>
                    </a:srgbClr>
                  </a:outerShdw>
                </a:effectLst>
                <a:latin typeface="Cambria" panose="02040503050406030204" pitchFamily="18" charset="0"/>
              </a:rPr>
              <a:t> in the IPQ producing </a:t>
            </a:r>
            <a:r>
              <a:rPr lang="en-US" sz="1800" b="1" dirty="0" smtClean="0">
                <a:solidFill>
                  <a:srgbClr val="FF0000"/>
                </a:solidFill>
                <a:effectLst>
                  <a:outerShdw blurRad="38100" dist="38100" dir="2700000" algn="tl">
                    <a:srgbClr val="000000">
                      <a:alpha val="43137"/>
                    </a:srgbClr>
                  </a:outerShdw>
                </a:effectLst>
                <a:latin typeface="Cambria" panose="02040503050406030204" pitchFamily="18" charset="0"/>
              </a:rPr>
              <a:t>a new sequence of processes</a:t>
            </a:r>
            <a:r>
              <a:rPr lang="en-US" sz="1800" b="1" dirty="0" smtClean="0">
                <a:effectLst>
                  <a:outerShdw blurRad="38100" dist="38100" dir="2700000" algn="tl">
                    <a:srgbClr val="000000">
                      <a:alpha val="43137"/>
                    </a:srgbClr>
                  </a:outerShdw>
                </a:effectLst>
                <a:latin typeface="Cambria" panose="02040503050406030204" pitchFamily="18" charset="0"/>
              </a:rPr>
              <a:t>.</a:t>
            </a:r>
            <a:endParaRPr lang="en-US" sz="1800" b="1" baseline="-25000" dirty="0">
              <a:effectLst>
                <a:outerShdw blurRad="38100" dist="38100" dir="2700000" algn="tl">
                  <a:srgbClr val="000000">
                    <a:alpha val="43137"/>
                  </a:srgbClr>
                </a:outerShdw>
              </a:effectLst>
              <a:latin typeface="Cambria" panose="02040503050406030204" pitchFamily="18" charset="0"/>
            </a:endParaRPr>
          </a:p>
        </p:txBody>
      </p:sp>
      <p:pic>
        <p:nvPicPr>
          <p:cNvPr id="9" name="Obraz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86" y="0"/>
            <a:ext cx="1478842" cy="675345"/>
          </a:xfrm>
          <a:prstGeom prst="rect">
            <a:avLst/>
          </a:prstGeom>
        </p:spPr>
      </p:pic>
      <p:pic>
        <p:nvPicPr>
          <p:cNvPr id="10" name="Obraz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V="1">
            <a:off x="0" y="6182655"/>
            <a:ext cx="1478842" cy="675345"/>
          </a:xfrm>
          <a:prstGeom prst="rect">
            <a:avLst/>
          </a:prstGeom>
        </p:spPr>
      </p:pic>
      <p:pic>
        <p:nvPicPr>
          <p:cNvPr id="13" name="Obraz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7671494" y="0"/>
            <a:ext cx="1475656" cy="675345"/>
          </a:xfrm>
          <a:prstGeom prst="rect">
            <a:avLst/>
          </a:prstGeom>
        </p:spPr>
      </p:pic>
      <p:pic>
        <p:nvPicPr>
          <p:cNvPr id="14" name="Obraz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flipV="1">
            <a:off x="7668344" y="6182655"/>
            <a:ext cx="1475656" cy="675345"/>
          </a:xfrm>
          <a:prstGeom prst="rect">
            <a:avLst/>
          </a:prstGeom>
        </p:spPr>
      </p:pic>
      <p:sp>
        <p:nvSpPr>
          <p:cNvPr id="19" name="Tytuł 1"/>
          <p:cNvSpPr txBox="1">
            <a:spLocks/>
          </p:cNvSpPr>
          <p:nvPr/>
        </p:nvSpPr>
        <p:spPr>
          <a:xfrm>
            <a:off x="1475656" y="6187860"/>
            <a:ext cx="6186388" cy="670140"/>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fontAlgn="auto">
              <a:spcAft>
                <a:spcPts val="0"/>
              </a:spcAft>
            </a:pPr>
            <a:r>
              <a:rPr lang="en-US" sz="2100" b="1" dirty="0" smtClean="0">
                <a:effectLst>
                  <a:outerShdw blurRad="38100" dist="38100" dir="2700000" algn="tl">
                    <a:srgbClr val="000000">
                      <a:alpha val="43137"/>
                    </a:srgbClr>
                  </a:outerShdw>
                </a:effectLst>
                <a:latin typeface="Cambria" panose="02040503050406030204" pitchFamily="18" charset="0"/>
              </a:rPr>
              <a:t>Creation of the queue of subsequent internal processes which do not overlap in time.</a:t>
            </a:r>
            <a:endParaRPr lang="en-US" sz="2100" b="1" dirty="0">
              <a:effectLst>
                <a:outerShdw blurRad="38100" dist="38100" dir="2700000" algn="tl">
                  <a:srgbClr val="000000">
                    <a:alpha val="43137"/>
                  </a:srgbClr>
                </a:outerShdw>
              </a:effectLst>
              <a:latin typeface="Cambria" panose="02040503050406030204" pitchFamily="18" charset="0"/>
            </a:endParaRPr>
          </a:p>
        </p:txBody>
      </p:sp>
      <p:pic>
        <p:nvPicPr>
          <p:cNvPr id="4" name="Obraz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4306" y="810404"/>
            <a:ext cx="3016122" cy="3167212"/>
          </a:xfrm>
          <a:prstGeom prst="rect">
            <a:avLst/>
          </a:prstGeom>
        </p:spPr>
      </p:pic>
      <p:pic>
        <p:nvPicPr>
          <p:cNvPr id="7" name="Obraz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4306" y="4365104"/>
            <a:ext cx="3021086" cy="1571548"/>
          </a:xfrm>
          <a:prstGeom prst="rect">
            <a:avLst/>
          </a:prstGeom>
        </p:spPr>
      </p:pic>
      <p:pic>
        <p:nvPicPr>
          <p:cNvPr id="5" name="Obraz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19872" y="755878"/>
            <a:ext cx="5472608" cy="3268893"/>
          </a:xfrm>
          <a:prstGeom prst="rect">
            <a:avLst/>
          </a:prstGeom>
        </p:spPr>
      </p:pic>
      <p:sp>
        <p:nvSpPr>
          <p:cNvPr id="23" name="Prostokąt zaokrąglony 22"/>
          <p:cNvSpPr/>
          <p:nvPr/>
        </p:nvSpPr>
        <p:spPr>
          <a:xfrm>
            <a:off x="7452320" y="2564903"/>
            <a:ext cx="1080120" cy="628365"/>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5" name="Łącznik prosty ze strzałką 24"/>
          <p:cNvCxnSpPr/>
          <p:nvPr/>
        </p:nvCxnSpPr>
        <p:spPr>
          <a:xfrm flipV="1">
            <a:off x="6732240" y="3193268"/>
            <a:ext cx="720080" cy="2640528"/>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69197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rostokąt 5"/>
          <p:cNvSpPr/>
          <p:nvPr/>
        </p:nvSpPr>
        <p:spPr>
          <a:xfrm>
            <a:off x="-2778" y="0"/>
            <a:ext cx="9146778" cy="6858000"/>
          </a:xfrm>
          <a:prstGeom prst="rect">
            <a:avLst/>
          </a:prstGeom>
          <a:gradFill flip="none" rotWithShape="1">
            <a:gsLst>
              <a:gs pos="0">
                <a:srgbClr val="AFA89E"/>
              </a:gs>
              <a:gs pos="0">
                <a:srgbClr val="FEF8F1"/>
              </a:gs>
              <a:gs pos="73000">
                <a:srgbClr val="FFFBFA"/>
              </a:gs>
              <a:gs pos="100000">
                <a:srgbClr val="EA8E50"/>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p:cNvSpPr>
            <a:spLocks noGrp="1"/>
          </p:cNvSpPr>
          <p:nvPr>
            <p:ph type="title"/>
          </p:nvPr>
        </p:nvSpPr>
        <p:spPr>
          <a:xfrm>
            <a:off x="1475656" y="-4653"/>
            <a:ext cx="6186388" cy="679998"/>
          </a:xfrm>
        </p:spPr>
        <p:txBody>
          <a:bodyPr>
            <a:normAutofit/>
          </a:bodyPr>
          <a:lstStyle/>
          <a:p>
            <a:pPr algn="ctr"/>
            <a:r>
              <a:rPr lang="pl-PL" sz="3600" b="1" dirty="0" smtClean="0">
                <a:effectLst>
                  <a:outerShdw blurRad="38100" dist="38100" dir="2700000" algn="tl">
                    <a:srgbClr val="000000">
                      <a:alpha val="43137"/>
                    </a:srgbClr>
                  </a:outerShdw>
                </a:effectLst>
                <a:latin typeface="Cambria" panose="02040503050406030204" pitchFamily="18" charset="0"/>
              </a:rPr>
              <a:t>Global Event Queue</a:t>
            </a:r>
            <a:endParaRPr lang="en-US" sz="3600" b="1" dirty="0">
              <a:effectLst>
                <a:outerShdw blurRad="38100" dist="38100" dir="2700000" algn="tl">
                  <a:srgbClr val="000000">
                    <a:alpha val="43137"/>
                  </a:srgbClr>
                </a:outerShdw>
              </a:effectLst>
              <a:latin typeface="Cambria" panose="02040503050406030204" pitchFamily="18" charset="0"/>
            </a:endParaRPr>
          </a:p>
        </p:txBody>
      </p:sp>
      <p:sp>
        <p:nvSpPr>
          <p:cNvPr id="3" name="pole tekstowe 2"/>
          <p:cNvSpPr txBox="1"/>
          <p:nvPr/>
        </p:nvSpPr>
        <p:spPr>
          <a:xfrm>
            <a:off x="3366772" y="4168896"/>
            <a:ext cx="5770928" cy="2492990"/>
          </a:xfrm>
          <a:prstGeom prst="rect">
            <a:avLst/>
          </a:prstGeom>
          <a:noFill/>
        </p:spPr>
        <p:txBody>
          <a:bodyPr wrap="square" rtlCol="0">
            <a:spAutoFit/>
          </a:bodyPr>
          <a:lstStyle/>
          <a:p>
            <a:pPr marL="457200" indent="-457200" eaLnBrk="1" fontAlgn="auto" hangingPunct="1">
              <a:spcBef>
                <a:spcPts val="800"/>
              </a:spcBef>
              <a:spcAft>
                <a:spcPts val="800"/>
              </a:spcAft>
              <a:buFont typeface="+mj-lt"/>
              <a:buAutoNum type="arabicPeriod" startAt="5"/>
            </a:pPr>
            <a:r>
              <a:rPr lang="en-US" sz="1800" b="1" dirty="0" smtClean="0">
                <a:effectLst>
                  <a:outerShdw blurRad="38100" dist="38100" dir="2700000" algn="tl">
                    <a:srgbClr val="000000">
                      <a:alpha val="43137"/>
                    </a:srgbClr>
                  </a:outerShdw>
                </a:effectLst>
                <a:latin typeface="Cambria" panose="02040503050406030204" pitchFamily="18" charset="0"/>
              </a:rPr>
              <a:t>GEQ – Global Event Queue sorts</a:t>
            </a:r>
            <a:r>
              <a:rPr lang="pl-PL" sz="1800" b="1" dirty="0" smtClean="0">
                <a:effectLst>
                  <a:outerShdw blurRad="38100" dist="38100" dir="2700000" algn="tl">
                    <a:srgbClr val="000000">
                      <a:alpha val="43137"/>
                    </a:srgbClr>
                  </a:outerShdw>
                </a:effectLst>
                <a:latin typeface="Cambria" panose="02040503050406030204" pitchFamily="18" charset="0"/>
              </a:rPr>
              <a:t/>
            </a:r>
            <a:br>
              <a:rPr lang="pl-PL" sz="1800" b="1" dirty="0" smtClean="0">
                <a:effectLst>
                  <a:outerShdw blurRad="38100" dist="38100" dir="2700000" algn="tl">
                    <a:srgbClr val="000000">
                      <a:alpha val="43137"/>
                    </a:srgbClr>
                  </a:outerShdw>
                </a:effectLst>
                <a:latin typeface="Cambria" panose="02040503050406030204" pitchFamily="18" charset="0"/>
              </a:rPr>
            </a:br>
            <a:r>
              <a:rPr lang="en-US" sz="1800" b="1" dirty="0" smtClean="0">
                <a:effectLst>
                  <a:outerShdw blurRad="38100" dist="38100" dir="2700000" algn="tl">
                    <a:srgbClr val="000000">
                      <a:alpha val="43137"/>
                    </a:srgbClr>
                  </a:outerShdw>
                </a:effectLst>
                <a:latin typeface="Cambria" panose="02040503050406030204" pitchFamily="18" charset="0"/>
              </a:rPr>
              <a:t>and waits for moments when</a:t>
            </a:r>
            <a:r>
              <a:rPr lang="pl-PL" sz="1800" b="1" dirty="0" smtClean="0">
                <a:effectLst>
                  <a:outerShdw blurRad="38100" dist="38100" dir="2700000" algn="tl">
                    <a:srgbClr val="000000">
                      <a:alpha val="43137"/>
                    </a:srgbClr>
                  </a:outerShdw>
                </a:effectLst>
                <a:latin typeface="Cambria" panose="02040503050406030204" pitchFamily="18" charset="0"/>
              </a:rPr>
              <a:t/>
            </a:r>
            <a:br>
              <a:rPr lang="pl-PL" sz="1800" b="1" dirty="0" smtClean="0">
                <a:effectLst>
                  <a:outerShdw blurRad="38100" dist="38100" dir="2700000" algn="tl">
                    <a:srgbClr val="000000">
                      <a:alpha val="43137"/>
                    </a:srgbClr>
                  </a:outerShdw>
                </a:effectLst>
                <a:latin typeface="Cambria" panose="02040503050406030204" pitchFamily="18" charset="0"/>
              </a:rPr>
            </a:br>
            <a:r>
              <a:rPr lang="en-US" sz="1800" b="1" dirty="0" smtClean="0">
                <a:effectLst>
                  <a:outerShdw blurRad="38100" dist="38100" dir="2700000" algn="tl">
                    <a:srgbClr val="000000">
                      <a:alpha val="43137"/>
                    </a:srgbClr>
                  </a:outerShdw>
                </a:effectLst>
                <a:latin typeface="Cambria" panose="02040503050406030204" pitchFamily="18" charset="0"/>
              </a:rPr>
              <a:t>the </a:t>
            </a:r>
            <a:r>
              <a:rPr lang="en-US" sz="1800" b="1" dirty="0" smtClean="0">
                <a:solidFill>
                  <a:srgbClr val="FF0000"/>
                </a:solidFill>
                <a:effectLst>
                  <a:outerShdw blurRad="38100" dist="38100" dir="2700000" algn="tl">
                    <a:srgbClr val="000000">
                      <a:alpha val="43137"/>
                    </a:srgbClr>
                  </a:outerShdw>
                </a:effectLst>
                <a:latin typeface="Cambria" panose="02040503050406030204" pitchFamily="18" charset="0"/>
              </a:rPr>
              <a:t>first internal processes </a:t>
            </a:r>
            <a:r>
              <a:rPr lang="en-US" sz="1800" b="1" dirty="0" smtClean="0">
                <a:effectLst>
                  <a:outerShdw blurRad="38100" dist="38100" dir="2700000" algn="tl">
                    <a:srgbClr val="000000">
                      <a:alpha val="43137"/>
                    </a:srgbClr>
                  </a:outerShdw>
                </a:effectLst>
                <a:latin typeface="Cambria" panose="02040503050406030204" pitchFamily="18" charset="0"/>
              </a:rPr>
              <a:t>of</a:t>
            </a:r>
            <a:br>
              <a:rPr lang="en-US" sz="1800" b="1" dirty="0" smtClean="0">
                <a:effectLst>
                  <a:outerShdw blurRad="38100" dist="38100" dir="2700000" algn="tl">
                    <a:srgbClr val="000000">
                      <a:alpha val="43137"/>
                    </a:srgbClr>
                  </a:outerShdw>
                </a:effectLst>
                <a:latin typeface="Cambria" panose="02040503050406030204" pitchFamily="18" charset="0"/>
              </a:rPr>
            </a:br>
            <a:r>
              <a:rPr lang="en-US" sz="1800" b="1" dirty="0" smtClean="0">
                <a:effectLst>
                  <a:outerShdw blurRad="38100" dist="38100" dir="2700000" algn="tl">
                    <a:srgbClr val="000000">
                      <a:alpha val="43137"/>
                    </a:srgbClr>
                  </a:outerShdw>
                </a:effectLst>
                <a:latin typeface="Cambria" panose="02040503050406030204" pitchFamily="18" charset="0"/>
              </a:rPr>
              <a:t>all IPQs of neurons </a:t>
            </a:r>
            <a:r>
              <a:rPr lang="en-US" sz="1800" b="1" dirty="0" smtClean="0">
                <a:solidFill>
                  <a:srgbClr val="FF0000"/>
                </a:solidFill>
                <a:effectLst>
                  <a:outerShdw blurRad="38100" dist="38100" dir="2700000" algn="tl">
                    <a:srgbClr val="000000">
                      <a:alpha val="43137"/>
                    </a:srgbClr>
                  </a:outerShdw>
                </a:effectLst>
                <a:latin typeface="Cambria" panose="02040503050406030204" pitchFamily="18" charset="0"/>
              </a:rPr>
              <a:t>will finish </a:t>
            </a:r>
            <a:r>
              <a:rPr lang="pl-PL" sz="1800" b="1" dirty="0" smtClean="0">
                <a:effectLst>
                  <a:outerShdw blurRad="38100" dist="38100" dir="2700000" algn="tl">
                    <a:srgbClr val="000000">
                      <a:alpha val="43137"/>
                    </a:srgbClr>
                  </a:outerShdw>
                </a:effectLst>
                <a:latin typeface="Cambria" panose="02040503050406030204" pitchFamily="18" charset="0"/>
              </a:rPr>
              <a:t/>
            </a:r>
            <a:br>
              <a:rPr lang="pl-PL" sz="1800" b="1" dirty="0" smtClean="0">
                <a:effectLst>
                  <a:outerShdw blurRad="38100" dist="38100" dir="2700000" algn="tl">
                    <a:srgbClr val="000000">
                      <a:alpha val="43137"/>
                    </a:srgbClr>
                  </a:outerShdw>
                </a:effectLst>
                <a:latin typeface="Cambria" panose="02040503050406030204" pitchFamily="18" charset="0"/>
              </a:rPr>
            </a:br>
            <a:r>
              <a:rPr lang="en-US" sz="1800" b="1" dirty="0" smtClean="0">
                <a:effectLst>
                  <a:outerShdw blurRad="38100" dist="38100" dir="2700000" algn="tl">
                    <a:srgbClr val="000000">
                      <a:alpha val="43137"/>
                    </a:srgbClr>
                  </a:outerShdw>
                </a:effectLst>
                <a:latin typeface="Cambria" panose="02040503050406030204" pitchFamily="18" charset="0"/>
              </a:rPr>
              <a:t>because</a:t>
            </a:r>
            <a:r>
              <a:rPr lang="pl-PL" sz="1800" b="1" dirty="0" smtClean="0">
                <a:effectLst>
                  <a:outerShdw blurRad="38100" dist="38100" dir="2700000" algn="tl">
                    <a:srgbClr val="000000">
                      <a:alpha val="43137"/>
                    </a:srgbClr>
                  </a:outerShdw>
                </a:effectLst>
                <a:latin typeface="Cambria" panose="02040503050406030204" pitchFamily="18" charset="0"/>
              </a:rPr>
              <a:t> </a:t>
            </a:r>
            <a:r>
              <a:rPr lang="en-US" sz="1800" b="1" dirty="0" smtClean="0">
                <a:effectLst>
                  <a:outerShdw blurRad="38100" dist="38100" dir="2700000" algn="tl">
                    <a:srgbClr val="000000">
                      <a:alpha val="43137"/>
                    </a:srgbClr>
                  </a:outerShdw>
                </a:effectLst>
                <a:latin typeface="Cambria" panose="02040503050406030204" pitchFamily="18" charset="0"/>
              </a:rPr>
              <a:t>in these moments,</a:t>
            </a:r>
            <a:r>
              <a:rPr lang="pl-PL" sz="1800" b="1" dirty="0" smtClean="0">
                <a:effectLst>
                  <a:outerShdw blurRad="38100" dist="38100" dir="2700000" algn="tl">
                    <a:srgbClr val="000000">
                      <a:alpha val="43137"/>
                    </a:srgbClr>
                  </a:outerShdw>
                </a:effectLst>
                <a:latin typeface="Cambria" panose="02040503050406030204" pitchFamily="18" charset="0"/>
              </a:rPr>
              <a:t/>
            </a:r>
            <a:br>
              <a:rPr lang="pl-PL" sz="1800" b="1" dirty="0" smtClean="0">
                <a:effectLst>
                  <a:outerShdw blurRad="38100" dist="38100" dir="2700000" algn="tl">
                    <a:srgbClr val="000000">
                      <a:alpha val="43137"/>
                    </a:srgbClr>
                  </a:outerShdw>
                </a:effectLst>
                <a:latin typeface="Cambria" panose="02040503050406030204" pitchFamily="18" charset="0"/>
              </a:rPr>
            </a:br>
            <a:r>
              <a:rPr lang="en-US" sz="1800" b="1" dirty="0" smtClean="0">
                <a:effectLst>
                  <a:outerShdw blurRad="38100" dist="38100" dir="2700000" algn="tl">
                    <a:srgbClr val="000000">
                      <a:alpha val="43137"/>
                    </a:srgbClr>
                  </a:outerShdw>
                </a:effectLst>
                <a:latin typeface="Cambria" panose="02040503050406030204" pitchFamily="18" charset="0"/>
              </a:rPr>
              <a:t>the neuronal states</a:t>
            </a:r>
            <a:r>
              <a:rPr lang="pl-PL" sz="1800" b="1" dirty="0" smtClean="0">
                <a:effectLst>
                  <a:outerShdw blurRad="38100" dist="38100" dir="2700000" algn="tl">
                    <a:srgbClr val="000000">
                      <a:alpha val="43137"/>
                    </a:srgbClr>
                  </a:outerShdw>
                </a:effectLst>
                <a:latin typeface="Cambria" panose="02040503050406030204" pitchFamily="18" charset="0"/>
              </a:rPr>
              <a:t> </a:t>
            </a:r>
            <a:r>
              <a:rPr lang="en-US" sz="1800" b="1" dirty="0" smtClean="0">
                <a:solidFill>
                  <a:srgbClr val="FF0000"/>
                </a:solidFill>
                <a:effectLst>
                  <a:outerShdw blurRad="38100" dist="38100" dir="2700000" algn="tl">
                    <a:srgbClr val="000000">
                      <a:alpha val="43137"/>
                    </a:srgbClr>
                  </a:outerShdw>
                </a:effectLst>
                <a:latin typeface="Cambria" panose="02040503050406030204" pitchFamily="18" charset="0"/>
              </a:rPr>
              <a:t>must be updated</a:t>
            </a:r>
            <a:r>
              <a:rPr lang="pl-PL" sz="1800" b="1" dirty="0" smtClean="0">
                <a:effectLst>
                  <a:outerShdw blurRad="38100" dist="38100" dir="2700000" algn="tl">
                    <a:srgbClr val="000000">
                      <a:alpha val="43137"/>
                    </a:srgbClr>
                  </a:outerShdw>
                </a:effectLst>
                <a:latin typeface="Cambria" panose="02040503050406030204" pitchFamily="18" charset="0"/>
              </a:rPr>
              <a:t/>
            </a:r>
            <a:br>
              <a:rPr lang="pl-PL" sz="1800" b="1" dirty="0" smtClean="0">
                <a:effectLst>
                  <a:outerShdw blurRad="38100" dist="38100" dir="2700000" algn="tl">
                    <a:srgbClr val="000000">
                      <a:alpha val="43137"/>
                    </a:srgbClr>
                  </a:outerShdw>
                </a:effectLst>
                <a:latin typeface="Cambria" panose="02040503050406030204" pitchFamily="18" charset="0"/>
              </a:rPr>
            </a:br>
            <a:r>
              <a:rPr lang="en-US" sz="1800" b="1" dirty="0" smtClean="0">
                <a:effectLst>
                  <a:outerShdw blurRad="38100" dist="38100" dir="2700000" algn="tl">
                    <a:srgbClr val="000000">
                      <a:alpha val="43137"/>
                    </a:srgbClr>
                  </a:outerShdw>
                </a:effectLst>
                <a:latin typeface="Cambria" panose="02040503050406030204" pitchFamily="18" charset="0"/>
              </a:rPr>
              <a:t>and the internal processes</a:t>
            </a:r>
            <a:r>
              <a:rPr lang="pl-PL" sz="1800" b="1" dirty="0" smtClean="0">
                <a:effectLst>
                  <a:outerShdw blurRad="38100" dist="38100" dir="2700000" algn="tl">
                    <a:srgbClr val="000000">
                      <a:alpha val="43137"/>
                    </a:srgbClr>
                  </a:outerShdw>
                </a:effectLst>
                <a:latin typeface="Cambria" panose="02040503050406030204" pitchFamily="18" charset="0"/>
              </a:rPr>
              <a:t> </a:t>
            </a:r>
            <a:r>
              <a:rPr lang="en-US" sz="1800" b="1" dirty="0" smtClean="0">
                <a:solidFill>
                  <a:srgbClr val="FF0000"/>
                </a:solidFill>
                <a:effectLst>
                  <a:outerShdw blurRad="38100" dist="38100" dir="2700000" algn="tl">
                    <a:srgbClr val="000000">
                      <a:alpha val="43137"/>
                    </a:srgbClr>
                  </a:outerShdw>
                </a:effectLst>
                <a:latin typeface="Cambria" panose="02040503050406030204" pitchFamily="18" charset="0"/>
              </a:rPr>
              <a:t>must be</a:t>
            </a:r>
            <a:r>
              <a:rPr lang="pl-PL" sz="1800" b="1" dirty="0" smtClean="0">
                <a:solidFill>
                  <a:srgbClr val="FF0000"/>
                </a:solidFill>
                <a:effectLst>
                  <a:outerShdw blurRad="38100" dist="38100" dir="2700000" algn="tl">
                    <a:srgbClr val="000000">
                      <a:alpha val="43137"/>
                    </a:srgbClr>
                  </a:outerShdw>
                </a:effectLst>
                <a:latin typeface="Cambria" panose="02040503050406030204" pitchFamily="18" charset="0"/>
              </a:rPr>
              <a:t/>
            </a:r>
            <a:br>
              <a:rPr lang="pl-PL" sz="1800" b="1" dirty="0" smtClean="0">
                <a:solidFill>
                  <a:srgbClr val="FF0000"/>
                </a:solidFill>
                <a:effectLst>
                  <a:outerShdw blurRad="38100" dist="38100" dir="2700000" algn="tl">
                    <a:srgbClr val="000000">
                      <a:alpha val="43137"/>
                    </a:srgbClr>
                  </a:outerShdw>
                </a:effectLst>
                <a:latin typeface="Cambria" panose="02040503050406030204" pitchFamily="18" charset="0"/>
              </a:rPr>
            </a:br>
            <a:r>
              <a:rPr lang="en-US" sz="1800" b="1" dirty="0" smtClean="0">
                <a:solidFill>
                  <a:srgbClr val="FF0000"/>
                </a:solidFill>
                <a:effectLst>
                  <a:outerShdw blurRad="38100" dist="38100" dir="2700000" algn="tl">
                    <a:srgbClr val="000000">
                      <a:alpha val="43137"/>
                    </a:srgbClr>
                  </a:outerShdw>
                </a:effectLst>
                <a:latin typeface="Cambria" panose="02040503050406030204" pitchFamily="18" charset="0"/>
              </a:rPr>
              <a:t>switched</a:t>
            </a:r>
            <a:r>
              <a:rPr lang="en-US" sz="1800" b="1" dirty="0" smtClean="0">
                <a:effectLst>
                  <a:outerShdw blurRad="38100" dist="38100" dir="2700000" algn="tl">
                    <a:srgbClr val="000000">
                      <a:alpha val="43137"/>
                    </a:srgbClr>
                  </a:outerShdw>
                </a:effectLst>
                <a:latin typeface="Cambria" panose="02040503050406030204" pitchFamily="18" charset="0"/>
              </a:rPr>
              <a:t> to the subsequent ones.</a:t>
            </a:r>
            <a:br>
              <a:rPr lang="en-US" sz="1800" b="1" dirty="0" smtClean="0">
                <a:effectLst>
                  <a:outerShdw blurRad="38100" dist="38100" dir="2700000" algn="tl">
                    <a:srgbClr val="000000">
                      <a:alpha val="43137"/>
                    </a:srgbClr>
                  </a:outerShdw>
                </a:effectLst>
                <a:latin typeface="Cambria" panose="02040503050406030204" pitchFamily="18" charset="0"/>
              </a:rPr>
            </a:br>
            <a:endParaRPr lang="en-US" sz="1800" b="1" baseline="-25000" dirty="0">
              <a:effectLst>
                <a:outerShdw blurRad="38100" dist="38100" dir="2700000" algn="tl">
                  <a:srgbClr val="000000">
                    <a:alpha val="43137"/>
                  </a:srgbClr>
                </a:outerShdw>
              </a:effectLst>
              <a:latin typeface="Cambria" panose="02040503050406030204" pitchFamily="18" charset="0"/>
            </a:endParaRPr>
          </a:p>
        </p:txBody>
      </p:sp>
      <p:pic>
        <p:nvPicPr>
          <p:cNvPr id="9" name="Obraz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86" y="0"/>
            <a:ext cx="1478842" cy="675345"/>
          </a:xfrm>
          <a:prstGeom prst="rect">
            <a:avLst/>
          </a:prstGeom>
        </p:spPr>
      </p:pic>
      <p:pic>
        <p:nvPicPr>
          <p:cNvPr id="10" name="Obraz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V="1">
            <a:off x="0" y="6182655"/>
            <a:ext cx="1478842" cy="675345"/>
          </a:xfrm>
          <a:prstGeom prst="rect">
            <a:avLst/>
          </a:prstGeom>
        </p:spPr>
      </p:pic>
      <p:pic>
        <p:nvPicPr>
          <p:cNvPr id="13" name="Obraz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7671494" y="0"/>
            <a:ext cx="1475656" cy="675345"/>
          </a:xfrm>
          <a:prstGeom prst="rect">
            <a:avLst/>
          </a:prstGeom>
        </p:spPr>
      </p:pic>
      <p:pic>
        <p:nvPicPr>
          <p:cNvPr id="14" name="Obraz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flipV="1">
            <a:off x="7668344" y="6182655"/>
            <a:ext cx="1475656" cy="675345"/>
          </a:xfrm>
          <a:prstGeom prst="rect">
            <a:avLst/>
          </a:prstGeom>
        </p:spPr>
      </p:pic>
      <p:sp>
        <p:nvSpPr>
          <p:cNvPr id="19" name="Tytuł 1"/>
          <p:cNvSpPr txBox="1">
            <a:spLocks/>
          </p:cNvSpPr>
          <p:nvPr/>
        </p:nvSpPr>
        <p:spPr>
          <a:xfrm>
            <a:off x="1475656" y="6381328"/>
            <a:ext cx="6186388" cy="476672"/>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fontAlgn="auto">
              <a:spcAft>
                <a:spcPts val="0"/>
              </a:spcAft>
            </a:pPr>
            <a:r>
              <a:rPr lang="en-US" sz="2100" b="1" dirty="0" smtClean="0">
                <a:effectLst>
                  <a:outerShdw blurRad="38100" dist="38100" dir="2700000" algn="tl">
                    <a:srgbClr val="000000">
                      <a:alpha val="43137"/>
                    </a:srgbClr>
                  </a:outerShdw>
                </a:effectLst>
                <a:latin typeface="Cambria" panose="02040503050406030204" pitchFamily="18" charset="0"/>
              </a:rPr>
              <a:t>Watching out the discrete update moments.</a:t>
            </a:r>
            <a:endParaRPr lang="en-US" sz="2100" b="1" dirty="0">
              <a:effectLst>
                <a:outerShdw blurRad="38100" dist="38100" dir="2700000" algn="tl">
                  <a:srgbClr val="000000">
                    <a:alpha val="43137"/>
                  </a:srgbClr>
                </a:outerShdw>
              </a:effectLst>
              <a:latin typeface="Cambria" panose="02040503050406030204" pitchFamily="18" charset="0"/>
            </a:endParaRPr>
          </a:p>
        </p:txBody>
      </p:sp>
      <p:pic>
        <p:nvPicPr>
          <p:cNvPr id="4" name="Obraz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4306" y="810404"/>
            <a:ext cx="3016122" cy="3167212"/>
          </a:xfrm>
          <a:prstGeom prst="rect">
            <a:avLst/>
          </a:prstGeom>
        </p:spPr>
      </p:pic>
      <p:pic>
        <p:nvPicPr>
          <p:cNvPr id="7" name="Obraz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4306" y="4365104"/>
            <a:ext cx="3021086" cy="1571548"/>
          </a:xfrm>
          <a:prstGeom prst="rect">
            <a:avLst/>
          </a:prstGeom>
        </p:spPr>
      </p:pic>
      <p:pic>
        <p:nvPicPr>
          <p:cNvPr id="5" name="Obraz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19872" y="755878"/>
            <a:ext cx="5472608" cy="3268893"/>
          </a:xfrm>
          <a:prstGeom prst="rect">
            <a:avLst/>
          </a:prstGeom>
        </p:spPr>
      </p:pic>
      <p:sp>
        <p:nvSpPr>
          <p:cNvPr id="23" name="Prostokąt zaokrąglony 22"/>
          <p:cNvSpPr/>
          <p:nvPr/>
        </p:nvSpPr>
        <p:spPr>
          <a:xfrm>
            <a:off x="7452320" y="2564903"/>
            <a:ext cx="1080120" cy="628365"/>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5" name="Łącznik prosty ze strzałką 24"/>
          <p:cNvCxnSpPr/>
          <p:nvPr/>
        </p:nvCxnSpPr>
        <p:spPr>
          <a:xfrm flipV="1">
            <a:off x="4355976" y="2785042"/>
            <a:ext cx="792090" cy="2012110"/>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Łącznik prosty ze strzałką 15"/>
          <p:cNvCxnSpPr/>
          <p:nvPr/>
        </p:nvCxnSpPr>
        <p:spPr>
          <a:xfrm flipV="1">
            <a:off x="7236296" y="2852936"/>
            <a:ext cx="504057" cy="2736304"/>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972192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rostokąt 5"/>
          <p:cNvSpPr/>
          <p:nvPr/>
        </p:nvSpPr>
        <p:spPr>
          <a:xfrm>
            <a:off x="-2778" y="0"/>
            <a:ext cx="9146778" cy="6858000"/>
          </a:xfrm>
          <a:prstGeom prst="rect">
            <a:avLst/>
          </a:prstGeom>
          <a:gradFill flip="none" rotWithShape="1">
            <a:gsLst>
              <a:gs pos="0">
                <a:srgbClr val="AFA89E"/>
              </a:gs>
              <a:gs pos="0">
                <a:srgbClr val="FEF8F1"/>
              </a:gs>
              <a:gs pos="73000">
                <a:srgbClr val="FFFBFA"/>
              </a:gs>
              <a:gs pos="100000">
                <a:srgbClr val="EA8E50"/>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p:cNvSpPr>
            <a:spLocks noGrp="1"/>
          </p:cNvSpPr>
          <p:nvPr>
            <p:ph type="title"/>
          </p:nvPr>
        </p:nvSpPr>
        <p:spPr>
          <a:xfrm>
            <a:off x="1475656" y="-4653"/>
            <a:ext cx="6186388" cy="679998"/>
          </a:xfrm>
        </p:spPr>
        <p:txBody>
          <a:bodyPr>
            <a:normAutofit/>
          </a:bodyPr>
          <a:lstStyle/>
          <a:p>
            <a:pPr algn="ctr"/>
            <a:r>
              <a:rPr lang="en-US" sz="3600" b="1" dirty="0" smtClean="0">
                <a:effectLst>
                  <a:outerShdw blurRad="38100" dist="38100" dir="2700000" algn="tl">
                    <a:srgbClr val="000000">
                      <a:alpha val="43137"/>
                    </a:srgbClr>
                  </a:outerShdw>
                </a:effectLst>
                <a:latin typeface="Cambria" panose="02040503050406030204" pitchFamily="18" charset="0"/>
              </a:rPr>
              <a:t>Pulsing Moments of APNs</a:t>
            </a:r>
            <a:endParaRPr lang="en-US" sz="3600" b="1" dirty="0">
              <a:effectLst>
                <a:outerShdw blurRad="38100" dist="38100" dir="2700000" algn="tl">
                  <a:srgbClr val="000000">
                    <a:alpha val="43137"/>
                  </a:srgbClr>
                </a:outerShdw>
              </a:effectLst>
              <a:latin typeface="Cambria" panose="02040503050406030204" pitchFamily="18" charset="0"/>
            </a:endParaRPr>
          </a:p>
        </p:txBody>
      </p:sp>
      <p:sp>
        <p:nvSpPr>
          <p:cNvPr id="3" name="pole tekstowe 2"/>
          <p:cNvSpPr txBox="1"/>
          <p:nvPr/>
        </p:nvSpPr>
        <p:spPr>
          <a:xfrm>
            <a:off x="683568" y="900292"/>
            <a:ext cx="7920880" cy="646331"/>
          </a:xfrm>
          <a:prstGeom prst="rect">
            <a:avLst/>
          </a:prstGeom>
          <a:noFill/>
        </p:spPr>
        <p:txBody>
          <a:bodyPr wrap="square" rtlCol="0">
            <a:spAutoFit/>
          </a:bodyPr>
          <a:lstStyle/>
          <a:p>
            <a:pPr marL="457200" indent="-457200" eaLnBrk="1" fontAlgn="auto" hangingPunct="1">
              <a:spcBef>
                <a:spcPts val="800"/>
              </a:spcBef>
              <a:spcAft>
                <a:spcPts val="800"/>
              </a:spcAft>
              <a:buFont typeface="+mj-lt"/>
              <a:buAutoNum type="arabicPeriod" startAt="6"/>
            </a:pPr>
            <a:r>
              <a:rPr lang="en-US" sz="1800" b="1" dirty="0" smtClean="0">
                <a:effectLst>
                  <a:outerShdw blurRad="38100" dist="38100" dir="2700000" algn="tl">
                    <a:srgbClr val="000000">
                      <a:alpha val="43137"/>
                    </a:srgbClr>
                  </a:outerShdw>
                </a:effectLst>
                <a:latin typeface="Cambria" panose="02040503050406030204" pitchFamily="18" charset="0"/>
              </a:rPr>
              <a:t>GEQ – Global Event Queue also watches out </a:t>
            </a:r>
            <a:r>
              <a:rPr lang="pl-PL" sz="1800" b="1" dirty="0" smtClean="0">
                <a:effectLst>
                  <a:outerShdw blurRad="38100" dist="38100" dir="2700000" algn="tl">
                    <a:srgbClr val="000000">
                      <a:alpha val="43137"/>
                    </a:srgbClr>
                  </a:outerShdw>
                </a:effectLst>
                <a:latin typeface="Cambria" panose="02040503050406030204" pitchFamily="18" charset="0"/>
              </a:rPr>
              <a:t> </a:t>
            </a:r>
            <a:r>
              <a:rPr lang="en-US" sz="1800" b="1" dirty="0" smtClean="0">
                <a:effectLst>
                  <a:outerShdw blurRad="38100" dist="38100" dir="2700000" algn="tl">
                    <a:srgbClr val="000000">
                      <a:alpha val="43137"/>
                    </a:srgbClr>
                  </a:outerShdw>
                </a:effectLst>
                <a:latin typeface="Cambria" panose="02040503050406030204" pitchFamily="18" charset="0"/>
              </a:rPr>
              <a:t>the moments when the </a:t>
            </a:r>
            <a:r>
              <a:rPr lang="en-US" sz="1800" b="1" dirty="0" smtClean="0">
                <a:solidFill>
                  <a:srgbClr val="FF0000"/>
                </a:solidFill>
                <a:effectLst>
                  <a:outerShdw blurRad="38100" dist="38100" dir="2700000" algn="tl">
                    <a:srgbClr val="000000">
                      <a:alpha val="43137"/>
                    </a:srgbClr>
                  </a:outerShdw>
                </a:effectLst>
                <a:latin typeface="Cambria" panose="02040503050406030204" pitchFamily="18" charset="0"/>
              </a:rPr>
              <a:t>pulsing thresholds </a:t>
            </a:r>
            <a:r>
              <a:rPr lang="en-US" sz="1800" b="1" dirty="0" smtClean="0">
                <a:effectLst>
                  <a:outerShdw blurRad="38100" dist="38100" dir="2700000" algn="tl">
                    <a:srgbClr val="000000">
                      <a:alpha val="43137"/>
                    </a:srgbClr>
                  </a:outerShdw>
                </a:effectLst>
                <a:latin typeface="Cambria" panose="02040503050406030204" pitchFamily="18" charset="0"/>
              </a:rPr>
              <a:t>are achieved and when APNs should </a:t>
            </a:r>
            <a:r>
              <a:rPr lang="en-US" sz="1800" b="1" dirty="0" smtClean="0">
                <a:solidFill>
                  <a:srgbClr val="FF0000"/>
                </a:solidFill>
                <a:effectLst>
                  <a:outerShdw blurRad="38100" dist="38100" dir="2700000" algn="tl">
                    <a:srgbClr val="000000">
                      <a:alpha val="43137"/>
                    </a:srgbClr>
                  </a:outerShdw>
                </a:effectLst>
                <a:latin typeface="Cambria" panose="02040503050406030204" pitchFamily="18" charset="0"/>
              </a:rPr>
              <a:t>start pulsing</a:t>
            </a:r>
            <a:r>
              <a:rPr lang="en-US" sz="1800" b="1" dirty="0" smtClean="0">
                <a:effectLst>
                  <a:outerShdw blurRad="38100" dist="38100" dir="2700000" algn="tl">
                    <a:srgbClr val="000000">
                      <a:alpha val="43137"/>
                    </a:srgbClr>
                  </a:outerShdw>
                </a:effectLst>
                <a:latin typeface="Cambria" panose="02040503050406030204" pitchFamily="18" charset="0"/>
              </a:rPr>
              <a:t>.</a:t>
            </a:r>
            <a:endParaRPr lang="en-US" sz="1800" b="1" baseline="-25000" dirty="0">
              <a:effectLst>
                <a:outerShdw blurRad="38100" dist="38100" dir="2700000" algn="tl">
                  <a:srgbClr val="000000">
                    <a:alpha val="43137"/>
                  </a:srgbClr>
                </a:outerShdw>
              </a:effectLst>
              <a:latin typeface="Cambria" panose="02040503050406030204" pitchFamily="18" charset="0"/>
            </a:endParaRPr>
          </a:p>
        </p:txBody>
      </p:sp>
      <p:pic>
        <p:nvPicPr>
          <p:cNvPr id="9" name="Obraz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86" y="0"/>
            <a:ext cx="1478842" cy="675345"/>
          </a:xfrm>
          <a:prstGeom prst="rect">
            <a:avLst/>
          </a:prstGeom>
        </p:spPr>
      </p:pic>
      <p:pic>
        <p:nvPicPr>
          <p:cNvPr id="10" name="Obraz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V="1">
            <a:off x="0" y="6182655"/>
            <a:ext cx="1478842" cy="675345"/>
          </a:xfrm>
          <a:prstGeom prst="rect">
            <a:avLst/>
          </a:prstGeom>
        </p:spPr>
      </p:pic>
      <p:pic>
        <p:nvPicPr>
          <p:cNvPr id="13" name="Obraz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7671494" y="0"/>
            <a:ext cx="1475656" cy="675345"/>
          </a:xfrm>
          <a:prstGeom prst="rect">
            <a:avLst/>
          </a:prstGeom>
        </p:spPr>
      </p:pic>
      <p:pic>
        <p:nvPicPr>
          <p:cNvPr id="14" name="Obraz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flipV="1">
            <a:off x="7668344" y="6182655"/>
            <a:ext cx="1475656" cy="675345"/>
          </a:xfrm>
          <a:prstGeom prst="rect">
            <a:avLst/>
          </a:prstGeom>
        </p:spPr>
      </p:pic>
      <p:sp>
        <p:nvSpPr>
          <p:cNvPr id="19" name="Tytuł 1"/>
          <p:cNvSpPr txBox="1">
            <a:spLocks/>
          </p:cNvSpPr>
          <p:nvPr/>
        </p:nvSpPr>
        <p:spPr>
          <a:xfrm>
            <a:off x="1475656" y="6182655"/>
            <a:ext cx="6186388" cy="675345"/>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fontAlgn="auto">
              <a:spcAft>
                <a:spcPts val="0"/>
              </a:spcAft>
            </a:pPr>
            <a:r>
              <a:rPr lang="en-US" sz="2100" b="1" dirty="0" smtClean="0">
                <a:effectLst>
                  <a:outerShdw blurRad="38100" dist="38100" dir="2700000" algn="tl">
                    <a:srgbClr val="000000">
                      <a:alpha val="43137"/>
                    </a:srgbClr>
                  </a:outerShdw>
                </a:effectLst>
                <a:latin typeface="Cambria" panose="02040503050406030204" pitchFamily="18" charset="0"/>
              </a:rPr>
              <a:t>GEQ watches out when the APNs achieve activation thresholds to make them pulsing.</a:t>
            </a:r>
            <a:endParaRPr lang="en-US" sz="2100" b="1" dirty="0">
              <a:effectLst>
                <a:outerShdw blurRad="38100" dist="38100" dir="2700000" algn="tl">
                  <a:srgbClr val="000000">
                    <a:alpha val="43137"/>
                  </a:srgbClr>
                </a:outerShdw>
              </a:effectLst>
              <a:latin typeface="Cambria" panose="02040503050406030204" pitchFamily="18" charset="0"/>
            </a:endParaRPr>
          </a:p>
        </p:txBody>
      </p:sp>
      <p:pic>
        <p:nvPicPr>
          <p:cNvPr id="7" name="Obraz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89780" y="1667074"/>
            <a:ext cx="2655696" cy="1381475"/>
          </a:xfrm>
          <a:prstGeom prst="rect">
            <a:avLst/>
          </a:prstGeom>
        </p:spPr>
      </p:pic>
      <p:cxnSp>
        <p:nvCxnSpPr>
          <p:cNvPr id="25" name="Łącznik prosty ze strzałką 24"/>
          <p:cNvCxnSpPr/>
          <p:nvPr/>
        </p:nvCxnSpPr>
        <p:spPr>
          <a:xfrm flipH="1">
            <a:off x="4860032" y="1546623"/>
            <a:ext cx="2802012" cy="1882377"/>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8" name="Obraz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3568" y="2538352"/>
            <a:ext cx="7920880" cy="3393701"/>
          </a:xfrm>
          <a:prstGeom prst="rect">
            <a:avLst/>
          </a:prstGeom>
        </p:spPr>
      </p:pic>
      <p:cxnSp>
        <p:nvCxnSpPr>
          <p:cNvPr id="20" name="Łącznik prosty ze strzałką 19"/>
          <p:cNvCxnSpPr/>
          <p:nvPr/>
        </p:nvCxnSpPr>
        <p:spPr>
          <a:xfrm flipH="1">
            <a:off x="899594" y="1546623"/>
            <a:ext cx="1150634" cy="1954385"/>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643086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rostokąt 5"/>
          <p:cNvSpPr/>
          <p:nvPr/>
        </p:nvSpPr>
        <p:spPr>
          <a:xfrm>
            <a:off x="-2778" y="0"/>
            <a:ext cx="9146778" cy="6858000"/>
          </a:xfrm>
          <a:prstGeom prst="rect">
            <a:avLst/>
          </a:prstGeom>
          <a:gradFill flip="none" rotWithShape="1">
            <a:gsLst>
              <a:gs pos="0">
                <a:srgbClr val="AFA89E"/>
              </a:gs>
              <a:gs pos="0">
                <a:srgbClr val="FEF8F1"/>
              </a:gs>
              <a:gs pos="73000">
                <a:srgbClr val="FFFBFA"/>
              </a:gs>
              <a:gs pos="100000">
                <a:srgbClr val="EA8E50"/>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p:cNvSpPr>
            <a:spLocks noGrp="1"/>
          </p:cNvSpPr>
          <p:nvPr>
            <p:ph type="title"/>
          </p:nvPr>
        </p:nvSpPr>
        <p:spPr>
          <a:xfrm>
            <a:off x="1475656" y="-4653"/>
            <a:ext cx="6186388" cy="679998"/>
          </a:xfrm>
        </p:spPr>
        <p:txBody>
          <a:bodyPr>
            <a:normAutofit/>
          </a:bodyPr>
          <a:lstStyle/>
          <a:p>
            <a:pPr algn="ctr"/>
            <a:r>
              <a:rPr lang="en-US" sz="3600" b="1" dirty="0" smtClean="0">
                <a:effectLst>
                  <a:outerShdw blurRad="38100" dist="38100" dir="2700000" algn="tl">
                    <a:srgbClr val="000000">
                      <a:alpha val="43137"/>
                    </a:srgbClr>
                  </a:outerShdw>
                </a:effectLst>
                <a:latin typeface="Cambria" panose="02040503050406030204" pitchFamily="18" charset="0"/>
              </a:rPr>
              <a:t>Associative Pulsing Neurons</a:t>
            </a:r>
            <a:endParaRPr lang="en-US" sz="3600" b="1" dirty="0">
              <a:effectLst>
                <a:outerShdw blurRad="38100" dist="38100" dir="2700000" algn="tl">
                  <a:srgbClr val="000000">
                    <a:alpha val="43137"/>
                  </a:srgbClr>
                </a:outerShdw>
              </a:effectLst>
              <a:latin typeface="Cambria" panose="02040503050406030204" pitchFamily="18" charset="0"/>
            </a:endParaRPr>
          </a:p>
        </p:txBody>
      </p:sp>
      <p:sp>
        <p:nvSpPr>
          <p:cNvPr id="3" name="pole tekstowe 2"/>
          <p:cNvSpPr txBox="1"/>
          <p:nvPr/>
        </p:nvSpPr>
        <p:spPr>
          <a:xfrm>
            <a:off x="395536" y="3068960"/>
            <a:ext cx="8424936" cy="3013646"/>
          </a:xfrm>
          <a:prstGeom prst="rect">
            <a:avLst/>
          </a:prstGeom>
          <a:noFill/>
        </p:spPr>
        <p:txBody>
          <a:bodyPr wrap="square" rtlCol="0">
            <a:spAutoFit/>
          </a:bodyPr>
          <a:lstStyle/>
          <a:p>
            <a:pPr marL="342900" indent="-342900" eaLnBrk="1" fontAlgn="auto" hangingPunct="1">
              <a:spcBef>
                <a:spcPts val="700"/>
              </a:spcBef>
              <a:spcAft>
                <a:spcPts val="700"/>
              </a:spcAft>
              <a:buFont typeface="Wingdings" panose="05000000000000000000" pitchFamily="2" charset="2"/>
              <a:buChar char="ü"/>
            </a:pPr>
            <a:r>
              <a:rPr lang="en-US" sz="1950" b="1" dirty="0" smtClean="0">
                <a:effectLst>
                  <a:outerShdw blurRad="38100" dist="38100" dir="2700000" algn="tl">
                    <a:srgbClr val="000000">
                      <a:alpha val="43137"/>
                    </a:srgbClr>
                  </a:outerShdw>
                </a:effectLst>
                <a:latin typeface="Cambria" panose="02040503050406030204" pitchFamily="18" charset="0"/>
              </a:rPr>
              <a:t>Conditionally connect and change their sensitivity to input stimuli.</a:t>
            </a:r>
          </a:p>
          <a:p>
            <a:pPr marL="342900" indent="-342900" eaLnBrk="1" fontAlgn="auto" hangingPunct="1">
              <a:spcBef>
                <a:spcPts val="700"/>
              </a:spcBef>
              <a:spcAft>
                <a:spcPts val="700"/>
              </a:spcAft>
              <a:buFont typeface="Wingdings" panose="05000000000000000000" pitchFamily="2" charset="2"/>
              <a:buChar char="ü"/>
            </a:pPr>
            <a:r>
              <a:rPr lang="en-US" sz="1950" b="1" dirty="0" smtClean="0">
                <a:effectLst>
                  <a:outerShdw blurRad="38100" dist="38100" dir="2700000" algn="tl">
                    <a:srgbClr val="000000">
                      <a:alpha val="43137"/>
                    </a:srgbClr>
                  </a:outerShdw>
                </a:effectLst>
                <a:latin typeface="Cambria" panose="02040503050406030204" pitchFamily="18" charset="0"/>
              </a:rPr>
              <a:t>Reproduce time activity of neurons in the neural structure.</a:t>
            </a:r>
          </a:p>
          <a:p>
            <a:pPr marL="342900" indent="-342900" eaLnBrk="1" fontAlgn="auto" hangingPunct="1">
              <a:spcBef>
                <a:spcPts val="700"/>
              </a:spcBef>
              <a:spcAft>
                <a:spcPts val="700"/>
              </a:spcAft>
              <a:buFont typeface="Wingdings" panose="05000000000000000000" pitchFamily="2" charset="2"/>
              <a:buChar char="ü"/>
            </a:pPr>
            <a:r>
              <a:rPr lang="en-US" sz="1950" b="1" dirty="0" smtClean="0">
                <a:effectLst>
                  <a:outerShdw blurRad="38100" dist="38100" dir="2700000" algn="tl">
                    <a:srgbClr val="000000">
                      <a:alpha val="43137"/>
                    </a:srgbClr>
                  </a:outerShdw>
                </a:effectLst>
                <a:latin typeface="Cambria" panose="02040503050406030204" pitchFamily="18" charset="0"/>
              </a:rPr>
              <a:t>Sparse connections reflect the time-spread relations between objects.</a:t>
            </a:r>
          </a:p>
          <a:p>
            <a:pPr marL="342900" indent="-342900" eaLnBrk="1" fontAlgn="auto" hangingPunct="1">
              <a:spcBef>
                <a:spcPts val="700"/>
              </a:spcBef>
              <a:spcAft>
                <a:spcPts val="700"/>
              </a:spcAft>
              <a:buFont typeface="Wingdings" panose="05000000000000000000" pitchFamily="2" charset="2"/>
              <a:buChar char="ü"/>
            </a:pPr>
            <a:r>
              <a:rPr lang="en-US" sz="1950" b="1" dirty="0" smtClean="0">
                <a:effectLst>
                  <a:outerShdw blurRad="38100" dist="38100" dir="2700000" algn="tl">
                    <a:srgbClr val="000000">
                      <a:alpha val="43137"/>
                    </a:srgbClr>
                  </a:outerShdw>
                </a:effectLst>
                <a:latin typeface="Cambria" panose="02040503050406030204" pitchFamily="18" charset="0"/>
              </a:rPr>
              <a:t>Aggregate representation of the same or similar objects presented to the neural network on the receptive sensory input fields (SIF).</a:t>
            </a:r>
          </a:p>
          <a:p>
            <a:pPr marL="342900" indent="-342900" eaLnBrk="1" fontAlgn="auto" hangingPunct="1">
              <a:spcBef>
                <a:spcPts val="700"/>
              </a:spcBef>
              <a:spcAft>
                <a:spcPts val="700"/>
              </a:spcAft>
              <a:buFont typeface="Wingdings" panose="05000000000000000000" pitchFamily="2" charset="2"/>
              <a:buChar char="ü"/>
            </a:pPr>
            <a:r>
              <a:rPr lang="en-US" sz="1950" b="1" dirty="0" smtClean="0">
                <a:effectLst>
                  <a:outerShdw blurRad="38100" dist="38100" dir="2700000" algn="tl">
                    <a:srgbClr val="000000">
                      <a:alpha val="43137"/>
                    </a:srgbClr>
                  </a:outerShdw>
                </a:effectLst>
                <a:latin typeface="Cambria" panose="02040503050406030204" pitchFamily="18" charset="0"/>
              </a:rPr>
              <a:t>Represent these combinations of input stimuli that make them firing, and according to their sensitivity, they can specialize over time.</a:t>
            </a:r>
          </a:p>
        </p:txBody>
      </p:sp>
      <p:pic>
        <p:nvPicPr>
          <p:cNvPr id="9" name="Obraz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86" y="0"/>
            <a:ext cx="1478842" cy="675345"/>
          </a:xfrm>
          <a:prstGeom prst="rect">
            <a:avLst/>
          </a:prstGeom>
        </p:spPr>
      </p:pic>
      <p:pic>
        <p:nvPicPr>
          <p:cNvPr id="10" name="Obraz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V="1">
            <a:off x="0" y="6182655"/>
            <a:ext cx="1478842" cy="675345"/>
          </a:xfrm>
          <a:prstGeom prst="rect">
            <a:avLst/>
          </a:prstGeom>
        </p:spPr>
      </p:pic>
      <p:pic>
        <p:nvPicPr>
          <p:cNvPr id="13" name="Obraz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7671494" y="0"/>
            <a:ext cx="1475656" cy="675345"/>
          </a:xfrm>
          <a:prstGeom prst="rect">
            <a:avLst/>
          </a:prstGeom>
        </p:spPr>
      </p:pic>
      <p:pic>
        <p:nvPicPr>
          <p:cNvPr id="14" name="Obraz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flipV="1">
            <a:off x="7668344" y="6182655"/>
            <a:ext cx="1475656" cy="675345"/>
          </a:xfrm>
          <a:prstGeom prst="rect">
            <a:avLst/>
          </a:prstGeom>
        </p:spPr>
      </p:pic>
      <p:sp>
        <p:nvSpPr>
          <p:cNvPr id="19" name="Tytuł 1"/>
          <p:cNvSpPr txBox="1">
            <a:spLocks/>
          </p:cNvSpPr>
          <p:nvPr/>
        </p:nvSpPr>
        <p:spPr>
          <a:xfrm>
            <a:off x="1475656" y="6187860"/>
            <a:ext cx="6186388" cy="670140"/>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fontAlgn="auto">
              <a:spcAft>
                <a:spcPts val="0"/>
              </a:spcAft>
            </a:pPr>
            <a:r>
              <a:rPr lang="en-US" sz="2100" b="1" dirty="0" smtClean="0">
                <a:effectLst>
                  <a:outerShdw blurRad="38100" dist="38100" dir="2700000" algn="tl">
                    <a:srgbClr val="000000">
                      <a:alpha val="43137"/>
                    </a:srgbClr>
                  </a:outerShdw>
                </a:effectLst>
                <a:latin typeface="Cambria" panose="02040503050406030204" pitchFamily="18" charset="0"/>
              </a:rPr>
              <a:t>It allows for recalling of associated information.</a:t>
            </a:r>
            <a:endParaRPr lang="en-US" sz="2100" b="1" dirty="0">
              <a:effectLst>
                <a:outerShdw blurRad="38100" dist="38100" dir="2700000" algn="tl">
                  <a:srgbClr val="000000">
                    <a:alpha val="43137"/>
                  </a:srgbClr>
                </a:outerShdw>
              </a:effectLst>
              <a:latin typeface="Cambria" panose="02040503050406030204" pitchFamily="18" charset="0"/>
            </a:endParaRPr>
          </a:p>
        </p:txBody>
      </p:sp>
      <p:pic>
        <p:nvPicPr>
          <p:cNvPr id="7" name="Obraz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89720" y="736814"/>
            <a:ext cx="4158260" cy="2163098"/>
          </a:xfrm>
          <a:prstGeom prst="rect">
            <a:avLst/>
          </a:prstGeom>
        </p:spPr>
      </p:pic>
    </p:spTree>
    <p:extLst>
      <p:ext uri="{BB962C8B-B14F-4D97-AF65-F5344CB8AC3E}">
        <p14:creationId xmlns:p14="http://schemas.microsoft.com/office/powerpoint/2010/main" val="38746772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rostokąt 5"/>
          <p:cNvSpPr/>
          <p:nvPr/>
        </p:nvSpPr>
        <p:spPr>
          <a:xfrm>
            <a:off x="-2778" y="0"/>
            <a:ext cx="9146778" cy="6858000"/>
          </a:xfrm>
          <a:prstGeom prst="rect">
            <a:avLst/>
          </a:prstGeom>
          <a:gradFill flip="none" rotWithShape="1">
            <a:gsLst>
              <a:gs pos="0">
                <a:srgbClr val="AFA89E"/>
              </a:gs>
              <a:gs pos="0">
                <a:srgbClr val="FEF8F1"/>
              </a:gs>
              <a:gs pos="73000">
                <a:srgbClr val="FFFBFA"/>
              </a:gs>
              <a:gs pos="100000">
                <a:srgbClr val="EA8E50"/>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p:cNvSpPr>
            <a:spLocks noGrp="1"/>
          </p:cNvSpPr>
          <p:nvPr>
            <p:ph type="title"/>
          </p:nvPr>
        </p:nvSpPr>
        <p:spPr>
          <a:xfrm>
            <a:off x="1475656" y="-4653"/>
            <a:ext cx="6186388" cy="679998"/>
          </a:xfrm>
        </p:spPr>
        <p:txBody>
          <a:bodyPr>
            <a:normAutofit fontScale="90000"/>
          </a:bodyPr>
          <a:lstStyle/>
          <a:p>
            <a:pPr algn="ctr"/>
            <a:r>
              <a:rPr lang="en-US" sz="4400" b="1" dirty="0" smtClean="0">
                <a:effectLst>
                  <a:outerShdw blurRad="38100" dist="38100" dir="2700000" algn="tl">
                    <a:srgbClr val="000000">
                      <a:alpha val="43137"/>
                    </a:srgbClr>
                  </a:outerShdw>
                </a:effectLst>
                <a:latin typeface="Cambria" panose="02040503050406030204" pitchFamily="18" charset="0"/>
              </a:rPr>
              <a:t>When APNs are created?</a:t>
            </a:r>
            <a:endParaRPr lang="en-US" sz="4400" b="1" dirty="0">
              <a:effectLst>
                <a:outerShdw blurRad="38100" dist="38100" dir="2700000" algn="tl">
                  <a:srgbClr val="000000">
                    <a:alpha val="43137"/>
                  </a:srgbClr>
                </a:outerShdw>
              </a:effectLst>
              <a:latin typeface="Cambria" panose="02040503050406030204" pitchFamily="18" charset="0"/>
            </a:endParaRPr>
          </a:p>
        </p:txBody>
      </p:sp>
      <p:sp>
        <p:nvSpPr>
          <p:cNvPr id="3" name="pole tekstowe 2"/>
          <p:cNvSpPr txBox="1"/>
          <p:nvPr/>
        </p:nvSpPr>
        <p:spPr>
          <a:xfrm>
            <a:off x="467544" y="2749902"/>
            <a:ext cx="8136904" cy="3177793"/>
          </a:xfrm>
          <a:prstGeom prst="rect">
            <a:avLst/>
          </a:prstGeom>
          <a:noFill/>
        </p:spPr>
        <p:txBody>
          <a:bodyPr wrap="square" rtlCol="0">
            <a:spAutoFit/>
          </a:bodyPr>
          <a:lstStyle/>
          <a:p>
            <a:pPr marL="342900" indent="-342900" eaLnBrk="1" fontAlgn="auto" hangingPunct="1">
              <a:spcBef>
                <a:spcPts val="500"/>
              </a:spcBef>
              <a:spcAft>
                <a:spcPts val="500"/>
              </a:spcAft>
              <a:buFont typeface="Wingdings" panose="05000000000000000000" pitchFamily="2" charset="2"/>
              <a:buChar char="Ø"/>
            </a:pPr>
            <a:r>
              <a:rPr lang="en-US" sz="1950" b="1" dirty="0" smtClean="0">
                <a:effectLst>
                  <a:outerShdw blurRad="38100" dist="38100" dir="2700000" algn="tl">
                    <a:srgbClr val="000000">
                      <a:alpha val="43137"/>
                    </a:srgbClr>
                  </a:outerShdw>
                </a:effectLst>
                <a:latin typeface="Cambria" panose="02040503050406030204" pitchFamily="18" charset="0"/>
              </a:rPr>
              <a:t>They are automatically created for receptors placed in the sensory input fields (SIFs) if no existing neuron reacts to their stimulation.</a:t>
            </a:r>
          </a:p>
          <a:p>
            <a:pPr marL="342900" indent="-342900" eaLnBrk="1" fontAlgn="auto" hangingPunct="1">
              <a:spcBef>
                <a:spcPts val="500"/>
              </a:spcBef>
              <a:spcAft>
                <a:spcPts val="500"/>
              </a:spcAft>
              <a:buFont typeface="Wingdings" panose="05000000000000000000" pitchFamily="2" charset="2"/>
              <a:buChar char="Ø"/>
            </a:pPr>
            <a:r>
              <a:rPr lang="en-US" sz="1950" b="1" dirty="0" smtClean="0">
                <a:effectLst>
                  <a:outerShdw blurRad="38100" dist="38100" dir="2700000" algn="tl">
                    <a:srgbClr val="000000">
                      <a:alpha val="43137"/>
                    </a:srgbClr>
                  </a:outerShdw>
                </a:effectLst>
                <a:latin typeface="Cambria" panose="02040503050406030204" pitchFamily="18" charset="0"/>
              </a:rPr>
              <a:t>They can connect to one or many receptors according to </a:t>
            </a:r>
            <a:br>
              <a:rPr lang="en-US" sz="1950" b="1" dirty="0" smtClean="0">
                <a:effectLst>
                  <a:outerShdw blurRad="38100" dist="38100" dir="2700000" algn="tl">
                    <a:srgbClr val="000000">
                      <a:alpha val="43137"/>
                    </a:srgbClr>
                  </a:outerShdw>
                </a:effectLst>
                <a:latin typeface="Cambria" panose="02040503050406030204" pitchFamily="18" charset="0"/>
              </a:rPr>
            </a:br>
            <a:r>
              <a:rPr lang="en-US" sz="1950" b="1" dirty="0" smtClean="0">
                <a:effectLst>
                  <a:outerShdw blurRad="38100" dist="38100" dir="2700000" algn="tl">
                    <a:srgbClr val="000000">
                      <a:alpha val="43137"/>
                    </a:srgbClr>
                  </a:outerShdw>
                </a:effectLst>
                <a:latin typeface="Cambria" panose="02040503050406030204" pitchFamily="18" charset="0"/>
              </a:rPr>
              <a:t>the passage of time between the receptor stimulations.</a:t>
            </a:r>
          </a:p>
          <a:p>
            <a:pPr marL="342900" indent="-342900" eaLnBrk="1" fontAlgn="auto" hangingPunct="1">
              <a:spcBef>
                <a:spcPts val="500"/>
              </a:spcBef>
              <a:spcAft>
                <a:spcPts val="500"/>
              </a:spcAft>
              <a:buFont typeface="Wingdings" panose="05000000000000000000" pitchFamily="2" charset="2"/>
              <a:buChar char="Ø"/>
            </a:pPr>
            <a:r>
              <a:rPr lang="en-US" sz="1950" b="1" dirty="0" smtClean="0">
                <a:effectLst>
                  <a:outerShdw blurRad="38100" dist="38100" dir="2700000" algn="tl">
                    <a:srgbClr val="000000">
                      <a:alpha val="43137"/>
                    </a:srgbClr>
                  </a:outerShdw>
                </a:effectLst>
                <a:latin typeface="Cambria" panose="02040503050406030204" pitchFamily="18" charset="0"/>
              </a:rPr>
              <a:t>They connect to other neurons if they fire in the close succession of time to reproduce the sequence of object occurrences.</a:t>
            </a:r>
          </a:p>
          <a:p>
            <a:pPr marL="342900" indent="-342900" eaLnBrk="1" fontAlgn="auto" hangingPunct="1">
              <a:spcBef>
                <a:spcPts val="500"/>
              </a:spcBef>
              <a:spcAft>
                <a:spcPts val="500"/>
              </a:spcAft>
              <a:buFont typeface="Wingdings" panose="05000000000000000000" pitchFamily="2" charset="2"/>
              <a:buChar char="Ø"/>
            </a:pPr>
            <a:r>
              <a:rPr lang="en-US" sz="1950" b="1" dirty="0" smtClean="0">
                <a:effectLst>
                  <a:outerShdw blurRad="38100" dist="38100" dir="2700000" algn="tl">
                    <a:srgbClr val="000000">
                      <a:alpha val="43137"/>
                    </a:srgbClr>
                  </a:outerShdw>
                </a:effectLst>
                <a:latin typeface="Cambria" panose="02040503050406030204" pitchFamily="18" charset="0"/>
              </a:rPr>
              <a:t>They are not created if any of the existing neurons fires because </a:t>
            </a:r>
            <a:br>
              <a:rPr lang="en-US" sz="1950" b="1" dirty="0" smtClean="0">
                <a:effectLst>
                  <a:outerShdw blurRad="38100" dist="38100" dir="2700000" algn="tl">
                    <a:srgbClr val="000000">
                      <a:alpha val="43137"/>
                    </a:srgbClr>
                  </a:outerShdw>
                </a:effectLst>
                <a:latin typeface="Cambria" panose="02040503050406030204" pitchFamily="18" charset="0"/>
              </a:rPr>
            </a:br>
            <a:r>
              <a:rPr lang="en-US" sz="1950" b="1" dirty="0" smtClean="0">
                <a:effectLst>
                  <a:outerShdw blurRad="38100" dist="38100" dir="2700000" algn="tl">
                    <a:srgbClr val="000000">
                      <a:alpha val="43137"/>
                    </a:srgbClr>
                  </a:outerShdw>
                </a:effectLst>
                <a:latin typeface="Cambria" panose="02040503050406030204" pitchFamily="18" charset="0"/>
              </a:rPr>
              <a:t>it means that such a class of objects (combination of input stimuli) is already known and represented in the neural network.</a:t>
            </a:r>
          </a:p>
        </p:txBody>
      </p:sp>
      <p:pic>
        <p:nvPicPr>
          <p:cNvPr id="9" name="Obraz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86" y="0"/>
            <a:ext cx="1478842" cy="675345"/>
          </a:xfrm>
          <a:prstGeom prst="rect">
            <a:avLst/>
          </a:prstGeom>
        </p:spPr>
      </p:pic>
      <p:pic>
        <p:nvPicPr>
          <p:cNvPr id="10" name="Obraz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V="1">
            <a:off x="0" y="6182655"/>
            <a:ext cx="1478842" cy="675345"/>
          </a:xfrm>
          <a:prstGeom prst="rect">
            <a:avLst/>
          </a:prstGeom>
        </p:spPr>
      </p:pic>
      <p:pic>
        <p:nvPicPr>
          <p:cNvPr id="13" name="Obraz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7671494" y="0"/>
            <a:ext cx="1475656" cy="675345"/>
          </a:xfrm>
          <a:prstGeom prst="rect">
            <a:avLst/>
          </a:prstGeom>
        </p:spPr>
      </p:pic>
      <p:pic>
        <p:nvPicPr>
          <p:cNvPr id="14" name="Obraz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flipV="1">
            <a:off x="7668344" y="6182655"/>
            <a:ext cx="1475656" cy="675345"/>
          </a:xfrm>
          <a:prstGeom prst="rect">
            <a:avLst/>
          </a:prstGeom>
        </p:spPr>
      </p:pic>
      <p:sp>
        <p:nvSpPr>
          <p:cNvPr id="19" name="Tytuł 1"/>
          <p:cNvSpPr txBox="1">
            <a:spLocks/>
          </p:cNvSpPr>
          <p:nvPr/>
        </p:nvSpPr>
        <p:spPr>
          <a:xfrm>
            <a:off x="1475656" y="6187860"/>
            <a:ext cx="6186388" cy="670140"/>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fontAlgn="auto">
              <a:spcAft>
                <a:spcPts val="0"/>
              </a:spcAft>
            </a:pPr>
            <a:r>
              <a:rPr lang="en-US" sz="2100" b="1" dirty="0" smtClean="0">
                <a:effectLst>
                  <a:outerShdw blurRad="38100" dist="38100" dir="2700000" algn="tl">
                    <a:srgbClr val="000000">
                      <a:alpha val="43137"/>
                    </a:srgbClr>
                  </a:outerShdw>
                </a:effectLst>
                <a:latin typeface="Cambria" panose="02040503050406030204" pitchFamily="18" charset="0"/>
              </a:rPr>
              <a:t>Conditional creation and connection of neurons.</a:t>
            </a:r>
            <a:endParaRPr lang="en-US" sz="2100" b="1" dirty="0">
              <a:effectLst>
                <a:outerShdw blurRad="38100" dist="38100" dir="2700000" algn="tl">
                  <a:srgbClr val="000000">
                    <a:alpha val="43137"/>
                  </a:srgbClr>
                </a:outerShdw>
              </a:effectLst>
              <a:latin typeface="Cambria" panose="02040503050406030204" pitchFamily="18" charset="0"/>
            </a:endParaRPr>
          </a:p>
        </p:txBody>
      </p:sp>
      <p:grpSp>
        <p:nvGrpSpPr>
          <p:cNvPr id="20" name="Grupa 19"/>
          <p:cNvGrpSpPr/>
          <p:nvPr/>
        </p:nvGrpSpPr>
        <p:grpSpPr>
          <a:xfrm>
            <a:off x="2843808" y="614672"/>
            <a:ext cx="3024336" cy="2135230"/>
            <a:chOff x="899592" y="764704"/>
            <a:chExt cx="5040560" cy="3720641"/>
          </a:xfrm>
        </p:grpSpPr>
        <p:pic>
          <p:nvPicPr>
            <p:cNvPr id="21" name="Obraz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9592" y="764704"/>
              <a:ext cx="5040560" cy="3720641"/>
            </a:xfrm>
            <a:prstGeom prst="rect">
              <a:avLst/>
            </a:prstGeom>
          </p:spPr>
        </p:pic>
        <p:pic>
          <p:nvPicPr>
            <p:cNvPr id="22" name="Obraz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85506" y="1437808"/>
              <a:ext cx="2166688" cy="1127096"/>
            </a:xfrm>
            <a:prstGeom prst="rect">
              <a:avLst/>
            </a:prstGeom>
          </p:spPr>
        </p:pic>
      </p:grpSp>
    </p:spTree>
    <p:extLst>
      <p:ext uri="{BB962C8B-B14F-4D97-AF65-F5344CB8AC3E}">
        <p14:creationId xmlns:p14="http://schemas.microsoft.com/office/powerpoint/2010/main" val="15302720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rostokąt 5"/>
          <p:cNvSpPr/>
          <p:nvPr/>
        </p:nvSpPr>
        <p:spPr>
          <a:xfrm>
            <a:off x="-2778" y="0"/>
            <a:ext cx="9146778" cy="6858000"/>
          </a:xfrm>
          <a:prstGeom prst="rect">
            <a:avLst/>
          </a:prstGeom>
          <a:gradFill flip="none" rotWithShape="1">
            <a:gsLst>
              <a:gs pos="0">
                <a:srgbClr val="AFA89E"/>
              </a:gs>
              <a:gs pos="0">
                <a:srgbClr val="FEF8F1"/>
              </a:gs>
              <a:gs pos="73000">
                <a:srgbClr val="FFFBFA"/>
              </a:gs>
              <a:gs pos="100000">
                <a:srgbClr val="EA8E50"/>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p:cNvSpPr>
            <a:spLocks noGrp="1"/>
          </p:cNvSpPr>
          <p:nvPr>
            <p:ph type="title"/>
          </p:nvPr>
        </p:nvSpPr>
        <p:spPr>
          <a:xfrm>
            <a:off x="1475656" y="-4653"/>
            <a:ext cx="6186388" cy="679998"/>
          </a:xfrm>
        </p:spPr>
        <p:txBody>
          <a:bodyPr>
            <a:normAutofit/>
          </a:bodyPr>
          <a:lstStyle/>
          <a:p>
            <a:pPr algn="ctr"/>
            <a:r>
              <a:rPr lang="en-US" sz="3800" b="1" dirty="0" smtClean="0">
                <a:effectLst>
                  <a:outerShdw blurRad="38100" dist="38100" dir="2700000" algn="tl">
                    <a:srgbClr val="000000">
                      <a:alpha val="43137"/>
                    </a:srgbClr>
                  </a:outerShdw>
                </a:effectLst>
                <a:latin typeface="Cambria" panose="02040503050406030204" pitchFamily="18" charset="0"/>
              </a:rPr>
              <a:t>Connections and Synapses</a:t>
            </a:r>
            <a:endParaRPr lang="en-US" sz="3800" b="1" dirty="0">
              <a:effectLst>
                <a:outerShdw blurRad="38100" dist="38100" dir="2700000" algn="tl">
                  <a:srgbClr val="000000">
                    <a:alpha val="43137"/>
                  </a:srgbClr>
                </a:outerShdw>
              </a:effectLst>
              <a:latin typeface="Cambria" panose="02040503050406030204" pitchFamily="18" charset="0"/>
            </a:endParaRPr>
          </a:p>
        </p:txBody>
      </p:sp>
      <p:sp>
        <p:nvSpPr>
          <p:cNvPr id="3" name="pole tekstowe 2"/>
          <p:cNvSpPr txBox="1"/>
          <p:nvPr/>
        </p:nvSpPr>
        <p:spPr>
          <a:xfrm>
            <a:off x="467544" y="3645024"/>
            <a:ext cx="8352928" cy="2341667"/>
          </a:xfrm>
          <a:prstGeom prst="rect">
            <a:avLst/>
          </a:prstGeom>
          <a:noFill/>
        </p:spPr>
        <p:txBody>
          <a:bodyPr wrap="square" rtlCol="0">
            <a:spAutoFit/>
          </a:bodyPr>
          <a:lstStyle/>
          <a:p>
            <a:pPr marL="342900" indent="-342900" eaLnBrk="1" fontAlgn="auto" hangingPunct="1">
              <a:spcBef>
                <a:spcPts val="500"/>
              </a:spcBef>
              <a:spcAft>
                <a:spcPts val="500"/>
              </a:spcAft>
              <a:buFont typeface="Wingdings" panose="05000000000000000000" pitchFamily="2" charset="2"/>
              <a:buChar char="Ø"/>
            </a:pPr>
            <a:r>
              <a:rPr lang="en-US" sz="1850" b="1" dirty="0" smtClean="0">
                <a:effectLst>
                  <a:outerShdw blurRad="38100" dist="38100" dir="2700000" algn="tl">
                    <a:srgbClr val="000000">
                      <a:alpha val="43137"/>
                    </a:srgbClr>
                  </a:outerShdw>
                </a:effectLst>
                <a:latin typeface="Cambria" panose="02040503050406030204" pitchFamily="18" charset="0"/>
              </a:rPr>
              <a:t>Receptors of the SIFs are directly connected to APNs (no synapses).</a:t>
            </a:r>
          </a:p>
          <a:p>
            <a:pPr marL="342900" indent="-342900" eaLnBrk="1" fontAlgn="auto" hangingPunct="1">
              <a:spcBef>
                <a:spcPts val="500"/>
              </a:spcBef>
              <a:spcAft>
                <a:spcPts val="500"/>
              </a:spcAft>
              <a:buFont typeface="Wingdings" panose="05000000000000000000" pitchFamily="2" charset="2"/>
              <a:buChar char="Ø"/>
            </a:pPr>
            <a:r>
              <a:rPr lang="en-US" sz="1850" b="1" dirty="0" smtClean="0">
                <a:effectLst>
                  <a:outerShdw blurRad="38100" dist="38100" dir="2700000" algn="tl">
                    <a:srgbClr val="000000">
                      <a:alpha val="43137"/>
                    </a:srgbClr>
                  </a:outerShdw>
                </a:effectLst>
                <a:latin typeface="Cambria" panose="02040503050406030204" pitchFamily="18" charset="0"/>
              </a:rPr>
              <a:t>Each receptor continuously stimulates the connected APN until the input stimulus influence on the SIF but the APN is updated in the discrete moments of time when the stimulus vanishes or charges the APN.</a:t>
            </a:r>
          </a:p>
          <a:p>
            <a:pPr marL="342900" indent="-342900" eaLnBrk="1" fontAlgn="auto" hangingPunct="1">
              <a:spcBef>
                <a:spcPts val="500"/>
              </a:spcBef>
              <a:spcAft>
                <a:spcPts val="500"/>
              </a:spcAft>
              <a:buFont typeface="Wingdings" panose="05000000000000000000" pitchFamily="2" charset="2"/>
              <a:buChar char="Ø"/>
            </a:pPr>
            <a:r>
              <a:rPr lang="en-US" sz="1850" b="1" dirty="0" smtClean="0">
                <a:effectLst>
                  <a:outerShdw blurRad="38100" dist="38100" dir="2700000" algn="tl">
                    <a:srgbClr val="000000">
                      <a:alpha val="43137"/>
                    </a:srgbClr>
                  </a:outerShdw>
                </a:effectLst>
                <a:latin typeface="Cambria" panose="02040503050406030204" pitchFamily="18" charset="0"/>
              </a:rPr>
              <a:t>APNs are connected via synapses which have their weights coming   </a:t>
            </a:r>
            <a:br>
              <a:rPr lang="en-US" sz="1850" b="1" dirty="0" smtClean="0">
                <a:effectLst>
                  <a:outerShdw blurRad="38100" dist="38100" dir="2700000" algn="tl">
                    <a:srgbClr val="000000">
                      <a:alpha val="43137"/>
                    </a:srgbClr>
                  </a:outerShdw>
                </a:effectLst>
                <a:latin typeface="Cambria" panose="02040503050406030204" pitchFamily="18" charset="0"/>
              </a:rPr>
            </a:br>
            <a:r>
              <a:rPr lang="en-US" sz="1850" b="1" dirty="0" smtClean="0">
                <a:effectLst>
                  <a:outerShdw blurRad="38100" dist="38100" dir="2700000" algn="tl">
                    <a:srgbClr val="000000">
                      <a:alpha val="43137"/>
                    </a:srgbClr>
                  </a:outerShdw>
                </a:effectLst>
                <a:latin typeface="Cambria" panose="02040503050406030204" pitchFamily="18" charset="0"/>
              </a:rPr>
              <a:t>      from different synaptic permeability computed as a result of</a:t>
            </a:r>
            <a:br>
              <a:rPr lang="en-US" sz="1850" b="1" dirty="0" smtClean="0">
                <a:effectLst>
                  <a:outerShdw blurRad="38100" dist="38100" dir="2700000" algn="tl">
                    <a:srgbClr val="000000">
                      <a:alpha val="43137"/>
                    </a:srgbClr>
                  </a:outerShdw>
                </a:effectLst>
                <a:latin typeface="Cambria" panose="02040503050406030204" pitchFamily="18" charset="0"/>
              </a:rPr>
            </a:br>
            <a:r>
              <a:rPr lang="en-US" sz="1850" b="1" dirty="0" smtClean="0">
                <a:effectLst>
                  <a:outerShdw blurRad="38100" dist="38100" dir="2700000" algn="tl">
                    <a:srgbClr val="000000">
                      <a:alpha val="43137"/>
                    </a:srgbClr>
                  </a:outerShdw>
                </a:effectLst>
                <a:latin typeface="Cambria" panose="02040503050406030204" pitchFamily="18" charset="0"/>
              </a:rPr>
              <a:t>          the synaptic efficiency of firing the postsynaptic neuron.</a:t>
            </a:r>
          </a:p>
        </p:txBody>
      </p:sp>
      <p:pic>
        <p:nvPicPr>
          <p:cNvPr id="9" name="Obraz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86" y="0"/>
            <a:ext cx="1478842" cy="675345"/>
          </a:xfrm>
          <a:prstGeom prst="rect">
            <a:avLst/>
          </a:prstGeom>
        </p:spPr>
      </p:pic>
      <p:pic>
        <p:nvPicPr>
          <p:cNvPr id="10" name="Obraz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V="1">
            <a:off x="0" y="6182655"/>
            <a:ext cx="1478842" cy="675345"/>
          </a:xfrm>
          <a:prstGeom prst="rect">
            <a:avLst/>
          </a:prstGeom>
        </p:spPr>
      </p:pic>
      <p:pic>
        <p:nvPicPr>
          <p:cNvPr id="13" name="Obraz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7671494" y="0"/>
            <a:ext cx="1475656" cy="675345"/>
          </a:xfrm>
          <a:prstGeom prst="rect">
            <a:avLst/>
          </a:prstGeom>
        </p:spPr>
      </p:pic>
      <p:pic>
        <p:nvPicPr>
          <p:cNvPr id="14" name="Obraz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flipV="1">
            <a:off x="7668344" y="6182655"/>
            <a:ext cx="1475656" cy="675345"/>
          </a:xfrm>
          <a:prstGeom prst="rect">
            <a:avLst/>
          </a:prstGeom>
        </p:spPr>
      </p:pic>
      <p:sp>
        <p:nvSpPr>
          <p:cNvPr id="19" name="Tytuł 1"/>
          <p:cNvSpPr txBox="1">
            <a:spLocks/>
          </p:cNvSpPr>
          <p:nvPr/>
        </p:nvSpPr>
        <p:spPr>
          <a:xfrm>
            <a:off x="1475656" y="6187860"/>
            <a:ext cx="6186388" cy="670140"/>
          </a:xfrm>
          <a:prstGeom prst="rect">
            <a:avLst/>
          </a:prstGeom>
        </p:spPr>
        <p:txBody>
          <a:bodyPr vert="horz" lIns="91440" tIns="45720" rIns="91440" bIns="45720" rtlCol="0" anchor="ctr">
            <a:normAutofit fontScale="67500" lnSpcReduction="20000"/>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fontAlgn="auto">
              <a:spcAft>
                <a:spcPts val="0"/>
              </a:spcAft>
            </a:pPr>
            <a:r>
              <a:rPr lang="en-US" sz="4400" b="1" dirty="0" smtClean="0">
                <a:effectLst>
                  <a:outerShdw blurRad="38100" dist="38100" dir="2700000" algn="tl">
                    <a:srgbClr val="000000">
                      <a:alpha val="43137"/>
                    </a:srgbClr>
                  </a:outerShdw>
                </a:effectLst>
                <a:latin typeface="Cambria" panose="02040503050406030204" pitchFamily="18" charset="0"/>
              </a:rPr>
              <a:t>Plastic conditional connections.</a:t>
            </a:r>
            <a:endParaRPr lang="en-US" sz="4400" b="1" dirty="0">
              <a:effectLst>
                <a:outerShdw blurRad="38100" dist="38100" dir="2700000" algn="tl">
                  <a:srgbClr val="000000">
                    <a:alpha val="43137"/>
                  </a:srgbClr>
                </a:outerShdw>
              </a:effectLst>
              <a:latin typeface="Cambria" panose="02040503050406030204" pitchFamily="18" charset="0"/>
            </a:endParaRPr>
          </a:p>
        </p:txBody>
      </p:sp>
      <p:pic>
        <p:nvPicPr>
          <p:cNvPr id="4" name="Obraz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5576" y="836712"/>
            <a:ext cx="7848872" cy="2668234"/>
          </a:xfrm>
          <a:prstGeom prst="rect">
            <a:avLst/>
          </a:prstGeom>
        </p:spPr>
      </p:pic>
    </p:spTree>
    <p:extLst>
      <p:ext uri="{BB962C8B-B14F-4D97-AF65-F5344CB8AC3E}">
        <p14:creationId xmlns:p14="http://schemas.microsoft.com/office/powerpoint/2010/main" val="7374513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rostokąt 5"/>
          <p:cNvSpPr/>
          <p:nvPr/>
        </p:nvSpPr>
        <p:spPr>
          <a:xfrm>
            <a:off x="-2778" y="0"/>
            <a:ext cx="9146778" cy="6858000"/>
          </a:xfrm>
          <a:prstGeom prst="rect">
            <a:avLst/>
          </a:prstGeom>
          <a:gradFill flip="none" rotWithShape="1">
            <a:gsLst>
              <a:gs pos="0">
                <a:srgbClr val="AFA89E"/>
              </a:gs>
              <a:gs pos="0">
                <a:srgbClr val="FEF8F1"/>
              </a:gs>
              <a:gs pos="73000">
                <a:srgbClr val="FFFBFA"/>
              </a:gs>
              <a:gs pos="100000">
                <a:srgbClr val="EA8E50"/>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p:cNvSpPr>
            <a:spLocks noGrp="1"/>
          </p:cNvSpPr>
          <p:nvPr>
            <p:ph type="title"/>
          </p:nvPr>
        </p:nvSpPr>
        <p:spPr>
          <a:xfrm>
            <a:off x="1475656" y="-4653"/>
            <a:ext cx="6186388" cy="679998"/>
          </a:xfrm>
        </p:spPr>
        <p:txBody>
          <a:bodyPr>
            <a:normAutofit fontScale="90000"/>
          </a:bodyPr>
          <a:lstStyle/>
          <a:p>
            <a:pPr algn="ctr"/>
            <a:r>
              <a:rPr lang="en-US" sz="4400" b="1" dirty="0" smtClean="0">
                <a:effectLst>
                  <a:outerShdw blurRad="38100" dist="38100" dir="2700000" algn="tl">
                    <a:srgbClr val="000000">
                      <a:alpha val="43137"/>
                    </a:srgbClr>
                  </a:outerShdw>
                </a:effectLst>
                <a:latin typeface="Cambria" panose="02040503050406030204" pitchFamily="18" charset="0"/>
              </a:rPr>
              <a:t>Brains and Neurons</a:t>
            </a:r>
            <a:endParaRPr lang="en-US" sz="4400" b="1" dirty="0">
              <a:effectLst>
                <a:outerShdw blurRad="38100" dist="38100" dir="2700000" algn="tl">
                  <a:srgbClr val="000000">
                    <a:alpha val="43137"/>
                  </a:srgbClr>
                </a:outerShdw>
              </a:effectLst>
              <a:latin typeface="Cambria" panose="02040503050406030204" pitchFamily="18" charset="0"/>
            </a:endParaRPr>
          </a:p>
        </p:txBody>
      </p:sp>
      <p:pic>
        <p:nvPicPr>
          <p:cNvPr id="9" name="Obraz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86" y="0"/>
            <a:ext cx="1478842" cy="675345"/>
          </a:xfrm>
          <a:prstGeom prst="rect">
            <a:avLst/>
          </a:prstGeom>
        </p:spPr>
      </p:pic>
      <p:pic>
        <p:nvPicPr>
          <p:cNvPr id="10" name="Obraz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V="1">
            <a:off x="0" y="6182655"/>
            <a:ext cx="1478842" cy="675345"/>
          </a:xfrm>
          <a:prstGeom prst="rect">
            <a:avLst/>
          </a:prstGeom>
        </p:spPr>
      </p:pic>
      <p:pic>
        <p:nvPicPr>
          <p:cNvPr id="13" name="Obraz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7671494" y="0"/>
            <a:ext cx="1475656" cy="675345"/>
          </a:xfrm>
          <a:prstGeom prst="rect">
            <a:avLst/>
          </a:prstGeom>
        </p:spPr>
      </p:pic>
      <p:pic>
        <p:nvPicPr>
          <p:cNvPr id="14" name="Obraz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flipV="1">
            <a:off x="7668344" y="6182655"/>
            <a:ext cx="1475656" cy="675345"/>
          </a:xfrm>
          <a:prstGeom prst="rect">
            <a:avLst/>
          </a:prstGeom>
        </p:spPr>
      </p:pic>
      <p:sp>
        <p:nvSpPr>
          <p:cNvPr id="19" name="Tytuł 1"/>
          <p:cNvSpPr txBox="1">
            <a:spLocks/>
          </p:cNvSpPr>
          <p:nvPr/>
        </p:nvSpPr>
        <p:spPr>
          <a:xfrm>
            <a:off x="1475656" y="6187860"/>
            <a:ext cx="6186388" cy="670140"/>
          </a:xfrm>
          <a:prstGeom prst="rect">
            <a:avLst/>
          </a:prstGeom>
        </p:spPr>
        <p:txBody>
          <a:bodyPr vert="horz" lIns="91440" tIns="45720" rIns="91440" bIns="45720" rtlCol="0" anchor="ctr">
            <a:normAutofit fontScale="82500" lnSpcReduction="10000"/>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fontAlgn="auto">
              <a:spcAft>
                <a:spcPts val="0"/>
              </a:spcAft>
            </a:pPr>
            <a:r>
              <a:rPr lang="en-US" sz="4400" b="1" dirty="0" smtClean="0">
                <a:effectLst>
                  <a:outerShdw blurRad="38100" dist="38100" dir="2700000" algn="tl">
                    <a:srgbClr val="000000">
                      <a:alpha val="43137"/>
                    </a:srgbClr>
                  </a:outerShdw>
                </a:effectLst>
                <a:latin typeface="Cambria" panose="02040503050406030204" pitchFamily="18" charset="0"/>
              </a:rPr>
              <a:t>How do real neurons work?</a:t>
            </a:r>
            <a:endParaRPr lang="en-US" sz="4400" b="1" dirty="0">
              <a:effectLst>
                <a:outerShdw blurRad="38100" dist="38100" dir="2700000" algn="tl">
                  <a:srgbClr val="000000">
                    <a:alpha val="43137"/>
                  </a:srgbClr>
                </a:outerShdw>
              </a:effectLst>
              <a:latin typeface="Cambria" panose="02040503050406030204" pitchFamily="18" charset="0"/>
            </a:endParaRPr>
          </a:p>
        </p:txBody>
      </p:sp>
      <p:pic>
        <p:nvPicPr>
          <p:cNvPr id="4" name="Obraz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5616" y="908720"/>
            <a:ext cx="7154891" cy="5112568"/>
          </a:xfrm>
          <a:prstGeom prst="rect">
            <a:avLst/>
          </a:prstGeom>
        </p:spPr>
      </p:pic>
      <p:grpSp>
        <p:nvGrpSpPr>
          <p:cNvPr id="17" name="Grupa 16"/>
          <p:cNvGrpSpPr/>
          <p:nvPr/>
        </p:nvGrpSpPr>
        <p:grpSpPr>
          <a:xfrm>
            <a:off x="2699792" y="1700808"/>
            <a:ext cx="3600400" cy="2657601"/>
            <a:chOff x="2123728" y="829167"/>
            <a:chExt cx="3600400" cy="2657601"/>
          </a:xfrm>
        </p:grpSpPr>
        <p:pic>
          <p:nvPicPr>
            <p:cNvPr id="18" name="Obraz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23728" y="829167"/>
              <a:ext cx="3600400" cy="2657601"/>
            </a:xfrm>
            <a:prstGeom prst="rect">
              <a:avLst/>
            </a:prstGeom>
          </p:spPr>
        </p:pic>
        <p:pic>
          <p:nvPicPr>
            <p:cNvPr id="20" name="Obraz 19"/>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771369" y="976956"/>
              <a:ext cx="1872208" cy="1440160"/>
            </a:xfrm>
            <a:prstGeom prst="rect">
              <a:avLst/>
            </a:prstGeom>
          </p:spPr>
        </p:pic>
      </p:grpSp>
    </p:spTree>
    <p:extLst>
      <p:ext uri="{BB962C8B-B14F-4D97-AF65-F5344CB8AC3E}">
        <p14:creationId xmlns:p14="http://schemas.microsoft.com/office/powerpoint/2010/main" val="31204915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000">
        <p15:prstTrans prst="curtains"/>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rostokąt 5"/>
          <p:cNvSpPr/>
          <p:nvPr/>
        </p:nvSpPr>
        <p:spPr>
          <a:xfrm>
            <a:off x="-2778" y="0"/>
            <a:ext cx="9146778" cy="6858000"/>
          </a:xfrm>
          <a:prstGeom prst="rect">
            <a:avLst/>
          </a:prstGeom>
          <a:gradFill flip="none" rotWithShape="1">
            <a:gsLst>
              <a:gs pos="0">
                <a:srgbClr val="AFA89E"/>
              </a:gs>
              <a:gs pos="0">
                <a:srgbClr val="FEF8F1"/>
              </a:gs>
              <a:gs pos="73000">
                <a:srgbClr val="FFFBFA"/>
              </a:gs>
              <a:gs pos="100000">
                <a:srgbClr val="EA8E50"/>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p:cNvSpPr>
            <a:spLocks noGrp="1"/>
          </p:cNvSpPr>
          <p:nvPr>
            <p:ph type="title"/>
          </p:nvPr>
        </p:nvSpPr>
        <p:spPr>
          <a:xfrm>
            <a:off x="1475656" y="-4653"/>
            <a:ext cx="6186388" cy="679998"/>
          </a:xfrm>
        </p:spPr>
        <p:txBody>
          <a:bodyPr>
            <a:normAutofit fontScale="90000"/>
          </a:bodyPr>
          <a:lstStyle/>
          <a:p>
            <a:pPr algn="ctr"/>
            <a:r>
              <a:rPr lang="en-US" sz="4400" b="1" dirty="0" smtClean="0">
                <a:effectLst>
                  <a:outerShdw blurRad="38100" dist="38100" dir="2700000" algn="tl">
                    <a:srgbClr val="000000">
                      <a:alpha val="43137"/>
                    </a:srgbClr>
                  </a:outerShdw>
                </a:effectLst>
                <a:latin typeface="Cambria" panose="02040503050406030204" pitchFamily="18" charset="0"/>
              </a:rPr>
              <a:t>Receptor  Stimulation</a:t>
            </a:r>
            <a:endParaRPr lang="en-US" sz="4400" b="1" dirty="0">
              <a:effectLst>
                <a:outerShdw blurRad="38100" dist="38100" dir="2700000" algn="tl">
                  <a:srgbClr val="000000">
                    <a:alpha val="43137"/>
                  </a:srgbClr>
                </a:outerShdw>
              </a:effectLst>
              <a:latin typeface="Cambria" panose="02040503050406030204" pitchFamily="18" charset="0"/>
            </a:endParaRPr>
          </a:p>
        </p:txBody>
      </p:sp>
      <p:sp>
        <p:nvSpPr>
          <p:cNvPr id="3" name="pole tekstowe 2"/>
          <p:cNvSpPr txBox="1"/>
          <p:nvPr/>
        </p:nvSpPr>
        <p:spPr>
          <a:xfrm>
            <a:off x="683568" y="4996190"/>
            <a:ext cx="7920880" cy="1074653"/>
          </a:xfrm>
          <a:prstGeom prst="rect">
            <a:avLst/>
          </a:prstGeom>
          <a:noFill/>
        </p:spPr>
        <p:txBody>
          <a:bodyPr wrap="square" rtlCol="0">
            <a:spAutoFit/>
          </a:bodyPr>
          <a:lstStyle/>
          <a:p>
            <a:pPr algn="ctr" eaLnBrk="1" fontAlgn="auto" hangingPunct="1">
              <a:spcBef>
                <a:spcPts val="500"/>
              </a:spcBef>
              <a:spcAft>
                <a:spcPts val="500"/>
              </a:spcAft>
            </a:pPr>
            <a:r>
              <a:rPr lang="en-US" sz="1850" b="1" dirty="0" smtClean="0">
                <a:solidFill>
                  <a:schemeClr val="accent2">
                    <a:lumMod val="75000"/>
                  </a:schemeClr>
                </a:solidFill>
                <a:effectLst>
                  <a:outerShdw blurRad="38100" dist="38100" dir="2700000" algn="tl">
                    <a:srgbClr val="000000">
                      <a:alpha val="43137"/>
                    </a:srgbClr>
                  </a:outerShdw>
                </a:effectLst>
                <a:latin typeface="Cambria" panose="02040503050406030204" pitchFamily="18" charset="0"/>
              </a:rPr>
              <a:t>Receptors </a:t>
            </a:r>
            <a:r>
              <a:rPr lang="en-US" sz="1850" b="1" dirty="0" smtClean="0">
                <a:effectLst>
                  <a:outerShdw blurRad="38100" dist="38100" dir="2700000" algn="tl">
                    <a:srgbClr val="000000">
                      <a:alpha val="43137"/>
                    </a:srgbClr>
                  </a:outerShdw>
                </a:effectLst>
                <a:latin typeface="Cambria" panose="02040503050406030204" pitchFamily="18" charset="0"/>
              </a:rPr>
              <a:t>stimulate </a:t>
            </a:r>
            <a:r>
              <a:rPr lang="en-US" sz="1850" b="1" dirty="0" smtClean="0">
                <a:solidFill>
                  <a:schemeClr val="accent2">
                    <a:lumMod val="75000"/>
                  </a:schemeClr>
                </a:solidFill>
                <a:effectLst>
                  <a:outerShdw blurRad="38100" dist="38100" dir="2700000" algn="tl">
                    <a:srgbClr val="000000">
                      <a:alpha val="43137"/>
                    </a:srgbClr>
                  </a:outerShdw>
                </a:effectLst>
                <a:latin typeface="Cambria" panose="02040503050406030204" pitchFamily="18" charset="0"/>
              </a:rPr>
              <a:t>Sensory Neurons </a:t>
            </a:r>
            <a:r>
              <a:rPr lang="en-US" sz="1850" b="1" dirty="0" smtClean="0">
                <a:effectLst>
                  <a:outerShdw blurRad="38100" dist="38100" dir="2700000" algn="tl">
                    <a:srgbClr val="000000">
                      <a:alpha val="43137"/>
                    </a:srgbClr>
                  </a:outerShdw>
                </a:effectLst>
                <a:latin typeface="Cambria" panose="02040503050406030204" pitchFamily="18" charset="0"/>
              </a:rPr>
              <a:t>which stimulate </a:t>
            </a:r>
            <a:r>
              <a:rPr lang="en-US" sz="1850" b="1" dirty="0" smtClean="0">
                <a:solidFill>
                  <a:schemeClr val="accent2">
                    <a:lumMod val="75000"/>
                  </a:schemeClr>
                </a:solidFill>
                <a:effectLst>
                  <a:outerShdw blurRad="38100" dist="38100" dir="2700000" algn="tl">
                    <a:srgbClr val="000000">
                      <a:alpha val="43137"/>
                    </a:srgbClr>
                  </a:outerShdw>
                </a:effectLst>
                <a:latin typeface="Cambria" panose="02040503050406030204" pitchFamily="18" charset="0"/>
              </a:rPr>
              <a:t>Object Neurons</a:t>
            </a:r>
            <a:r>
              <a:rPr lang="en-US" sz="1850" b="1" dirty="0" smtClean="0">
                <a:effectLst>
                  <a:outerShdw blurRad="38100" dist="38100" dir="2700000" algn="tl">
                    <a:srgbClr val="000000">
                      <a:alpha val="43137"/>
                    </a:srgbClr>
                  </a:outerShdw>
                </a:effectLst>
                <a:latin typeface="Cambria" panose="02040503050406030204" pitchFamily="18" charset="0"/>
              </a:rPr>
              <a:t>.</a:t>
            </a:r>
          </a:p>
          <a:p>
            <a:pPr algn="ctr" eaLnBrk="1" fontAlgn="auto" hangingPunct="1">
              <a:spcBef>
                <a:spcPts val="500"/>
              </a:spcBef>
              <a:spcAft>
                <a:spcPts val="500"/>
              </a:spcAft>
            </a:pPr>
            <a:r>
              <a:rPr lang="en-US" sz="1850" b="1" dirty="0" smtClean="0">
                <a:solidFill>
                  <a:schemeClr val="accent2">
                    <a:lumMod val="75000"/>
                  </a:schemeClr>
                </a:solidFill>
                <a:effectLst>
                  <a:outerShdw blurRad="38100" dist="38100" dir="2700000" algn="tl">
                    <a:srgbClr val="000000">
                      <a:alpha val="43137"/>
                    </a:srgbClr>
                  </a:outerShdw>
                </a:effectLst>
                <a:latin typeface="Cambria" panose="02040503050406030204" pitchFamily="18" charset="0"/>
              </a:rPr>
              <a:t>Sensory Neurons </a:t>
            </a:r>
            <a:r>
              <a:rPr lang="en-US" sz="1850" b="1" dirty="0" smtClean="0">
                <a:effectLst>
                  <a:outerShdw blurRad="38100" dist="38100" dir="2700000" algn="tl">
                    <a:srgbClr val="000000">
                      <a:alpha val="43137"/>
                    </a:srgbClr>
                  </a:outerShdw>
                </a:effectLst>
                <a:latin typeface="Cambria" panose="02040503050406030204" pitchFamily="18" charset="0"/>
              </a:rPr>
              <a:t>react to </a:t>
            </a:r>
            <a:r>
              <a:rPr lang="pl-PL" sz="1850" b="1" dirty="0" smtClean="0">
                <a:effectLst>
                  <a:outerShdw blurRad="38100" dist="38100" dir="2700000" algn="tl">
                    <a:srgbClr val="000000">
                      <a:alpha val="43137"/>
                    </a:srgbClr>
                  </a:outerShdw>
                </a:effectLst>
                <a:latin typeface="Cambria" panose="02040503050406030204" pitchFamily="18" charset="0"/>
              </a:rPr>
              <a:t>the </a:t>
            </a:r>
            <a:r>
              <a:rPr lang="en-US" sz="1850" b="1" dirty="0" smtClean="0">
                <a:effectLst>
                  <a:outerShdw blurRad="38100" dist="38100" dir="2700000" algn="tl">
                    <a:srgbClr val="000000">
                      <a:alpha val="43137"/>
                    </a:srgbClr>
                  </a:outerShdw>
                </a:effectLst>
                <a:latin typeface="Cambria" panose="02040503050406030204" pitchFamily="18" charset="0"/>
              </a:rPr>
              <a:t>stimulations</a:t>
            </a:r>
            <a:r>
              <a:rPr lang="pl-PL" sz="1850" b="1" dirty="0" smtClean="0">
                <a:effectLst>
                  <a:outerShdw blurRad="38100" dist="38100" dir="2700000" algn="tl">
                    <a:srgbClr val="000000">
                      <a:alpha val="43137"/>
                    </a:srgbClr>
                  </a:outerShdw>
                </a:effectLst>
                <a:latin typeface="Cambria" panose="02040503050406030204" pitchFamily="18" charset="0"/>
              </a:rPr>
              <a:t> of the </a:t>
            </a:r>
            <a:r>
              <a:rPr lang="pl-PL" sz="1850" b="1" dirty="0" err="1" smtClean="0">
                <a:effectLst>
                  <a:outerShdw blurRad="38100" dist="38100" dir="2700000" algn="tl">
                    <a:srgbClr val="000000">
                      <a:alpha val="43137"/>
                    </a:srgbClr>
                  </a:outerShdw>
                </a:effectLst>
                <a:latin typeface="Cambria" panose="02040503050406030204" pitchFamily="18" charset="0"/>
              </a:rPr>
              <a:t>connected</a:t>
            </a:r>
            <a:r>
              <a:rPr lang="pl-PL" sz="1850" b="1" dirty="0" smtClean="0">
                <a:effectLst>
                  <a:outerShdw blurRad="38100" dist="38100" dir="2700000" algn="tl">
                    <a:srgbClr val="000000">
                      <a:alpha val="43137"/>
                    </a:srgbClr>
                  </a:outerShdw>
                </a:effectLst>
                <a:latin typeface="Cambria" panose="02040503050406030204" pitchFamily="18" charset="0"/>
              </a:rPr>
              <a:t> </a:t>
            </a:r>
            <a:r>
              <a:rPr lang="en-US" sz="1850" b="1" dirty="0" smtClean="0">
                <a:solidFill>
                  <a:schemeClr val="accent2">
                    <a:lumMod val="75000"/>
                  </a:schemeClr>
                </a:solidFill>
                <a:effectLst>
                  <a:outerShdw blurRad="38100" dist="38100" dir="2700000" algn="tl">
                    <a:srgbClr val="000000">
                      <a:alpha val="43137"/>
                    </a:srgbClr>
                  </a:outerShdw>
                </a:effectLst>
                <a:latin typeface="Cambria" panose="02040503050406030204" pitchFamily="18" charset="0"/>
              </a:rPr>
              <a:t>Receptor</a:t>
            </a:r>
            <a:r>
              <a:rPr lang="pl-PL" sz="1850" b="1" dirty="0" smtClean="0">
                <a:solidFill>
                  <a:schemeClr val="accent2">
                    <a:lumMod val="75000"/>
                  </a:schemeClr>
                </a:solidFill>
                <a:effectLst>
                  <a:outerShdw blurRad="38100" dist="38100" dir="2700000" algn="tl">
                    <a:srgbClr val="000000">
                      <a:alpha val="43137"/>
                    </a:srgbClr>
                  </a:outerShdw>
                </a:effectLst>
                <a:latin typeface="Cambria" panose="02040503050406030204" pitchFamily="18" charset="0"/>
              </a:rPr>
              <a:t>s</a:t>
            </a:r>
            <a:r>
              <a:rPr lang="en-US" sz="1850" b="1" dirty="0" smtClean="0">
                <a:effectLst>
                  <a:outerShdw blurRad="38100" dist="38100" dir="2700000" algn="tl">
                    <a:srgbClr val="000000">
                      <a:alpha val="43137"/>
                    </a:srgbClr>
                  </a:outerShdw>
                </a:effectLst>
                <a:latin typeface="Cambria" panose="02040503050406030204" pitchFamily="18" charset="0"/>
              </a:rPr>
              <a:t> and </a:t>
            </a:r>
            <a:r>
              <a:rPr lang="en-US" sz="1850" b="1" dirty="0" smtClean="0">
                <a:solidFill>
                  <a:schemeClr val="accent2">
                    <a:lumMod val="75000"/>
                  </a:schemeClr>
                </a:solidFill>
                <a:effectLst>
                  <a:outerShdw blurRad="38100" dist="38100" dir="2700000" algn="tl">
                    <a:srgbClr val="000000">
                      <a:alpha val="43137"/>
                    </a:srgbClr>
                  </a:outerShdw>
                </a:effectLst>
                <a:latin typeface="Cambria" panose="02040503050406030204" pitchFamily="18" charset="0"/>
              </a:rPr>
              <a:t>code the stimulation strength </a:t>
            </a:r>
            <a:r>
              <a:rPr lang="en-US" sz="1850" b="1" dirty="0" smtClean="0">
                <a:effectLst>
                  <a:outerShdw blurRad="38100" dist="38100" dir="2700000" algn="tl">
                    <a:srgbClr val="000000">
                      <a:alpha val="43137"/>
                    </a:srgbClr>
                  </a:outerShdw>
                </a:effectLst>
                <a:latin typeface="Cambria" panose="02040503050406030204" pitchFamily="18" charset="0"/>
              </a:rPr>
              <a:t>in a form of </a:t>
            </a:r>
            <a:r>
              <a:rPr lang="en-US" sz="1850" b="1" dirty="0" smtClean="0">
                <a:solidFill>
                  <a:schemeClr val="accent2">
                    <a:lumMod val="75000"/>
                  </a:schemeClr>
                </a:solidFill>
                <a:effectLst>
                  <a:outerShdw blurRad="38100" dist="38100" dir="2700000" algn="tl">
                    <a:srgbClr val="000000">
                      <a:alpha val="43137"/>
                    </a:srgbClr>
                  </a:outerShdw>
                </a:effectLst>
                <a:latin typeface="Cambria" panose="02040503050406030204" pitchFamily="18" charset="0"/>
              </a:rPr>
              <a:t>pulse frequencies</a:t>
            </a:r>
            <a:r>
              <a:rPr lang="en-US" sz="1850" b="1" dirty="0" smtClean="0">
                <a:effectLst>
                  <a:outerShdw blurRad="38100" dist="38100" dir="2700000" algn="tl">
                    <a:srgbClr val="000000">
                      <a:alpha val="43137"/>
                    </a:srgbClr>
                  </a:outerShdw>
                </a:effectLst>
                <a:latin typeface="Cambria" panose="02040503050406030204" pitchFamily="18" charset="0"/>
              </a:rPr>
              <a:t>. </a:t>
            </a:r>
          </a:p>
        </p:txBody>
      </p:sp>
      <p:pic>
        <p:nvPicPr>
          <p:cNvPr id="9" name="Obraz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86" y="0"/>
            <a:ext cx="1478842" cy="675345"/>
          </a:xfrm>
          <a:prstGeom prst="rect">
            <a:avLst/>
          </a:prstGeom>
        </p:spPr>
      </p:pic>
      <p:pic>
        <p:nvPicPr>
          <p:cNvPr id="10" name="Obraz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V="1">
            <a:off x="0" y="6182655"/>
            <a:ext cx="1478842" cy="675345"/>
          </a:xfrm>
          <a:prstGeom prst="rect">
            <a:avLst/>
          </a:prstGeom>
        </p:spPr>
      </p:pic>
      <p:pic>
        <p:nvPicPr>
          <p:cNvPr id="13" name="Obraz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7671494" y="0"/>
            <a:ext cx="1475656" cy="675345"/>
          </a:xfrm>
          <a:prstGeom prst="rect">
            <a:avLst/>
          </a:prstGeom>
        </p:spPr>
      </p:pic>
      <p:pic>
        <p:nvPicPr>
          <p:cNvPr id="14" name="Obraz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flipV="1">
            <a:off x="7668344" y="6182655"/>
            <a:ext cx="1475656" cy="675345"/>
          </a:xfrm>
          <a:prstGeom prst="rect">
            <a:avLst/>
          </a:prstGeom>
        </p:spPr>
      </p:pic>
      <p:sp>
        <p:nvSpPr>
          <p:cNvPr id="19" name="Tytuł 1"/>
          <p:cNvSpPr txBox="1">
            <a:spLocks/>
          </p:cNvSpPr>
          <p:nvPr/>
        </p:nvSpPr>
        <p:spPr>
          <a:xfrm>
            <a:off x="1475656" y="6187860"/>
            <a:ext cx="6186388" cy="670140"/>
          </a:xfrm>
          <a:prstGeom prst="rect">
            <a:avLst/>
          </a:prstGeom>
        </p:spPr>
        <p:txBody>
          <a:bodyPr vert="horz" lIns="91440" tIns="45720" rIns="91440" bIns="45720" rtlCol="0" anchor="ctr">
            <a:normAutofit fontScale="60000" lnSpcReduction="20000"/>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fontAlgn="auto">
              <a:spcAft>
                <a:spcPts val="0"/>
              </a:spcAft>
            </a:pPr>
            <a:r>
              <a:rPr lang="en-US" sz="4400" b="1" dirty="0" smtClean="0">
                <a:effectLst>
                  <a:outerShdw blurRad="38100" dist="38100" dir="2700000" algn="tl">
                    <a:srgbClr val="000000">
                      <a:alpha val="43137"/>
                    </a:srgbClr>
                  </a:outerShdw>
                </a:effectLst>
                <a:latin typeface="Cambria" panose="02040503050406030204" pitchFamily="18" charset="0"/>
              </a:rPr>
              <a:t>Variety of APN neurons in the network.</a:t>
            </a:r>
            <a:endParaRPr lang="en-US" sz="4400" b="1" dirty="0">
              <a:effectLst>
                <a:outerShdw blurRad="38100" dist="38100" dir="2700000" algn="tl">
                  <a:srgbClr val="000000">
                    <a:alpha val="43137"/>
                  </a:srgbClr>
                </a:outerShdw>
              </a:effectLst>
              <a:latin typeface="Cambria" panose="02040503050406030204" pitchFamily="18" charset="0"/>
            </a:endParaRPr>
          </a:p>
        </p:txBody>
      </p:sp>
      <p:pic>
        <p:nvPicPr>
          <p:cNvPr id="4" name="Obraz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3568" y="829259"/>
            <a:ext cx="7960608" cy="4074942"/>
          </a:xfrm>
          <a:prstGeom prst="rect">
            <a:avLst/>
          </a:prstGeom>
        </p:spPr>
      </p:pic>
      <p:cxnSp>
        <p:nvCxnSpPr>
          <p:cNvPr id="7" name="Łącznik prosty ze strzałką 6"/>
          <p:cNvCxnSpPr/>
          <p:nvPr/>
        </p:nvCxnSpPr>
        <p:spPr>
          <a:xfrm flipV="1">
            <a:off x="1475656" y="4112113"/>
            <a:ext cx="792088" cy="936104"/>
          </a:xfrm>
          <a:prstGeom prst="straightConnector1">
            <a:avLst/>
          </a:prstGeom>
          <a:ln w="19050">
            <a:tailEnd type="triangle"/>
          </a:ln>
        </p:spPr>
        <p:style>
          <a:lnRef idx="1">
            <a:schemeClr val="accent2"/>
          </a:lnRef>
          <a:fillRef idx="0">
            <a:schemeClr val="accent2"/>
          </a:fillRef>
          <a:effectRef idx="0">
            <a:schemeClr val="accent2"/>
          </a:effectRef>
          <a:fontRef idx="minor">
            <a:schemeClr val="tx1"/>
          </a:fontRef>
        </p:style>
      </p:cxnSp>
      <p:cxnSp>
        <p:nvCxnSpPr>
          <p:cNvPr id="20" name="Łącznik prosty ze strzałką 19"/>
          <p:cNvCxnSpPr/>
          <p:nvPr/>
        </p:nvCxnSpPr>
        <p:spPr>
          <a:xfrm flipV="1">
            <a:off x="3995936" y="4482144"/>
            <a:ext cx="0" cy="557256"/>
          </a:xfrm>
          <a:prstGeom prst="straightConnector1">
            <a:avLst/>
          </a:prstGeom>
          <a:ln w="19050">
            <a:tailEnd type="triangle"/>
          </a:ln>
        </p:spPr>
        <p:style>
          <a:lnRef idx="1">
            <a:schemeClr val="accent2"/>
          </a:lnRef>
          <a:fillRef idx="0">
            <a:schemeClr val="accent2"/>
          </a:fillRef>
          <a:effectRef idx="0">
            <a:schemeClr val="accent2"/>
          </a:effectRef>
          <a:fontRef idx="minor">
            <a:schemeClr val="tx1"/>
          </a:fontRef>
        </p:style>
      </p:cxnSp>
      <p:cxnSp>
        <p:nvCxnSpPr>
          <p:cNvPr id="22" name="Łącznik prosty ze strzałką 21"/>
          <p:cNvCxnSpPr/>
          <p:nvPr/>
        </p:nvCxnSpPr>
        <p:spPr>
          <a:xfrm flipV="1">
            <a:off x="7092280" y="3464041"/>
            <a:ext cx="0" cy="1584176"/>
          </a:xfrm>
          <a:prstGeom prst="straightConnector1">
            <a:avLst/>
          </a:prstGeom>
          <a:ln w="19050">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4738392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rostokąt 5"/>
          <p:cNvSpPr/>
          <p:nvPr/>
        </p:nvSpPr>
        <p:spPr>
          <a:xfrm>
            <a:off x="-2778" y="0"/>
            <a:ext cx="9146778" cy="6858000"/>
          </a:xfrm>
          <a:prstGeom prst="rect">
            <a:avLst/>
          </a:prstGeom>
          <a:gradFill flip="none" rotWithShape="1">
            <a:gsLst>
              <a:gs pos="0">
                <a:srgbClr val="AFA89E"/>
              </a:gs>
              <a:gs pos="0">
                <a:srgbClr val="FEF8F1"/>
              </a:gs>
              <a:gs pos="73000">
                <a:srgbClr val="FFFBFA"/>
              </a:gs>
              <a:gs pos="100000">
                <a:srgbClr val="EA8E50"/>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p:cNvSpPr>
            <a:spLocks noGrp="1"/>
          </p:cNvSpPr>
          <p:nvPr>
            <p:ph type="title"/>
          </p:nvPr>
        </p:nvSpPr>
        <p:spPr>
          <a:xfrm>
            <a:off x="1475656" y="-4653"/>
            <a:ext cx="6186388" cy="679998"/>
          </a:xfrm>
        </p:spPr>
        <p:txBody>
          <a:bodyPr>
            <a:normAutofit fontScale="90000"/>
          </a:bodyPr>
          <a:lstStyle/>
          <a:p>
            <a:pPr algn="ctr"/>
            <a:r>
              <a:rPr lang="en-US" sz="4400" b="1" dirty="0" smtClean="0">
                <a:effectLst>
                  <a:outerShdw blurRad="38100" dist="38100" dir="2700000" algn="tl">
                    <a:srgbClr val="000000">
                      <a:alpha val="43137"/>
                    </a:srgbClr>
                  </a:outerShdw>
                </a:effectLst>
                <a:latin typeface="Cambria" panose="02040503050406030204" pitchFamily="18" charset="0"/>
              </a:rPr>
              <a:t>Receptor  Stimulation</a:t>
            </a:r>
            <a:endParaRPr lang="en-US" sz="4400" b="1" dirty="0">
              <a:effectLst>
                <a:outerShdw blurRad="38100" dist="38100" dir="2700000" algn="tl">
                  <a:srgbClr val="000000">
                    <a:alpha val="43137"/>
                  </a:srgbClr>
                </a:outerShdw>
              </a:effectLst>
              <a:latin typeface="Cambria" panose="02040503050406030204" pitchFamily="18" charset="0"/>
            </a:endParaRPr>
          </a:p>
        </p:txBody>
      </p:sp>
      <p:sp>
        <p:nvSpPr>
          <p:cNvPr id="3" name="pole tekstowe 2"/>
          <p:cNvSpPr txBox="1"/>
          <p:nvPr/>
        </p:nvSpPr>
        <p:spPr>
          <a:xfrm>
            <a:off x="683568" y="4996190"/>
            <a:ext cx="7920880" cy="1074653"/>
          </a:xfrm>
          <a:prstGeom prst="rect">
            <a:avLst/>
          </a:prstGeom>
          <a:noFill/>
        </p:spPr>
        <p:txBody>
          <a:bodyPr wrap="square" rtlCol="0">
            <a:spAutoFit/>
          </a:bodyPr>
          <a:lstStyle/>
          <a:p>
            <a:pPr algn="ctr" eaLnBrk="1" fontAlgn="auto" hangingPunct="1">
              <a:spcBef>
                <a:spcPts val="500"/>
              </a:spcBef>
              <a:spcAft>
                <a:spcPts val="500"/>
              </a:spcAft>
            </a:pPr>
            <a:r>
              <a:rPr lang="en-US" sz="1850" b="1" dirty="0" smtClean="0">
                <a:solidFill>
                  <a:schemeClr val="accent2">
                    <a:lumMod val="75000"/>
                  </a:schemeClr>
                </a:solidFill>
                <a:effectLst>
                  <a:outerShdw blurRad="38100" dist="38100" dir="2700000" algn="tl">
                    <a:srgbClr val="000000">
                      <a:alpha val="43137"/>
                    </a:srgbClr>
                  </a:outerShdw>
                </a:effectLst>
                <a:latin typeface="Cambria" panose="02040503050406030204" pitchFamily="18" charset="0"/>
              </a:rPr>
              <a:t>Receptors </a:t>
            </a:r>
            <a:r>
              <a:rPr lang="en-US" sz="1850" b="1" dirty="0" smtClean="0">
                <a:effectLst>
                  <a:outerShdw blurRad="38100" dist="38100" dir="2700000" algn="tl">
                    <a:srgbClr val="000000">
                      <a:alpha val="43137"/>
                    </a:srgbClr>
                  </a:outerShdw>
                </a:effectLst>
                <a:latin typeface="Cambria" panose="02040503050406030204" pitchFamily="18" charset="0"/>
              </a:rPr>
              <a:t>stimulate </a:t>
            </a:r>
            <a:r>
              <a:rPr lang="en-US" sz="1850" b="1" dirty="0" smtClean="0">
                <a:solidFill>
                  <a:schemeClr val="accent2">
                    <a:lumMod val="75000"/>
                  </a:schemeClr>
                </a:solidFill>
                <a:effectLst>
                  <a:outerShdw blurRad="38100" dist="38100" dir="2700000" algn="tl">
                    <a:srgbClr val="000000">
                      <a:alpha val="43137"/>
                    </a:srgbClr>
                  </a:outerShdw>
                </a:effectLst>
                <a:latin typeface="Cambria" panose="02040503050406030204" pitchFamily="18" charset="0"/>
              </a:rPr>
              <a:t>Sensory Neurons </a:t>
            </a:r>
            <a:r>
              <a:rPr lang="en-US" sz="1850" b="1" dirty="0" smtClean="0">
                <a:effectLst>
                  <a:outerShdw blurRad="38100" dist="38100" dir="2700000" algn="tl">
                    <a:srgbClr val="000000">
                      <a:alpha val="43137"/>
                    </a:srgbClr>
                  </a:outerShdw>
                </a:effectLst>
                <a:latin typeface="Cambria" panose="02040503050406030204" pitchFamily="18" charset="0"/>
              </a:rPr>
              <a:t>which stimulate </a:t>
            </a:r>
            <a:r>
              <a:rPr lang="en-US" sz="1850" b="1" dirty="0" smtClean="0">
                <a:solidFill>
                  <a:schemeClr val="accent2">
                    <a:lumMod val="75000"/>
                  </a:schemeClr>
                </a:solidFill>
                <a:effectLst>
                  <a:outerShdw blurRad="38100" dist="38100" dir="2700000" algn="tl">
                    <a:srgbClr val="000000">
                      <a:alpha val="43137"/>
                    </a:srgbClr>
                  </a:outerShdw>
                </a:effectLst>
                <a:latin typeface="Cambria" panose="02040503050406030204" pitchFamily="18" charset="0"/>
              </a:rPr>
              <a:t>Object Neurons</a:t>
            </a:r>
            <a:r>
              <a:rPr lang="en-US" sz="1850" b="1" dirty="0" smtClean="0">
                <a:effectLst>
                  <a:outerShdw blurRad="38100" dist="38100" dir="2700000" algn="tl">
                    <a:srgbClr val="000000">
                      <a:alpha val="43137"/>
                    </a:srgbClr>
                  </a:outerShdw>
                </a:effectLst>
                <a:latin typeface="Cambria" panose="02040503050406030204" pitchFamily="18" charset="0"/>
              </a:rPr>
              <a:t>.</a:t>
            </a:r>
          </a:p>
          <a:p>
            <a:pPr algn="ctr" eaLnBrk="1" fontAlgn="auto" hangingPunct="1">
              <a:spcBef>
                <a:spcPts val="500"/>
              </a:spcBef>
              <a:spcAft>
                <a:spcPts val="500"/>
              </a:spcAft>
            </a:pPr>
            <a:r>
              <a:rPr lang="en-US" sz="1850" b="1" dirty="0" smtClean="0">
                <a:effectLst>
                  <a:outerShdw blurRad="38100" dist="38100" dir="2700000" algn="tl">
                    <a:srgbClr val="000000">
                      <a:alpha val="43137"/>
                    </a:srgbClr>
                  </a:outerShdw>
                </a:effectLst>
                <a:latin typeface="Cambria" panose="02040503050406030204" pitchFamily="18" charset="0"/>
              </a:rPr>
              <a:t>The connected </a:t>
            </a:r>
            <a:r>
              <a:rPr lang="en-US" sz="1850" b="1" dirty="0" smtClean="0">
                <a:solidFill>
                  <a:schemeClr val="accent2">
                    <a:lumMod val="75000"/>
                  </a:schemeClr>
                </a:solidFill>
                <a:effectLst>
                  <a:outerShdw blurRad="38100" dist="38100" dir="2700000" algn="tl">
                    <a:srgbClr val="000000">
                      <a:alpha val="43137"/>
                    </a:srgbClr>
                  </a:outerShdw>
                </a:effectLst>
                <a:latin typeface="Cambria" panose="02040503050406030204" pitchFamily="18" charset="0"/>
              </a:rPr>
              <a:t>Object Neurons </a:t>
            </a:r>
            <a:r>
              <a:rPr lang="en-US" sz="1850" b="1" dirty="0" smtClean="0">
                <a:effectLst>
                  <a:outerShdw blurRad="38100" dist="38100" dir="2700000" algn="tl">
                    <a:srgbClr val="000000">
                      <a:alpha val="43137"/>
                    </a:srgbClr>
                  </a:outerShdw>
                </a:effectLst>
                <a:latin typeface="Cambria" panose="02040503050406030204" pitchFamily="18" charset="0"/>
              </a:rPr>
              <a:t>sum stimuli coming from </a:t>
            </a:r>
            <a:r>
              <a:rPr lang="en-US" sz="1850" b="1" dirty="0" smtClean="0">
                <a:solidFill>
                  <a:schemeClr val="accent2">
                    <a:lumMod val="75000"/>
                  </a:schemeClr>
                </a:solidFill>
                <a:effectLst>
                  <a:outerShdw blurRad="38100" dist="38100" dir="2700000" algn="tl">
                    <a:srgbClr val="000000">
                      <a:alpha val="43137"/>
                    </a:srgbClr>
                  </a:outerShdw>
                </a:effectLst>
                <a:latin typeface="Cambria" panose="02040503050406030204" pitchFamily="18" charset="0"/>
              </a:rPr>
              <a:t>Sensory Neurons</a:t>
            </a:r>
            <a:r>
              <a:rPr lang="en-US" sz="1850" b="1" dirty="0" smtClean="0">
                <a:effectLst>
                  <a:outerShdw blurRad="38100" dist="38100" dir="2700000" algn="tl">
                    <a:srgbClr val="000000">
                      <a:alpha val="43137"/>
                    </a:srgbClr>
                  </a:outerShdw>
                </a:effectLst>
                <a:latin typeface="Cambria" panose="02040503050406030204" pitchFamily="18" charset="0"/>
              </a:rPr>
              <a:t> and </a:t>
            </a:r>
            <a:r>
              <a:rPr lang="en-US" sz="1850" b="1" dirty="0" smtClean="0">
                <a:solidFill>
                  <a:schemeClr val="accent2">
                    <a:lumMod val="75000"/>
                  </a:schemeClr>
                </a:solidFill>
                <a:effectLst>
                  <a:outerShdw blurRad="38100" dist="38100" dir="2700000" algn="tl">
                    <a:srgbClr val="000000">
                      <a:alpha val="43137"/>
                    </a:srgbClr>
                  </a:outerShdw>
                </a:effectLst>
                <a:latin typeface="Cambria" panose="02040503050406030204" pitchFamily="18" charset="0"/>
              </a:rPr>
              <a:t>pulse </a:t>
            </a:r>
            <a:r>
              <a:rPr lang="en-US" sz="1850" b="1" dirty="0" smtClean="0">
                <a:effectLst>
                  <a:outerShdw blurRad="38100" dist="38100" dir="2700000" algn="tl">
                    <a:srgbClr val="000000">
                      <a:alpha val="43137"/>
                    </a:srgbClr>
                  </a:outerShdw>
                </a:effectLst>
                <a:latin typeface="Cambria" panose="02040503050406030204" pitchFamily="18" charset="0"/>
              </a:rPr>
              <a:t>when their </a:t>
            </a:r>
            <a:r>
              <a:rPr lang="en-US" sz="1850" b="1" dirty="0" smtClean="0">
                <a:solidFill>
                  <a:schemeClr val="accent2">
                    <a:lumMod val="75000"/>
                  </a:schemeClr>
                </a:solidFill>
                <a:effectLst>
                  <a:outerShdw blurRad="38100" dist="38100" dir="2700000" algn="tl">
                    <a:srgbClr val="000000">
                      <a:alpha val="43137"/>
                    </a:srgbClr>
                  </a:outerShdw>
                </a:effectLst>
                <a:latin typeface="Cambria" panose="02040503050406030204" pitchFamily="18" charset="0"/>
              </a:rPr>
              <a:t>pulsing thresholds </a:t>
            </a:r>
            <a:r>
              <a:rPr lang="en-US" sz="1850" b="1" dirty="0" smtClean="0">
                <a:effectLst>
                  <a:outerShdw blurRad="38100" dist="38100" dir="2700000" algn="tl">
                    <a:srgbClr val="000000">
                      <a:alpha val="43137"/>
                    </a:srgbClr>
                  </a:outerShdw>
                </a:effectLst>
                <a:latin typeface="Cambria" panose="02040503050406030204" pitchFamily="18" charset="0"/>
              </a:rPr>
              <a:t>are achieved. </a:t>
            </a:r>
          </a:p>
        </p:txBody>
      </p:sp>
      <p:pic>
        <p:nvPicPr>
          <p:cNvPr id="9" name="Obraz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86" y="0"/>
            <a:ext cx="1478842" cy="675345"/>
          </a:xfrm>
          <a:prstGeom prst="rect">
            <a:avLst/>
          </a:prstGeom>
        </p:spPr>
      </p:pic>
      <p:pic>
        <p:nvPicPr>
          <p:cNvPr id="10" name="Obraz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V="1">
            <a:off x="0" y="6182655"/>
            <a:ext cx="1478842" cy="675345"/>
          </a:xfrm>
          <a:prstGeom prst="rect">
            <a:avLst/>
          </a:prstGeom>
        </p:spPr>
      </p:pic>
      <p:pic>
        <p:nvPicPr>
          <p:cNvPr id="13" name="Obraz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7671494" y="0"/>
            <a:ext cx="1475656" cy="675345"/>
          </a:xfrm>
          <a:prstGeom prst="rect">
            <a:avLst/>
          </a:prstGeom>
        </p:spPr>
      </p:pic>
      <p:pic>
        <p:nvPicPr>
          <p:cNvPr id="14" name="Obraz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flipV="1">
            <a:off x="7668344" y="6182655"/>
            <a:ext cx="1475656" cy="675345"/>
          </a:xfrm>
          <a:prstGeom prst="rect">
            <a:avLst/>
          </a:prstGeom>
        </p:spPr>
      </p:pic>
      <p:sp>
        <p:nvSpPr>
          <p:cNvPr id="19" name="Tytuł 1"/>
          <p:cNvSpPr txBox="1">
            <a:spLocks/>
          </p:cNvSpPr>
          <p:nvPr/>
        </p:nvSpPr>
        <p:spPr>
          <a:xfrm>
            <a:off x="1475656" y="6182655"/>
            <a:ext cx="6186388" cy="675345"/>
          </a:xfrm>
          <a:prstGeom prst="rect">
            <a:avLst/>
          </a:prstGeom>
        </p:spPr>
        <p:txBody>
          <a:bodyPr vert="horz" lIns="91440" tIns="45720" rIns="91440" bIns="45720" rtlCol="0" anchor="ctr">
            <a:normAutofit fontScale="60000" lnSpcReduction="20000"/>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fontAlgn="auto">
              <a:spcAft>
                <a:spcPts val="0"/>
              </a:spcAft>
            </a:pPr>
            <a:r>
              <a:rPr lang="en-US" sz="4400" b="1" dirty="0" smtClean="0">
                <a:effectLst>
                  <a:outerShdw blurRad="38100" dist="38100" dir="2700000" algn="tl">
                    <a:srgbClr val="000000">
                      <a:alpha val="43137"/>
                    </a:srgbClr>
                  </a:outerShdw>
                </a:effectLst>
                <a:latin typeface="Cambria" panose="02040503050406030204" pitchFamily="18" charset="0"/>
              </a:rPr>
              <a:t>Variety of APN neurons in the network.</a:t>
            </a:r>
            <a:endParaRPr lang="en-US" sz="4400" b="1" dirty="0">
              <a:effectLst>
                <a:outerShdw blurRad="38100" dist="38100" dir="2700000" algn="tl">
                  <a:srgbClr val="000000">
                    <a:alpha val="43137"/>
                  </a:srgbClr>
                </a:outerShdw>
              </a:effectLst>
              <a:latin typeface="Cambria" panose="02040503050406030204" pitchFamily="18" charset="0"/>
            </a:endParaRPr>
          </a:p>
        </p:txBody>
      </p:sp>
      <p:pic>
        <p:nvPicPr>
          <p:cNvPr id="4" name="Obraz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3568" y="829259"/>
            <a:ext cx="7960608" cy="4074942"/>
          </a:xfrm>
          <a:prstGeom prst="rect">
            <a:avLst/>
          </a:prstGeom>
        </p:spPr>
      </p:pic>
      <p:cxnSp>
        <p:nvCxnSpPr>
          <p:cNvPr id="7" name="Łącznik prosty ze strzałką 6"/>
          <p:cNvCxnSpPr/>
          <p:nvPr/>
        </p:nvCxnSpPr>
        <p:spPr>
          <a:xfrm flipV="1">
            <a:off x="1475656" y="4112113"/>
            <a:ext cx="792088" cy="936104"/>
          </a:xfrm>
          <a:prstGeom prst="straightConnector1">
            <a:avLst/>
          </a:prstGeom>
          <a:ln w="19050">
            <a:tailEnd type="triangle"/>
          </a:ln>
        </p:spPr>
        <p:style>
          <a:lnRef idx="1">
            <a:schemeClr val="accent2"/>
          </a:lnRef>
          <a:fillRef idx="0">
            <a:schemeClr val="accent2"/>
          </a:fillRef>
          <a:effectRef idx="0">
            <a:schemeClr val="accent2"/>
          </a:effectRef>
          <a:fontRef idx="minor">
            <a:schemeClr val="tx1"/>
          </a:fontRef>
        </p:style>
      </p:cxnSp>
      <p:cxnSp>
        <p:nvCxnSpPr>
          <p:cNvPr id="20" name="Łącznik prosty ze strzałką 19"/>
          <p:cNvCxnSpPr/>
          <p:nvPr/>
        </p:nvCxnSpPr>
        <p:spPr>
          <a:xfrm flipV="1">
            <a:off x="3995936" y="4482144"/>
            <a:ext cx="0" cy="557256"/>
          </a:xfrm>
          <a:prstGeom prst="straightConnector1">
            <a:avLst/>
          </a:prstGeom>
          <a:ln w="19050">
            <a:tailEnd type="triangle"/>
          </a:ln>
        </p:spPr>
        <p:style>
          <a:lnRef idx="1">
            <a:schemeClr val="accent2"/>
          </a:lnRef>
          <a:fillRef idx="0">
            <a:schemeClr val="accent2"/>
          </a:fillRef>
          <a:effectRef idx="0">
            <a:schemeClr val="accent2"/>
          </a:effectRef>
          <a:fontRef idx="minor">
            <a:schemeClr val="tx1"/>
          </a:fontRef>
        </p:style>
      </p:cxnSp>
      <p:cxnSp>
        <p:nvCxnSpPr>
          <p:cNvPr id="22" name="Łącznik prosty ze strzałką 21"/>
          <p:cNvCxnSpPr/>
          <p:nvPr/>
        </p:nvCxnSpPr>
        <p:spPr>
          <a:xfrm flipV="1">
            <a:off x="7092280" y="3464041"/>
            <a:ext cx="0" cy="1584176"/>
          </a:xfrm>
          <a:prstGeom prst="straightConnector1">
            <a:avLst/>
          </a:prstGeom>
          <a:ln w="19050">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338679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rostokąt 5"/>
          <p:cNvSpPr/>
          <p:nvPr/>
        </p:nvSpPr>
        <p:spPr>
          <a:xfrm>
            <a:off x="-2778" y="0"/>
            <a:ext cx="9146778" cy="6858000"/>
          </a:xfrm>
          <a:prstGeom prst="rect">
            <a:avLst/>
          </a:prstGeom>
          <a:gradFill flip="none" rotWithShape="1">
            <a:gsLst>
              <a:gs pos="0">
                <a:srgbClr val="AFA89E"/>
              </a:gs>
              <a:gs pos="0">
                <a:srgbClr val="FEF8F1"/>
              </a:gs>
              <a:gs pos="73000">
                <a:srgbClr val="FFFBFA"/>
              </a:gs>
              <a:gs pos="100000">
                <a:srgbClr val="EA8E50"/>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1" name="Łącznik prosty ze strzałką 20"/>
          <p:cNvCxnSpPr/>
          <p:nvPr/>
        </p:nvCxnSpPr>
        <p:spPr>
          <a:xfrm flipH="1" flipV="1">
            <a:off x="2016621" y="2962304"/>
            <a:ext cx="2339355" cy="336853"/>
          </a:xfrm>
          <a:prstGeom prst="straightConnector1">
            <a:avLst/>
          </a:prstGeom>
          <a:ln w="19050">
            <a:tailEnd type="triangle"/>
          </a:ln>
        </p:spPr>
        <p:style>
          <a:lnRef idx="1">
            <a:schemeClr val="accent2"/>
          </a:lnRef>
          <a:fillRef idx="0">
            <a:schemeClr val="accent2"/>
          </a:fillRef>
          <a:effectRef idx="0">
            <a:schemeClr val="accent2"/>
          </a:effectRef>
          <a:fontRef idx="minor">
            <a:schemeClr val="tx1"/>
          </a:fontRef>
        </p:style>
      </p:cxnSp>
      <p:sp>
        <p:nvSpPr>
          <p:cNvPr id="2" name="Tytuł 1"/>
          <p:cNvSpPr>
            <a:spLocks noGrp="1"/>
          </p:cNvSpPr>
          <p:nvPr>
            <p:ph type="title"/>
          </p:nvPr>
        </p:nvSpPr>
        <p:spPr>
          <a:xfrm>
            <a:off x="1475656" y="-4653"/>
            <a:ext cx="6186388" cy="679998"/>
          </a:xfrm>
        </p:spPr>
        <p:txBody>
          <a:bodyPr>
            <a:noAutofit/>
          </a:bodyPr>
          <a:lstStyle/>
          <a:p>
            <a:pPr algn="ctr"/>
            <a:r>
              <a:rPr lang="en-US" sz="3200" b="1" dirty="0" smtClean="0">
                <a:effectLst>
                  <a:outerShdw blurRad="38100" dist="38100" dir="2700000" algn="tl">
                    <a:srgbClr val="000000">
                      <a:alpha val="43137"/>
                    </a:srgbClr>
                  </a:outerShdw>
                </a:effectLst>
                <a:latin typeface="Cambria" panose="02040503050406030204" pitchFamily="18" charset="0"/>
              </a:rPr>
              <a:t>Receptor Stimulation Strength</a:t>
            </a:r>
            <a:endParaRPr lang="en-US" sz="3200" b="1" dirty="0">
              <a:effectLst>
                <a:outerShdw blurRad="38100" dist="38100" dir="2700000" algn="tl">
                  <a:srgbClr val="000000">
                    <a:alpha val="43137"/>
                  </a:srgbClr>
                </a:outerShdw>
              </a:effectLst>
              <a:latin typeface="Cambria" panose="02040503050406030204" pitchFamily="18" charset="0"/>
            </a:endParaRPr>
          </a:p>
        </p:txBody>
      </p:sp>
      <mc:AlternateContent xmlns:mc="http://schemas.openxmlformats.org/markup-compatibility/2006" xmlns:a14="http://schemas.microsoft.com/office/drawing/2010/main">
        <mc:Choice Requires="a14">
          <p:sp>
            <p:nvSpPr>
              <p:cNvPr id="3" name="pole tekstowe 2"/>
              <p:cNvSpPr txBox="1"/>
              <p:nvPr/>
            </p:nvSpPr>
            <p:spPr>
              <a:xfrm>
                <a:off x="4153760" y="1268760"/>
                <a:ext cx="4666712" cy="4060792"/>
              </a:xfrm>
              <a:prstGeom prst="rect">
                <a:avLst/>
              </a:prstGeom>
              <a:noFill/>
            </p:spPr>
            <p:txBody>
              <a:bodyPr wrap="square" rtlCol="0">
                <a:spAutoFit/>
              </a:bodyPr>
              <a:lstStyle/>
              <a:p>
                <a:pPr algn="ctr" eaLnBrk="1" fontAlgn="auto" hangingPunct="1">
                  <a:spcBef>
                    <a:spcPts val="500"/>
                  </a:spcBef>
                  <a:spcAft>
                    <a:spcPts val="500"/>
                  </a:spcAft>
                </a:pPr>
                <a:r>
                  <a:rPr lang="en-US" sz="1850" b="1" dirty="0" smtClean="0">
                    <a:solidFill>
                      <a:schemeClr val="accent2">
                        <a:lumMod val="75000"/>
                      </a:schemeClr>
                    </a:solidFill>
                    <a:effectLst>
                      <a:outerShdw blurRad="38100" dist="38100" dir="2700000" algn="tl">
                        <a:srgbClr val="000000">
                          <a:alpha val="43137"/>
                        </a:srgbClr>
                      </a:outerShdw>
                    </a:effectLst>
                    <a:latin typeface="Cambria" panose="02040503050406030204" pitchFamily="18" charset="0"/>
                  </a:rPr>
                  <a:t>Receptors </a:t>
                </a:r>
                <a:r>
                  <a:rPr lang="en-US" sz="1850" b="1" dirty="0" smtClean="0">
                    <a:effectLst>
                      <a:outerShdw blurRad="38100" dist="38100" dir="2700000" algn="tl">
                        <a:srgbClr val="000000">
                          <a:alpha val="43137"/>
                        </a:srgbClr>
                      </a:outerShdw>
                    </a:effectLst>
                    <a:latin typeface="Cambria" panose="02040503050406030204" pitchFamily="18" charset="0"/>
                  </a:rPr>
                  <a:t>stimulate </a:t>
                </a:r>
                <a:r>
                  <a:rPr lang="en-US" sz="1850" b="1" dirty="0" smtClean="0">
                    <a:solidFill>
                      <a:schemeClr val="accent2">
                        <a:lumMod val="75000"/>
                      </a:schemeClr>
                    </a:solidFill>
                    <a:effectLst>
                      <a:outerShdw blurRad="38100" dist="38100" dir="2700000" algn="tl">
                        <a:srgbClr val="000000">
                          <a:alpha val="43137"/>
                        </a:srgbClr>
                      </a:outerShdw>
                    </a:effectLst>
                    <a:latin typeface="Cambria" panose="02040503050406030204" pitchFamily="18" charset="0"/>
                  </a:rPr>
                  <a:t>Sensory Neurons</a:t>
                </a:r>
                <a:r>
                  <a:rPr lang="en-US" sz="1850" b="1" dirty="0" smtClean="0">
                    <a:effectLst>
                      <a:outerShdw blurRad="38100" dist="38100" dir="2700000" algn="tl">
                        <a:srgbClr val="000000">
                          <a:alpha val="43137"/>
                        </a:srgbClr>
                      </a:outerShdw>
                    </a:effectLst>
                    <a:latin typeface="Cambria" panose="02040503050406030204" pitchFamily="18" charset="0"/>
                  </a:rPr>
                  <a:t> with a strength coming from the similarity of the input stimulus</a:t>
                </a:r>
                <a:r>
                  <a:rPr lang="pl-PL" sz="1850" b="1" dirty="0" smtClean="0">
                    <a:effectLst>
                      <a:outerShdw blurRad="38100" dist="38100" dir="2700000" algn="tl">
                        <a:srgbClr val="000000">
                          <a:alpha val="43137"/>
                        </a:srgbClr>
                      </a:outerShdw>
                    </a:effectLst>
                    <a:latin typeface="Cambria" panose="02040503050406030204" pitchFamily="18" charset="0"/>
                  </a:rPr>
                  <a:t> </a:t>
                </a:r>
                <a14:m>
                  <m:oMath xmlns:m="http://schemas.openxmlformats.org/officeDocument/2006/math">
                    <m:sSup>
                      <m:sSupPr>
                        <m:ctrlPr>
                          <a:rPr lang="en-US" sz="1800" i="1">
                            <a:latin typeface="Cambria Math" panose="02040503050406030204" pitchFamily="18" charset="0"/>
                          </a:rPr>
                        </m:ctrlPr>
                      </m:sSupPr>
                      <m:e>
                        <m:r>
                          <a:rPr lang="en-US" sz="1800" i="1">
                            <a:latin typeface="Cambria Math" panose="02040503050406030204" pitchFamily="18" charset="0"/>
                          </a:rPr>
                          <m:t>𝑣</m:t>
                        </m:r>
                      </m:e>
                      <m:sup>
                        <m:sSub>
                          <m:sSubPr>
                            <m:ctrlPr>
                              <a:rPr lang="en-US" sz="1800" i="1">
                                <a:latin typeface="Cambria Math" panose="02040503050406030204" pitchFamily="18" charset="0"/>
                              </a:rPr>
                            </m:ctrlPr>
                          </m:sSubPr>
                          <m:e>
                            <m:r>
                              <a:rPr lang="en-US" sz="1800" i="1">
                                <a:latin typeface="Cambria Math" panose="02040503050406030204" pitchFamily="18" charset="0"/>
                              </a:rPr>
                              <m:t>𝑎</m:t>
                            </m:r>
                          </m:e>
                          <m:sub>
                            <m:r>
                              <a:rPr lang="en-US" sz="1800" i="1">
                                <a:latin typeface="Cambria Math" panose="02040503050406030204" pitchFamily="18" charset="0"/>
                              </a:rPr>
                              <m:t>𝑘</m:t>
                            </m:r>
                          </m:sub>
                        </m:sSub>
                      </m:sup>
                    </m:sSup>
                  </m:oMath>
                </a14:m>
                <a:r>
                  <a:rPr lang="en-US" sz="1850" b="1" dirty="0" smtClean="0">
                    <a:effectLst>
                      <a:outerShdw blurRad="38100" dist="38100" dir="2700000" algn="tl">
                        <a:srgbClr val="000000">
                          <a:alpha val="43137"/>
                        </a:srgbClr>
                      </a:outerShdw>
                    </a:effectLst>
                    <a:latin typeface="Cambria" panose="02040503050406030204" pitchFamily="18" charset="0"/>
                  </a:rPr>
                  <a:t> to the value </a:t>
                </a:r>
                <a14:m>
                  <m:oMath xmlns:m="http://schemas.openxmlformats.org/officeDocument/2006/math">
                    <m:sSubSup>
                      <m:sSubSupPr>
                        <m:ctrlPr>
                          <a:rPr lang="en-US" sz="1800" i="1">
                            <a:latin typeface="Cambria Math" panose="02040503050406030204" pitchFamily="18" charset="0"/>
                          </a:rPr>
                        </m:ctrlPr>
                      </m:sSubSupPr>
                      <m:e>
                        <m:r>
                          <a:rPr lang="en-US" sz="1800" i="1">
                            <a:latin typeface="Cambria Math" panose="02040503050406030204" pitchFamily="18" charset="0"/>
                          </a:rPr>
                          <m:t>𝑣</m:t>
                        </m:r>
                      </m:e>
                      <m:sub>
                        <m:r>
                          <a:rPr lang="en-US" sz="1800" i="1">
                            <a:latin typeface="Cambria Math" panose="02040503050406030204" pitchFamily="18" charset="0"/>
                          </a:rPr>
                          <m:t>𝑖</m:t>
                        </m:r>
                      </m:sub>
                      <m:sup>
                        <m:sSub>
                          <m:sSubPr>
                            <m:ctrlPr>
                              <a:rPr lang="en-US" sz="1800" i="1">
                                <a:latin typeface="Cambria Math" panose="02040503050406030204" pitchFamily="18" charset="0"/>
                              </a:rPr>
                            </m:ctrlPr>
                          </m:sSubPr>
                          <m:e>
                            <m:r>
                              <a:rPr lang="en-US" sz="1800" i="1">
                                <a:latin typeface="Cambria Math" panose="02040503050406030204" pitchFamily="18" charset="0"/>
                              </a:rPr>
                              <m:t>𝑎</m:t>
                            </m:r>
                          </m:e>
                          <m:sub>
                            <m:r>
                              <a:rPr lang="en-US" sz="1800" i="1">
                                <a:latin typeface="Cambria Math" panose="02040503050406030204" pitchFamily="18" charset="0"/>
                              </a:rPr>
                              <m:t>𝑘</m:t>
                            </m:r>
                          </m:sub>
                        </m:sSub>
                      </m:sup>
                    </m:sSubSup>
                  </m:oMath>
                </a14:m>
                <a:r>
                  <a:rPr lang="pl-PL" sz="1850" b="1" dirty="0" smtClean="0">
                    <a:effectLst>
                      <a:outerShdw blurRad="38100" dist="38100" dir="2700000" algn="tl">
                        <a:srgbClr val="000000">
                          <a:alpha val="43137"/>
                        </a:srgbClr>
                      </a:outerShdw>
                    </a:effectLst>
                    <a:latin typeface="Cambria" panose="02040503050406030204" pitchFamily="18" charset="0"/>
                  </a:rPr>
                  <a:t> </a:t>
                </a:r>
                <a:r>
                  <a:rPr lang="en-US" sz="1850" b="1" dirty="0" smtClean="0">
                    <a:effectLst>
                      <a:outerShdw blurRad="38100" dist="38100" dir="2700000" algn="tl">
                        <a:srgbClr val="000000">
                          <a:alpha val="43137"/>
                        </a:srgbClr>
                      </a:outerShdw>
                    </a:effectLst>
                    <a:latin typeface="Cambria" panose="02040503050406030204" pitchFamily="18" charset="0"/>
                  </a:rPr>
                  <a:t>represented by the </a:t>
                </a:r>
                <a:r>
                  <a:rPr lang="en-US" sz="1850" b="1" dirty="0" smtClean="0">
                    <a:solidFill>
                      <a:schemeClr val="accent2">
                        <a:lumMod val="75000"/>
                      </a:schemeClr>
                    </a:solidFill>
                    <a:effectLst>
                      <a:outerShdw blurRad="38100" dist="38100" dir="2700000" algn="tl">
                        <a:srgbClr val="000000">
                          <a:alpha val="43137"/>
                        </a:srgbClr>
                      </a:outerShdw>
                    </a:effectLst>
                    <a:latin typeface="Cambria" panose="02040503050406030204" pitchFamily="18" charset="0"/>
                  </a:rPr>
                  <a:t>Receptor</a:t>
                </a:r>
                <a:r>
                  <a:rPr lang="en-US" sz="1850" b="1" dirty="0" smtClean="0">
                    <a:effectLst>
                      <a:outerShdw blurRad="38100" dist="38100" dir="2700000" algn="tl">
                        <a:srgbClr val="000000">
                          <a:alpha val="43137"/>
                        </a:srgbClr>
                      </a:outerShdw>
                    </a:effectLst>
                    <a:latin typeface="Cambria" panose="02040503050406030204" pitchFamily="18" charset="0"/>
                  </a:rPr>
                  <a:t>:</a:t>
                </a:r>
              </a:p>
              <a:p>
                <a:pPr algn="ctr" eaLnBrk="1" fontAlgn="auto" hangingPunct="1">
                  <a:spcBef>
                    <a:spcPts val="500"/>
                  </a:spcBef>
                  <a:spcAft>
                    <a:spcPts val="500"/>
                  </a:spcAft>
                </a:pPr>
                <a14:m>
                  <m:oMathPara xmlns:m="http://schemas.openxmlformats.org/officeDocument/2006/math">
                    <m:oMathParaPr>
                      <m:jc m:val="centerGroup"/>
                    </m:oMathParaPr>
                    <m:oMath xmlns:m="http://schemas.openxmlformats.org/officeDocument/2006/math">
                      <m:sSubSup>
                        <m:sSubSupPr>
                          <m:ctrlPr>
                            <a:rPr lang="en-US" sz="2000" i="1">
                              <a:latin typeface="Cambria Math" panose="02040503050406030204" pitchFamily="18" charset="0"/>
                            </a:rPr>
                          </m:ctrlPr>
                        </m:sSubSupPr>
                        <m:e>
                          <m:r>
                            <a:rPr lang="en-US" sz="2000" i="1">
                              <a:latin typeface="Cambria Math" panose="02040503050406030204" pitchFamily="18" charset="0"/>
                            </a:rPr>
                            <m:t>𝑥</m:t>
                          </m:r>
                        </m:e>
                        <m:sub>
                          <m:sSub>
                            <m:sSubPr>
                              <m:ctrlPr>
                                <a:rPr lang="en-US" sz="2000" i="1">
                                  <a:latin typeface="Cambria Math" panose="02040503050406030204" pitchFamily="18" charset="0"/>
                                </a:rPr>
                              </m:ctrlPr>
                            </m:sSubPr>
                            <m:e>
                              <m:r>
                                <a:rPr lang="en-US" sz="2000" i="1">
                                  <a:latin typeface="Cambria Math" panose="02040503050406030204" pitchFamily="18" charset="0"/>
                                </a:rPr>
                                <m:t>𝑣</m:t>
                              </m:r>
                            </m:e>
                            <m:sub>
                              <m:r>
                                <a:rPr lang="en-US" sz="2000" i="1">
                                  <a:latin typeface="Cambria Math" panose="02040503050406030204" pitchFamily="18" charset="0"/>
                                </a:rPr>
                                <m:t>𝑖</m:t>
                              </m:r>
                            </m:sub>
                          </m:sSub>
                        </m:sub>
                        <m:sup>
                          <m:sSub>
                            <m:sSubPr>
                              <m:ctrlPr>
                                <a:rPr lang="en-US" sz="2000" i="1">
                                  <a:latin typeface="Cambria Math" panose="02040503050406030204" pitchFamily="18" charset="0"/>
                                </a:rPr>
                              </m:ctrlPr>
                            </m:sSubPr>
                            <m:e>
                              <m:r>
                                <a:rPr lang="en-US" sz="2000" i="1">
                                  <a:latin typeface="Cambria Math" panose="02040503050406030204" pitchFamily="18" charset="0"/>
                                </a:rPr>
                                <m:t>𝑎</m:t>
                              </m:r>
                            </m:e>
                            <m:sub>
                              <m:r>
                                <a:rPr lang="en-US" sz="2000" i="1">
                                  <a:latin typeface="Cambria Math" panose="02040503050406030204" pitchFamily="18" charset="0"/>
                                </a:rPr>
                                <m:t>𝑘</m:t>
                              </m:r>
                            </m:sub>
                          </m:sSub>
                        </m:sup>
                      </m:sSubSup>
                      <m:r>
                        <a:rPr lang="en-US" sz="2000" i="1">
                          <a:latin typeface="Cambria Math" panose="02040503050406030204" pitchFamily="18" charset="0"/>
                        </a:rPr>
                        <m:t>=</m:t>
                      </m:r>
                      <m:d>
                        <m:dPr>
                          <m:begChr m:val="{"/>
                          <m:endChr m:val=""/>
                          <m:ctrlPr>
                            <a:rPr lang="en-US" sz="2000" i="1">
                              <a:latin typeface="Cambria Math" panose="02040503050406030204" pitchFamily="18" charset="0"/>
                            </a:rPr>
                          </m:ctrlPr>
                        </m:dPr>
                        <m:e>
                          <m:m>
                            <m:mPr>
                              <m:mcs>
                                <m:mc>
                                  <m:mcPr>
                                    <m:count m:val="1"/>
                                    <m:mcJc m:val="center"/>
                                  </m:mcPr>
                                </m:mc>
                              </m:mcs>
                              <m:ctrlPr>
                                <a:rPr lang="en-US" sz="2000" i="1">
                                  <a:latin typeface="Cambria Math" panose="02040503050406030204" pitchFamily="18" charset="0"/>
                                </a:rPr>
                              </m:ctrlPr>
                            </m:mPr>
                            <m:mr>
                              <m:e>
                                <m:r>
                                  <a:rPr lang="en-US" sz="2000" i="1">
                                    <a:latin typeface="Cambria Math" panose="02040503050406030204" pitchFamily="18" charset="0"/>
                                  </a:rPr>
                                  <m:t>1−</m:t>
                                </m:r>
                                <m:f>
                                  <m:fPr>
                                    <m:ctrlPr>
                                      <a:rPr lang="en-US" sz="2000" i="1">
                                        <a:latin typeface="Cambria Math" panose="02040503050406030204" pitchFamily="18" charset="0"/>
                                      </a:rPr>
                                    </m:ctrlPr>
                                  </m:fPr>
                                  <m:num>
                                    <m:d>
                                      <m:dPr>
                                        <m:begChr m:val="|"/>
                                        <m:endChr m:val="|"/>
                                        <m:ctrlPr>
                                          <a:rPr lang="en-US" sz="2000" i="1">
                                            <a:latin typeface="Cambria Math" panose="02040503050406030204" pitchFamily="18" charset="0"/>
                                          </a:rPr>
                                        </m:ctrlPr>
                                      </m:dPr>
                                      <m:e>
                                        <m:sSubSup>
                                          <m:sSubSupPr>
                                            <m:ctrlPr>
                                              <a:rPr lang="en-US" sz="2000" i="1">
                                                <a:latin typeface="Cambria Math" panose="02040503050406030204" pitchFamily="18" charset="0"/>
                                              </a:rPr>
                                            </m:ctrlPr>
                                          </m:sSubSupPr>
                                          <m:e>
                                            <m:r>
                                              <a:rPr lang="en-US" sz="2000" i="1">
                                                <a:latin typeface="Cambria Math" panose="02040503050406030204" pitchFamily="18" charset="0"/>
                                              </a:rPr>
                                              <m:t>𝑣</m:t>
                                            </m:r>
                                          </m:e>
                                          <m:sub>
                                            <m:r>
                                              <a:rPr lang="en-US" sz="2000" i="1">
                                                <a:latin typeface="Cambria Math" panose="02040503050406030204" pitchFamily="18" charset="0"/>
                                              </a:rPr>
                                              <m:t>𝑖</m:t>
                                            </m:r>
                                          </m:sub>
                                          <m:sup>
                                            <m:sSub>
                                              <m:sSubPr>
                                                <m:ctrlPr>
                                                  <a:rPr lang="en-US" sz="2000" i="1">
                                                    <a:latin typeface="Cambria Math" panose="02040503050406030204" pitchFamily="18" charset="0"/>
                                                  </a:rPr>
                                                </m:ctrlPr>
                                              </m:sSubPr>
                                              <m:e>
                                                <m:r>
                                                  <a:rPr lang="en-US" sz="2000" i="1">
                                                    <a:latin typeface="Cambria Math" panose="02040503050406030204" pitchFamily="18" charset="0"/>
                                                  </a:rPr>
                                                  <m:t>𝑎</m:t>
                                                </m:r>
                                              </m:e>
                                              <m:sub>
                                                <m:r>
                                                  <a:rPr lang="en-US" sz="2000" i="1">
                                                    <a:latin typeface="Cambria Math" panose="02040503050406030204" pitchFamily="18" charset="0"/>
                                                  </a:rPr>
                                                  <m:t>𝑘</m:t>
                                                </m:r>
                                              </m:sub>
                                            </m:sSub>
                                          </m:sup>
                                        </m:sSubSup>
                                        <m:r>
                                          <a:rPr lang="en-US" sz="2000" i="1">
                                            <a:latin typeface="Cambria Math" panose="02040503050406030204" pitchFamily="18" charset="0"/>
                                          </a:rPr>
                                          <m:t>−</m:t>
                                        </m:r>
                                        <m:sSup>
                                          <m:sSupPr>
                                            <m:ctrlPr>
                                              <a:rPr lang="en-US" sz="2000" i="1">
                                                <a:latin typeface="Cambria Math" panose="02040503050406030204" pitchFamily="18" charset="0"/>
                                              </a:rPr>
                                            </m:ctrlPr>
                                          </m:sSupPr>
                                          <m:e>
                                            <m:r>
                                              <a:rPr lang="en-US" sz="2000" i="1">
                                                <a:latin typeface="Cambria Math" panose="02040503050406030204" pitchFamily="18" charset="0"/>
                                              </a:rPr>
                                              <m:t>𝑣</m:t>
                                            </m:r>
                                          </m:e>
                                          <m:sup>
                                            <m:sSub>
                                              <m:sSubPr>
                                                <m:ctrlPr>
                                                  <a:rPr lang="en-US" sz="2000" i="1">
                                                    <a:latin typeface="Cambria Math" panose="02040503050406030204" pitchFamily="18" charset="0"/>
                                                  </a:rPr>
                                                </m:ctrlPr>
                                              </m:sSubPr>
                                              <m:e>
                                                <m:r>
                                                  <a:rPr lang="en-US" sz="2000" i="1">
                                                    <a:latin typeface="Cambria Math" panose="02040503050406030204" pitchFamily="18" charset="0"/>
                                                  </a:rPr>
                                                  <m:t>𝑎</m:t>
                                                </m:r>
                                              </m:e>
                                              <m:sub>
                                                <m:r>
                                                  <a:rPr lang="en-US" sz="2000" i="1">
                                                    <a:latin typeface="Cambria Math" panose="02040503050406030204" pitchFamily="18" charset="0"/>
                                                  </a:rPr>
                                                  <m:t>𝑘</m:t>
                                                </m:r>
                                              </m:sub>
                                            </m:sSub>
                                          </m:sup>
                                        </m:sSup>
                                      </m:e>
                                    </m:d>
                                  </m:num>
                                  <m:den>
                                    <m:sSup>
                                      <m:sSupPr>
                                        <m:ctrlPr>
                                          <a:rPr lang="en-US" sz="2000" i="1">
                                            <a:latin typeface="Cambria Math" panose="02040503050406030204" pitchFamily="18" charset="0"/>
                                          </a:rPr>
                                        </m:ctrlPr>
                                      </m:sSupPr>
                                      <m:e>
                                        <m:r>
                                          <a:rPr lang="en-US" sz="2000" i="1">
                                            <a:latin typeface="Cambria Math" panose="02040503050406030204" pitchFamily="18" charset="0"/>
                                          </a:rPr>
                                          <m:t>𝑟</m:t>
                                        </m:r>
                                      </m:e>
                                      <m:sup>
                                        <m:sSub>
                                          <m:sSubPr>
                                            <m:ctrlPr>
                                              <a:rPr lang="en-US" sz="2000" i="1">
                                                <a:latin typeface="Cambria Math" panose="02040503050406030204" pitchFamily="18" charset="0"/>
                                              </a:rPr>
                                            </m:ctrlPr>
                                          </m:sSubPr>
                                          <m:e>
                                            <m:r>
                                              <a:rPr lang="en-US" sz="2000" i="1">
                                                <a:latin typeface="Cambria Math" panose="02040503050406030204" pitchFamily="18" charset="0"/>
                                              </a:rPr>
                                              <m:t>𝑎</m:t>
                                            </m:r>
                                          </m:e>
                                          <m:sub>
                                            <m:r>
                                              <a:rPr lang="en-US" sz="2000" i="1">
                                                <a:latin typeface="Cambria Math" panose="02040503050406030204" pitchFamily="18" charset="0"/>
                                              </a:rPr>
                                              <m:t>𝑘</m:t>
                                            </m:r>
                                          </m:sub>
                                        </m:sSub>
                                      </m:sup>
                                    </m:sSup>
                                  </m:den>
                                </m:f>
                                <m:r>
                                  <a:rPr lang="en-US" sz="2000" i="1">
                                    <a:latin typeface="Cambria Math" panose="02040503050406030204" pitchFamily="18" charset="0"/>
                                  </a:rPr>
                                  <m:t>       </m:t>
                                </m:r>
                                <m:r>
                                  <a:rPr lang="en-US" sz="2000" i="1">
                                    <a:latin typeface="Cambria Math" panose="02040503050406030204" pitchFamily="18" charset="0"/>
                                  </a:rPr>
                                  <m:t>𝑖𝑓</m:t>
                                </m:r>
                                <m:r>
                                  <a:rPr lang="en-US" sz="2000" i="1">
                                    <a:latin typeface="Cambria Math" panose="02040503050406030204" pitchFamily="18" charset="0"/>
                                  </a:rPr>
                                  <m:t> </m:t>
                                </m:r>
                                <m:sSup>
                                  <m:sSupPr>
                                    <m:ctrlPr>
                                      <a:rPr lang="en-US" sz="2000" i="1">
                                        <a:latin typeface="Cambria Math" panose="02040503050406030204" pitchFamily="18" charset="0"/>
                                      </a:rPr>
                                    </m:ctrlPr>
                                  </m:sSupPr>
                                  <m:e>
                                    <m:r>
                                      <a:rPr lang="en-US" sz="2000" i="1">
                                        <a:latin typeface="Cambria Math" panose="02040503050406030204" pitchFamily="18" charset="0"/>
                                      </a:rPr>
                                      <m:t>𝑟</m:t>
                                    </m:r>
                                  </m:e>
                                  <m:sup>
                                    <m:sSub>
                                      <m:sSubPr>
                                        <m:ctrlPr>
                                          <a:rPr lang="en-US" sz="2000" i="1">
                                            <a:latin typeface="Cambria Math" panose="02040503050406030204" pitchFamily="18" charset="0"/>
                                          </a:rPr>
                                        </m:ctrlPr>
                                      </m:sSubPr>
                                      <m:e>
                                        <m:r>
                                          <a:rPr lang="en-US" sz="2000" i="1">
                                            <a:latin typeface="Cambria Math" panose="02040503050406030204" pitchFamily="18" charset="0"/>
                                          </a:rPr>
                                          <m:t>𝑎</m:t>
                                        </m:r>
                                      </m:e>
                                      <m:sub>
                                        <m:r>
                                          <a:rPr lang="en-US" sz="2000" i="1">
                                            <a:latin typeface="Cambria Math" panose="02040503050406030204" pitchFamily="18" charset="0"/>
                                          </a:rPr>
                                          <m:t>𝑘</m:t>
                                        </m:r>
                                      </m:sub>
                                    </m:sSub>
                                  </m:sup>
                                </m:sSup>
                                <m:r>
                                  <a:rPr lang="en-US" sz="2000" i="1">
                                    <a:latin typeface="Cambria Math" panose="02040503050406030204" pitchFamily="18" charset="0"/>
                                  </a:rPr>
                                  <m:t>&gt;0</m:t>
                                </m:r>
                              </m:e>
                            </m:mr>
                            <m:mr>
                              <m:e>
                                <m:f>
                                  <m:fPr>
                                    <m:ctrlPr>
                                      <a:rPr lang="en-US" sz="2000" i="1">
                                        <a:latin typeface="Cambria Math" panose="02040503050406030204" pitchFamily="18" charset="0"/>
                                      </a:rPr>
                                    </m:ctrlPr>
                                  </m:fPr>
                                  <m:num>
                                    <m:d>
                                      <m:dPr>
                                        <m:begChr m:val="|"/>
                                        <m:endChr m:val="|"/>
                                        <m:ctrlPr>
                                          <a:rPr lang="en-US" sz="2000" i="1">
                                            <a:latin typeface="Cambria Math" panose="02040503050406030204" pitchFamily="18" charset="0"/>
                                          </a:rPr>
                                        </m:ctrlPr>
                                      </m:dPr>
                                      <m:e>
                                        <m:sSubSup>
                                          <m:sSubSupPr>
                                            <m:ctrlPr>
                                              <a:rPr lang="en-US" sz="2000" i="1">
                                                <a:latin typeface="Cambria Math" panose="02040503050406030204" pitchFamily="18" charset="0"/>
                                              </a:rPr>
                                            </m:ctrlPr>
                                          </m:sSubSupPr>
                                          <m:e>
                                            <m:r>
                                              <a:rPr lang="en-US" sz="2000" i="1">
                                                <a:latin typeface="Cambria Math" panose="02040503050406030204" pitchFamily="18" charset="0"/>
                                              </a:rPr>
                                              <m:t>𝑣</m:t>
                                            </m:r>
                                          </m:e>
                                          <m:sub>
                                            <m:r>
                                              <a:rPr lang="en-US" sz="2000" i="1">
                                                <a:latin typeface="Cambria Math" panose="02040503050406030204" pitchFamily="18" charset="0"/>
                                              </a:rPr>
                                              <m:t>𝑖</m:t>
                                            </m:r>
                                          </m:sub>
                                          <m:sup>
                                            <m:sSub>
                                              <m:sSubPr>
                                                <m:ctrlPr>
                                                  <a:rPr lang="en-US" sz="2000" i="1">
                                                    <a:latin typeface="Cambria Math" panose="02040503050406030204" pitchFamily="18" charset="0"/>
                                                  </a:rPr>
                                                </m:ctrlPr>
                                              </m:sSubPr>
                                              <m:e>
                                                <m:r>
                                                  <a:rPr lang="en-US" sz="2000" i="1">
                                                    <a:latin typeface="Cambria Math" panose="02040503050406030204" pitchFamily="18" charset="0"/>
                                                  </a:rPr>
                                                  <m:t>𝑎</m:t>
                                                </m:r>
                                              </m:e>
                                              <m:sub>
                                                <m:r>
                                                  <a:rPr lang="en-US" sz="2000" i="1">
                                                    <a:latin typeface="Cambria Math" panose="02040503050406030204" pitchFamily="18" charset="0"/>
                                                  </a:rPr>
                                                  <m:t>𝑘</m:t>
                                                </m:r>
                                              </m:sub>
                                            </m:sSub>
                                          </m:sup>
                                        </m:sSubSup>
                                      </m:e>
                                    </m:d>
                                  </m:num>
                                  <m:den>
                                    <m:d>
                                      <m:dPr>
                                        <m:begChr m:val="|"/>
                                        <m:endChr m:val="|"/>
                                        <m:ctrlPr>
                                          <a:rPr lang="en-US" sz="2000" i="1">
                                            <a:latin typeface="Cambria Math" panose="02040503050406030204" pitchFamily="18" charset="0"/>
                                          </a:rPr>
                                        </m:ctrlPr>
                                      </m:dPr>
                                      <m:e>
                                        <m:sSubSup>
                                          <m:sSubSupPr>
                                            <m:ctrlPr>
                                              <a:rPr lang="en-US" sz="2000" i="1" smtClean="0">
                                                <a:latin typeface="Cambria Math" panose="02040503050406030204" pitchFamily="18" charset="0"/>
                                              </a:rPr>
                                            </m:ctrlPr>
                                          </m:sSubSupPr>
                                          <m:e>
                                            <m:r>
                                              <a:rPr lang="en-US" sz="2000" i="1">
                                                <a:latin typeface="Cambria Math" panose="02040503050406030204" pitchFamily="18" charset="0"/>
                                              </a:rPr>
                                              <m:t>𝑣</m:t>
                                            </m:r>
                                          </m:e>
                                          <m:sub>
                                            <m:r>
                                              <a:rPr lang="en-US" sz="2000" i="1">
                                                <a:latin typeface="Cambria Math" panose="02040503050406030204" pitchFamily="18" charset="0"/>
                                              </a:rPr>
                                              <m:t>𝑖</m:t>
                                            </m:r>
                                          </m:sub>
                                          <m:sup>
                                            <m:sSub>
                                              <m:sSubPr>
                                                <m:ctrlPr>
                                                  <a:rPr lang="en-US" sz="2000" i="1">
                                                    <a:latin typeface="Cambria Math" panose="02040503050406030204" pitchFamily="18" charset="0"/>
                                                  </a:rPr>
                                                </m:ctrlPr>
                                              </m:sSubPr>
                                              <m:e>
                                                <m:r>
                                                  <a:rPr lang="en-US" sz="2000" i="1">
                                                    <a:latin typeface="Cambria Math" panose="02040503050406030204" pitchFamily="18" charset="0"/>
                                                  </a:rPr>
                                                  <m:t>𝑎</m:t>
                                                </m:r>
                                              </m:e>
                                              <m:sub>
                                                <m:r>
                                                  <a:rPr lang="en-US" sz="2000" i="1">
                                                    <a:latin typeface="Cambria Math" panose="02040503050406030204" pitchFamily="18" charset="0"/>
                                                  </a:rPr>
                                                  <m:t>𝑘</m:t>
                                                </m:r>
                                              </m:sub>
                                            </m:sSub>
                                          </m:sup>
                                        </m:sSubSup>
                                      </m:e>
                                    </m:d>
                                    <m:r>
                                      <a:rPr lang="en-US" sz="2000" i="1">
                                        <a:latin typeface="Cambria Math" panose="02040503050406030204" pitchFamily="18" charset="0"/>
                                      </a:rPr>
                                      <m:t>+</m:t>
                                    </m:r>
                                    <m:d>
                                      <m:dPr>
                                        <m:begChr m:val="|"/>
                                        <m:endChr m:val="|"/>
                                        <m:ctrlPr>
                                          <a:rPr lang="en-US" sz="2000" i="1">
                                            <a:latin typeface="Cambria Math" panose="02040503050406030204" pitchFamily="18" charset="0"/>
                                          </a:rPr>
                                        </m:ctrlPr>
                                      </m:dPr>
                                      <m:e>
                                        <m:sSubSup>
                                          <m:sSubSupPr>
                                            <m:ctrlPr>
                                              <a:rPr lang="en-US" sz="2000" i="1">
                                                <a:latin typeface="Cambria Math" panose="02040503050406030204" pitchFamily="18" charset="0"/>
                                              </a:rPr>
                                            </m:ctrlPr>
                                          </m:sSubSupPr>
                                          <m:e>
                                            <m:r>
                                              <a:rPr lang="en-US" sz="2000" i="1">
                                                <a:latin typeface="Cambria Math" panose="02040503050406030204" pitchFamily="18" charset="0"/>
                                              </a:rPr>
                                              <m:t>𝑣</m:t>
                                            </m:r>
                                          </m:e>
                                          <m:sub>
                                            <m:r>
                                              <a:rPr lang="en-US" sz="2000" i="1">
                                                <a:latin typeface="Cambria Math" panose="02040503050406030204" pitchFamily="18" charset="0"/>
                                              </a:rPr>
                                              <m:t>𝑖</m:t>
                                            </m:r>
                                          </m:sub>
                                          <m:sup>
                                            <m:sSub>
                                              <m:sSubPr>
                                                <m:ctrlPr>
                                                  <a:rPr lang="en-US" sz="2000" i="1">
                                                    <a:latin typeface="Cambria Math" panose="02040503050406030204" pitchFamily="18" charset="0"/>
                                                  </a:rPr>
                                                </m:ctrlPr>
                                              </m:sSubPr>
                                              <m:e>
                                                <m:r>
                                                  <a:rPr lang="en-US" sz="2000" i="1">
                                                    <a:latin typeface="Cambria Math" panose="02040503050406030204" pitchFamily="18" charset="0"/>
                                                  </a:rPr>
                                                  <m:t>𝑎</m:t>
                                                </m:r>
                                              </m:e>
                                              <m:sub>
                                                <m:r>
                                                  <a:rPr lang="en-US" sz="2000" i="1">
                                                    <a:latin typeface="Cambria Math" panose="02040503050406030204" pitchFamily="18" charset="0"/>
                                                  </a:rPr>
                                                  <m:t>𝑘</m:t>
                                                </m:r>
                                              </m:sub>
                                            </m:sSub>
                                          </m:sup>
                                        </m:sSubSup>
                                        <m:r>
                                          <a:rPr lang="en-US" sz="2000" i="1">
                                            <a:latin typeface="Cambria Math" panose="02040503050406030204" pitchFamily="18" charset="0"/>
                                          </a:rPr>
                                          <m:t>−</m:t>
                                        </m:r>
                                        <m:sSup>
                                          <m:sSupPr>
                                            <m:ctrlPr>
                                              <a:rPr lang="en-US" sz="2000" i="1">
                                                <a:latin typeface="Cambria Math" panose="02040503050406030204" pitchFamily="18" charset="0"/>
                                              </a:rPr>
                                            </m:ctrlPr>
                                          </m:sSupPr>
                                          <m:e>
                                            <m:r>
                                              <a:rPr lang="en-US" sz="2000" i="1">
                                                <a:latin typeface="Cambria Math" panose="02040503050406030204" pitchFamily="18" charset="0"/>
                                              </a:rPr>
                                              <m:t>𝑣</m:t>
                                            </m:r>
                                          </m:e>
                                          <m:sup>
                                            <m:sSub>
                                              <m:sSubPr>
                                                <m:ctrlPr>
                                                  <a:rPr lang="en-US" sz="2000" i="1">
                                                    <a:latin typeface="Cambria Math" panose="02040503050406030204" pitchFamily="18" charset="0"/>
                                                  </a:rPr>
                                                </m:ctrlPr>
                                              </m:sSubPr>
                                              <m:e>
                                                <m:r>
                                                  <a:rPr lang="en-US" sz="2000" i="1">
                                                    <a:latin typeface="Cambria Math" panose="02040503050406030204" pitchFamily="18" charset="0"/>
                                                  </a:rPr>
                                                  <m:t>𝑎</m:t>
                                                </m:r>
                                              </m:e>
                                              <m:sub>
                                                <m:r>
                                                  <a:rPr lang="en-US" sz="2000" i="1">
                                                    <a:latin typeface="Cambria Math" panose="02040503050406030204" pitchFamily="18" charset="0"/>
                                                  </a:rPr>
                                                  <m:t>𝑘</m:t>
                                                </m:r>
                                              </m:sub>
                                            </m:sSub>
                                          </m:sup>
                                        </m:sSup>
                                      </m:e>
                                    </m:d>
                                  </m:den>
                                </m:f>
                                <m:r>
                                  <a:rPr lang="en-US" sz="2000" i="1">
                                    <a:latin typeface="Cambria Math" panose="02040503050406030204" pitchFamily="18" charset="0"/>
                                  </a:rPr>
                                  <m:t>     </m:t>
                                </m:r>
                                <m:r>
                                  <a:rPr lang="en-US" sz="2000" i="1">
                                    <a:latin typeface="Cambria Math" panose="02040503050406030204" pitchFamily="18" charset="0"/>
                                  </a:rPr>
                                  <m:t>𝑖𝑓</m:t>
                                </m:r>
                                <m:r>
                                  <a:rPr lang="en-US" sz="2000" i="1">
                                    <a:latin typeface="Cambria Math" panose="02040503050406030204" pitchFamily="18" charset="0"/>
                                  </a:rPr>
                                  <m:t> </m:t>
                                </m:r>
                                <m:sSup>
                                  <m:sSupPr>
                                    <m:ctrlPr>
                                      <a:rPr lang="en-US" sz="2000" i="1">
                                        <a:latin typeface="Cambria Math" panose="02040503050406030204" pitchFamily="18" charset="0"/>
                                      </a:rPr>
                                    </m:ctrlPr>
                                  </m:sSupPr>
                                  <m:e>
                                    <m:r>
                                      <a:rPr lang="en-US" sz="2000" i="1">
                                        <a:latin typeface="Cambria Math" panose="02040503050406030204" pitchFamily="18" charset="0"/>
                                      </a:rPr>
                                      <m:t>𝑟</m:t>
                                    </m:r>
                                  </m:e>
                                  <m:sup>
                                    <m:sSub>
                                      <m:sSubPr>
                                        <m:ctrlPr>
                                          <a:rPr lang="en-US" sz="2000" i="1">
                                            <a:latin typeface="Cambria Math" panose="02040503050406030204" pitchFamily="18" charset="0"/>
                                          </a:rPr>
                                        </m:ctrlPr>
                                      </m:sSubPr>
                                      <m:e>
                                        <m:r>
                                          <a:rPr lang="en-US" sz="2000" i="1">
                                            <a:latin typeface="Cambria Math" panose="02040503050406030204" pitchFamily="18" charset="0"/>
                                          </a:rPr>
                                          <m:t>𝑎</m:t>
                                        </m:r>
                                      </m:e>
                                      <m:sub>
                                        <m:r>
                                          <a:rPr lang="en-US" sz="2000" i="1">
                                            <a:latin typeface="Cambria Math" panose="02040503050406030204" pitchFamily="18" charset="0"/>
                                          </a:rPr>
                                          <m:t>𝑘</m:t>
                                        </m:r>
                                      </m:sub>
                                    </m:sSub>
                                  </m:sup>
                                </m:sSup>
                                <m:r>
                                  <a:rPr lang="en-US" sz="2000" i="1">
                                    <a:latin typeface="Cambria Math" panose="02040503050406030204" pitchFamily="18" charset="0"/>
                                  </a:rPr>
                                  <m:t>=0</m:t>
                                </m:r>
                              </m:e>
                            </m:mr>
                          </m:m>
                        </m:e>
                      </m:d>
                    </m:oMath>
                  </m:oMathPara>
                </a14:m>
                <a:endParaRPr lang="en-US" sz="1850" b="1" dirty="0" smtClean="0">
                  <a:effectLst>
                    <a:outerShdw blurRad="38100" dist="38100" dir="2700000" algn="tl">
                      <a:srgbClr val="000000">
                        <a:alpha val="43137"/>
                      </a:srgbClr>
                    </a:outerShdw>
                  </a:effectLst>
                  <a:latin typeface="Cambria" panose="02040503050406030204" pitchFamily="18" charset="0"/>
                </a:endParaRPr>
              </a:p>
              <a:p>
                <a:pPr algn="ctr" eaLnBrk="1" fontAlgn="auto" hangingPunct="1">
                  <a:spcBef>
                    <a:spcPts val="500"/>
                  </a:spcBef>
                  <a:spcAft>
                    <a:spcPts val="500"/>
                  </a:spcAft>
                </a:pPr>
                <a:r>
                  <a:rPr lang="en-US" sz="1850" b="1" dirty="0" smtClean="0">
                    <a:effectLst>
                      <a:outerShdw blurRad="38100" dist="38100" dir="2700000" algn="tl">
                        <a:srgbClr val="000000">
                          <a:alpha val="43137"/>
                        </a:srgbClr>
                      </a:outerShdw>
                    </a:effectLst>
                    <a:latin typeface="Cambria" panose="02040503050406030204" pitchFamily="18" charset="0"/>
                  </a:rPr>
                  <a:t>Where </a:t>
                </a:r>
                <a14:m>
                  <m:oMath xmlns:m="http://schemas.openxmlformats.org/officeDocument/2006/math">
                    <m:sSup>
                      <m:sSupPr>
                        <m:ctrlPr>
                          <a:rPr lang="en-US" sz="2000" i="1">
                            <a:latin typeface="Cambria Math" panose="02040503050406030204" pitchFamily="18" charset="0"/>
                          </a:rPr>
                        </m:ctrlPr>
                      </m:sSupPr>
                      <m:e>
                        <m:r>
                          <a:rPr lang="en-US" sz="2000" i="1">
                            <a:latin typeface="Cambria Math" panose="02040503050406030204" pitchFamily="18" charset="0"/>
                          </a:rPr>
                          <m:t>𝑟</m:t>
                        </m:r>
                      </m:e>
                      <m:sup>
                        <m:sSub>
                          <m:sSubPr>
                            <m:ctrlPr>
                              <a:rPr lang="en-US" sz="2000" i="1">
                                <a:latin typeface="Cambria Math" panose="02040503050406030204" pitchFamily="18" charset="0"/>
                              </a:rPr>
                            </m:ctrlPr>
                          </m:sSubPr>
                          <m:e>
                            <m:r>
                              <a:rPr lang="en-US" sz="2000" i="1">
                                <a:latin typeface="Cambria Math" panose="02040503050406030204" pitchFamily="18" charset="0"/>
                              </a:rPr>
                              <m:t>𝑎</m:t>
                            </m:r>
                          </m:e>
                          <m:sub>
                            <m:r>
                              <a:rPr lang="en-US" sz="2000" i="1">
                                <a:latin typeface="Cambria Math" panose="02040503050406030204" pitchFamily="18" charset="0"/>
                              </a:rPr>
                              <m:t>𝑘</m:t>
                            </m:r>
                          </m:sub>
                        </m:sSub>
                      </m:sup>
                    </m:sSup>
                    <m:r>
                      <a:rPr lang="en-US" sz="2000" i="1">
                        <a:latin typeface="Cambria Math" panose="02040503050406030204" pitchFamily="18" charset="0"/>
                      </a:rPr>
                      <m:t>=</m:t>
                    </m:r>
                    <m:sSubSup>
                      <m:sSubSupPr>
                        <m:ctrlPr>
                          <a:rPr lang="en-US" sz="2000" i="1">
                            <a:latin typeface="Cambria Math" panose="02040503050406030204" pitchFamily="18" charset="0"/>
                          </a:rPr>
                        </m:ctrlPr>
                      </m:sSubSupPr>
                      <m:e>
                        <m:r>
                          <a:rPr lang="en-US" sz="2000" i="1">
                            <a:latin typeface="Cambria Math" panose="02040503050406030204" pitchFamily="18" charset="0"/>
                          </a:rPr>
                          <m:t>𝑣</m:t>
                        </m:r>
                      </m:e>
                      <m:sub>
                        <m:r>
                          <a:rPr lang="en-US" sz="2000" i="1">
                            <a:latin typeface="Cambria Math" panose="02040503050406030204" pitchFamily="18" charset="0"/>
                          </a:rPr>
                          <m:t>𝑚𝑎𝑥</m:t>
                        </m:r>
                      </m:sub>
                      <m:sup>
                        <m:sSub>
                          <m:sSubPr>
                            <m:ctrlPr>
                              <a:rPr lang="en-US" sz="2000" i="1">
                                <a:latin typeface="Cambria Math" panose="02040503050406030204" pitchFamily="18" charset="0"/>
                              </a:rPr>
                            </m:ctrlPr>
                          </m:sSubPr>
                          <m:e>
                            <m:r>
                              <a:rPr lang="en-US" sz="2000" i="1">
                                <a:latin typeface="Cambria Math" panose="02040503050406030204" pitchFamily="18" charset="0"/>
                              </a:rPr>
                              <m:t>𝑎</m:t>
                            </m:r>
                          </m:e>
                          <m:sub>
                            <m:r>
                              <a:rPr lang="en-US" sz="2000" i="1">
                                <a:latin typeface="Cambria Math" panose="02040503050406030204" pitchFamily="18" charset="0"/>
                              </a:rPr>
                              <m:t>𝑘</m:t>
                            </m:r>
                          </m:sub>
                        </m:sSub>
                      </m:sup>
                    </m:sSubSup>
                    <m:r>
                      <a:rPr lang="en-US" sz="2000" i="1">
                        <a:latin typeface="Cambria Math" panose="02040503050406030204" pitchFamily="18" charset="0"/>
                      </a:rPr>
                      <m:t>−</m:t>
                    </m:r>
                    <m:sSubSup>
                      <m:sSubSupPr>
                        <m:ctrlPr>
                          <a:rPr lang="en-US" sz="2000" i="1">
                            <a:latin typeface="Cambria Math" panose="02040503050406030204" pitchFamily="18" charset="0"/>
                          </a:rPr>
                        </m:ctrlPr>
                      </m:sSubSupPr>
                      <m:e>
                        <m:r>
                          <a:rPr lang="en-US" sz="2000" i="1">
                            <a:latin typeface="Cambria Math" panose="02040503050406030204" pitchFamily="18" charset="0"/>
                          </a:rPr>
                          <m:t>𝑣</m:t>
                        </m:r>
                      </m:e>
                      <m:sub>
                        <m:r>
                          <a:rPr lang="en-US" sz="2000" i="1">
                            <a:latin typeface="Cambria Math" panose="02040503050406030204" pitchFamily="18" charset="0"/>
                          </a:rPr>
                          <m:t>𝑚𝑖𝑛</m:t>
                        </m:r>
                      </m:sub>
                      <m:sup>
                        <m:sSub>
                          <m:sSubPr>
                            <m:ctrlPr>
                              <a:rPr lang="en-US" sz="2000" i="1">
                                <a:latin typeface="Cambria Math" panose="02040503050406030204" pitchFamily="18" charset="0"/>
                              </a:rPr>
                            </m:ctrlPr>
                          </m:sSubPr>
                          <m:e>
                            <m:r>
                              <a:rPr lang="en-US" sz="2000" i="1">
                                <a:latin typeface="Cambria Math" panose="02040503050406030204" pitchFamily="18" charset="0"/>
                              </a:rPr>
                              <m:t>𝑎</m:t>
                            </m:r>
                          </m:e>
                          <m:sub>
                            <m:r>
                              <a:rPr lang="en-US" sz="2000" i="1">
                                <a:latin typeface="Cambria Math" panose="02040503050406030204" pitchFamily="18" charset="0"/>
                              </a:rPr>
                              <m:t>𝑘</m:t>
                            </m:r>
                          </m:sub>
                        </m:sSub>
                      </m:sup>
                    </m:sSubSup>
                  </m:oMath>
                </a14:m>
                <a:r>
                  <a:rPr lang="en-US" sz="1850" b="1" dirty="0" smtClean="0">
                    <a:effectLst>
                      <a:outerShdw blurRad="38100" dist="38100" dir="2700000" algn="tl">
                        <a:srgbClr val="000000">
                          <a:alpha val="43137"/>
                        </a:srgbClr>
                      </a:outerShdw>
                    </a:effectLst>
                    <a:latin typeface="Cambria" panose="02040503050406030204" pitchFamily="18" charset="0"/>
                  </a:rPr>
                  <a:t> is a range of values represented by the SIF, i.e.:</a:t>
                </a:r>
              </a:p>
              <a:p>
                <a:pPr algn="ctr" eaLnBrk="1" fontAlgn="auto" hangingPunct="1">
                  <a:spcBef>
                    <a:spcPts val="500"/>
                  </a:spcBef>
                  <a:spcAft>
                    <a:spcPts val="500"/>
                  </a:spcAft>
                </a:pPr>
                <a14:m>
                  <m:oMath xmlns:m="http://schemas.openxmlformats.org/officeDocument/2006/math">
                    <m:sSubSup>
                      <m:sSubSupPr>
                        <m:ctrlPr>
                          <a:rPr lang="en-US" sz="2000" i="1">
                            <a:latin typeface="Cambria Math" panose="02040503050406030204" pitchFamily="18" charset="0"/>
                          </a:rPr>
                        </m:ctrlPr>
                      </m:sSubSupPr>
                      <m:e>
                        <m:r>
                          <a:rPr lang="en-US" sz="2000" i="1">
                            <a:latin typeface="Cambria Math" panose="02040503050406030204" pitchFamily="18" charset="0"/>
                          </a:rPr>
                          <m:t>𝑣</m:t>
                        </m:r>
                      </m:e>
                      <m:sub>
                        <m:r>
                          <a:rPr lang="en-US" sz="2000" i="1">
                            <a:latin typeface="Cambria Math" panose="02040503050406030204" pitchFamily="18" charset="0"/>
                          </a:rPr>
                          <m:t>𝑚𝑖𝑛</m:t>
                        </m:r>
                      </m:sub>
                      <m:sup>
                        <m:sSub>
                          <m:sSubPr>
                            <m:ctrlPr>
                              <a:rPr lang="en-US" sz="2000" i="1">
                                <a:latin typeface="Cambria Math" panose="02040503050406030204" pitchFamily="18" charset="0"/>
                              </a:rPr>
                            </m:ctrlPr>
                          </m:sSubPr>
                          <m:e>
                            <m:r>
                              <a:rPr lang="en-US" sz="2000" i="1">
                                <a:latin typeface="Cambria Math" panose="02040503050406030204" pitchFamily="18" charset="0"/>
                              </a:rPr>
                              <m:t>𝑎</m:t>
                            </m:r>
                          </m:e>
                          <m:sub>
                            <m:r>
                              <a:rPr lang="en-US" sz="2000" i="1">
                                <a:latin typeface="Cambria Math" panose="02040503050406030204" pitchFamily="18" charset="0"/>
                              </a:rPr>
                              <m:t>𝑘</m:t>
                            </m:r>
                          </m:sub>
                        </m:sSub>
                      </m:sup>
                    </m:sSubSup>
                    <m:r>
                      <a:rPr lang="en-US" sz="2000" i="1">
                        <a:latin typeface="Cambria Math" panose="02040503050406030204" pitchFamily="18" charset="0"/>
                      </a:rPr>
                      <m:t>=</m:t>
                    </m:r>
                    <m:r>
                      <a:rPr lang="en-US" sz="2000" i="1">
                        <a:latin typeface="Cambria Math" panose="02040503050406030204" pitchFamily="18" charset="0"/>
                      </a:rPr>
                      <m:t>𝑚𝑖𝑛</m:t>
                    </m:r>
                    <m:d>
                      <m:dPr>
                        <m:begChr m:val="{"/>
                        <m:endChr m:val="}"/>
                        <m:ctrlPr>
                          <a:rPr lang="en-US" sz="2000" i="1">
                            <a:latin typeface="Cambria Math" panose="02040503050406030204" pitchFamily="18" charset="0"/>
                          </a:rPr>
                        </m:ctrlPr>
                      </m:dPr>
                      <m:e>
                        <m:sSubSup>
                          <m:sSubSupPr>
                            <m:ctrlPr>
                              <a:rPr lang="en-US" sz="2000" i="1">
                                <a:latin typeface="Cambria Math" panose="02040503050406030204" pitchFamily="18" charset="0"/>
                              </a:rPr>
                            </m:ctrlPr>
                          </m:sSubSupPr>
                          <m:e>
                            <m:r>
                              <a:rPr lang="en-US" sz="2000" i="1">
                                <a:latin typeface="Cambria Math" panose="02040503050406030204" pitchFamily="18" charset="0"/>
                              </a:rPr>
                              <m:t>𝑣</m:t>
                            </m:r>
                          </m:e>
                          <m:sub>
                            <m:r>
                              <a:rPr lang="en-US" sz="2000" i="1">
                                <a:latin typeface="Cambria Math" panose="02040503050406030204" pitchFamily="18" charset="0"/>
                              </a:rPr>
                              <m:t>𝑖</m:t>
                            </m:r>
                          </m:sub>
                          <m:sup>
                            <m:sSub>
                              <m:sSubPr>
                                <m:ctrlPr>
                                  <a:rPr lang="en-US" sz="2000" i="1">
                                    <a:latin typeface="Cambria Math" panose="02040503050406030204" pitchFamily="18" charset="0"/>
                                  </a:rPr>
                                </m:ctrlPr>
                              </m:sSubPr>
                              <m:e>
                                <m:r>
                                  <a:rPr lang="en-US" sz="2000" i="1">
                                    <a:latin typeface="Cambria Math" panose="02040503050406030204" pitchFamily="18" charset="0"/>
                                  </a:rPr>
                                  <m:t>𝑎</m:t>
                                </m:r>
                              </m:e>
                              <m:sub>
                                <m:r>
                                  <a:rPr lang="en-US" sz="2000" i="1">
                                    <a:latin typeface="Cambria Math" panose="02040503050406030204" pitchFamily="18" charset="0"/>
                                  </a:rPr>
                                  <m:t>𝑘</m:t>
                                </m:r>
                              </m:sub>
                            </m:sSub>
                          </m:sup>
                        </m:sSubSup>
                      </m:e>
                    </m:d>
                  </m:oMath>
                </a14:m>
                <a:r>
                  <a:rPr lang="en-US" sz="2000" dirty="0"/>
                  <a:t> and </a:t>
                </a:r>
                <a14:m>
                  <m:oMath xmlns:m="http://schemas.openxmlformats.org/officeDocument/2006/math">
                    <m:sSubSup>
                      <m:sSubSupPr>
                        <m:ctrlPr>
                          <a:rPr lang="en-US" sz="2000" i="1">
                            <a:latin typeface="Cambria Math" panose="02040503050406030204" pitchFamily="18" charset="0"/>
                          </a:rPr>
                        </m:ctrlPr>
                      </m:sSubSupPr>
                      <m:e>
                        <m:r>
                          <a:rPr lang="en-US" sz="2000" i="1">
                            <a:latin typeface="Cambria Math" panose="02040503050406030204" pitchFamily="18" charset="0"/>
                          </a:rPr>
                          <m:t>𝑣</m:t>
                        </m:r>
                      </m:e>
                      <m:sub>
                        <m:r>
                          <a:rPr lang="en-US" sz="2000" i="1">
                            <a:latin typeface="Cambria Math" panose="02040503050406030204" pitchFamily="18" charset="0"/>
                          </a:rPr>
                          <m:t>𝑚𝑎𝑥</m:t>
                        </m:r>
                      </m:sub>
                      <m:sup>
                        <m:sSub>
                          <m:sSubPr>
                            <m:ctrlPr>
                              <a:rPr lang="en-US" sz="2000" i="1">
                                <a:latin typeface="Cambria Math" panose="02040503050406030204" pitchFamily="18" charset="0"/>
                              </a:rPr>
                            </m:ctrlPr>
                          </m:sSubPr>
                          <m:e>
                            <m:r>
                              <a:rPr lang="en-US" sz="2000" i="1">
                                <a:latin typeface="Cambria Math" panose="02040503050406030204" pitchFamily="18" charset="0"/>
                              </a:rPr>
                              <m:t>𝑎</m:t>
                            </m:r>
                          </m:e>
                          <m:sub>
                            <m:r>
                              <a:rPr lang="en-US" sz="2000" i="1">
                                <a:latin typeface="Cambria Math" panose="02040503050406030204" pitchFamily="18" charset="0"/>
                              </a:rPr>
                              <m:t>𝑘</m:t>
                            </m:r>
                          </m:sub>
                        </m:sSub>
                      </m:sup>
                    </m:sSubSup>
                    <m:r>
                      <a:rPr lang="en-US" sz="2000" i="1">
                        <a:latin typeface="Cambria Math" panose="02040503050406030204" pitchFamily="18" charset="0"/>
                      </a:rPr>
                      <m:t>=</m:t>
                    </m:r>
                    <m:r>
                      <a:rPr lang="en-US" sz="2000" i="1">
                        <a:latin typeface="Cambria Math" panose="02040503050406030204" pitchFamily="18" charset="0"/>
                      </a:rPr>
                      <m:t>𝑚𝑎𝑥</m:t>
                    </m:r>
                    <m:d>
                      <m:dPr>
                        <m:begChr m:val="{"/>
                        <m:endChr m:val="}"/>
                        <m:ctrlPr>
                          <a:rPr lang="en-US" sz="2000" i="1">
                            <a:latin typeface="Cambria Math" panose="02040503050406030204" pitchFamily="18" charset="0"/>
                          </a:rPr>
                        </m:ctrlPr>
                      </m:dPr>
                      <m:e>
                        <m:sSubSup>
                          <m:sSubSupPr>
                            <m:ctrlPr>
                              <a:rPr lang="en-US" sz="2000" i="1">
                                <a:latin typeface="Cambria Math" panose="02040503050406030204" pitchFamily="18" charset="0"/>
                              </a:rPr>
                            </m:ctrlPr>
                          </m:sSubSupPr>
                          <m:e>
                            <m:r>
                              <a:rPr lang="en-US" sz="2000" i="1">
                                <a:latin typeface="Cambria Math" panose="02040503050406030204" pitchFamily="18" charset="0"/>
                              </a:rPr>
                              <m:t>𝑣</m:t>
                            </m:r>
                          </m:e>
                          <m:sub>
                            <m:r>
                              <a:rPr lang="en-US" sz="2000" i="1">
                                <a:latin typeface="Cambria Math" panose="02040503050406030204" pitchFamily="18" charset="0"/>
                              </a:rPr>
                              <m:t>𝑖</m:t>
                            </m:r>
                          </m:sub>
                          <m:sup>
                            <m:sSub>
                              <m:sSubPr>
                                <m:ctrlPr>
                                  <a:rPr lang="en-US" sz="2000" i="1">
                                    <a:latin typeface="Cambria Math" panose="02040503050406030204" pitchFamily="18" charset="0"/>
                                  </a:rPr>
                                </m:ctrlPr>
                              </m:sSubPr>
                              <m:e>
                                <m:r>
                                  <a:rPr lang="en-US" sz="2000" i="1">
                                    <a:latin typeface="Cambria Math" panose="02040503050406030204" pitchFamily="18" charset="0"/>
                                  </a:rPr>
                                  <m:t>𝑎</m:t>
                                </m:r>
                              </m:e>
                              <m:sub>
                                <m:r>
                                  <a:rPr lang="en-US" sz="2000" i="1">
                                    <a:latin typeface="Cambria Math" panose="02040503050406030204" pitchFamily="18" charset="0"/>
                                  </a:rPr>
                                  <m:t>𝑘</m:t>
                                </m:r>
                              </m:sub>
                            </m:sSub>
                          </m:sup>
                        </m:sSubSup>
                      </m:e>
                    </m:d>
                  </m:oMath>
                </a14:m>
                <a:r>
                  <a:rPr lang="en-US" sz="1850" b="1" dirty="0" smtClean="0">
                    <a:effectLst>
                      <a:outerShdw blurRad="38100" dist="38100" dir="2700000" algn="tl">
                        <a:srgbClr val="000000">
                          <a:alpha val="43137"/>
                        </a:srgbClr>
                      </a:outerShdw>
                    </a:effectLst>
                    <a:latin typeface="Cambria" panose="02040503050406030204" pitchFamily="18" charset="0"/>
                  </a:rPr>
                  <a:t>  </a:t>
                </a:r>
              </a:p>
            </p:txBody>
          </p:sp>
        </mc:Choice>
        <mc:Fallback xmlns="">
          <p:sp>
            <p:nvSpPr>
              <p:cNvPr id="3" name="pole tekstowe 2"/>
              <p:cNvSpPr txBox="1">
                <a:spLocks noRot="1" noChangeAspect="1" noMove="1" noResize="1" noEditPoints="1" noAdjustHandles="1" noChangeArrowheads="1" noChangeShapeType="1" noTextEdit="1"/>
              </p:cNvSpPr>
              <p:nvPr/>
            </p:nvSpPr>
            <p:spPr>
              <a:xfrm>
                <a:off x="4153760" y="1268760"/>
                <a:ext cx="4666712" cy="4060792"/>
              </a:xfrm>
              <a:prstGeom prst="rect">
                <a:avLst/>
              </a:prstGeom>
              <a:blipFill rotWithShape="0">
                <a:blip r:embed="rId2"/>
                <a:stretch>
                  <a:fillRect l="-522" t="-901" r="-2219" b="-1351"/>
                </a:stretch>
              </a:blipFill>
            </p:spPr>
            <p:txBody>
              <a:bodyPr/>
              <a:lstStyle/>
              <a:p>
                <a:r>
                  <a:rPr lang="en-US">
                    <a:noFill/>
                  </a:rPr>
                  <a:t> </a:t>
                </a:r>
              </a:p>
            </p:txBody>
          </p:sp>
        </mc:Fallback>
      </mc:AlternateContent>
      <p:pic>
        <p:nvPicPr>
          <p:cNvPr id="9" name="Obraz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86" y="0"/>
            <a:ext cx="1478842" cy="675345"/>
          </a:xfrm>
          <a:prstGeom prst="rect">
            <a:avLst/>
          </a:prstGeom>
        </p:spPr>
      </p:pic>
      <p:pic>
        <p:nvPicPr>
          <p:cNvPr id="10" name="Obraz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V="1">
            <a:off x="0" y="6182655"/>
            <a:ext cx="1478842" cy="675345"/>
          </a:xfrm>
          <a:prstGeom prst="rect">
            <a:avLst/>
          </a:prstGeom>
        </p:spPr>
      </p:pic>
      <p:pic>
        <p:nvPicPr>
          <p:cNvPr id="13" name="Obraz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7671494" y="0"/>
            <a:ext cx="1475656" cy="675345"/>
          </a:xfrm>
          <a:prstGeom prst="rect">
            <a:avLst/>
          </a:prstGeom>
        </p:spPr>
      </p:pic>
      <p:pic>
        <p:nvPicPr>
          <p:cNvPr id="14" name="Obraz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flipV="1">
            <a:off x="7668344" y="6182655"/>
            <a:ext cx="1475656" cy="675345"/>
          </a:xfrm>
          <a:prstGeom prst="rect">
            <a:avLst/>
          </a:prstGeom>
        </p:spPr>
      </p:pic>
      <p:sp>
        <p:nvSpPr>
          <p:cNvPr id="19" name="Tytuł 1"/>
          <p:cNvSpPr txBox="1">
            <a:spLocks/>
          </p:cNvSpPr>
          <p:nvPr/>
        </p:nvSpPr>
        <p:spPr>
          <a:xfrm>
            <a:off x="1475656" y="6182655"/>
            <a:ext cx="6186388" cy="675345"/>
          </a:xfrm>
          <a:prstGeom prst="rect">
            <a:avLst/>
          </a:prstGeom>
        </p:spPr>
        <p:txBody>
          <a:bodyPr vert="horz" lIns="91440" tIns="45720" rIns="91440" bIns="45720" rtlCol="0" anchor="ctr">
            <a:normAutofit fontScale="60000" lnSpcReduction="20000"/>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fontAlgn="auto">
              <a:spcAft>
                <a:spcPts val="0"/>
              </a:spcAft>
            </a:pPr>
            <a:r>
              <a:rPr lang="en-US" sz="4400" b="1" dirty="0" smtClean="0">
                <a:effectLst>
                  <a:outerShdw blurRad="38100" dist="38100" dir="2700000" algn="tl">
                    <a:srgbClr val="000000">
                      <a:alpha val="43137"/>
                    </a:srgbClr>
                  </a:outerShdw>
                </a:effectLst>
                <a:latin typeface="Cambria" panose="02040503050406030204" pitchFamily="18" charset="0"/>
              </a:rPr>
              <a:t>Charging the APNs takes different time.</a:t>
            </a:r>
            <a:endParaRPr lang="en-US" sz="4400" b="1" dirty="0">
              <a:effectLst>
                <a:outerShdw blurRad="38100" dist="38100" dir="2700000" algn="tl">
                  <a:srgbClr val="000000">
                    <a:alpha val="43137"/>
                  </a:srgbClr>
                </a:outerShdw>
              </a:effectLst>
              <a:latin typeface="Cambria" panose="02040503050406030204" pitchFamily="18" charset="0"/>
            </a:endParaRPr>
          </a:p>
        </p:txBody>
      </p:sp>
      <p:pic>
        <p:nvPicPr>
          <p:cNvPr id="5" name="Obraz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1520" y="950216"/>
            <a:ext cx="3816424" cy="4936237"/>
          </a:xfrm>
          <a:prstGeom prst="rect">
            <a:avLst/>
          </a:prstGeom>
        </p:spPr>
      </p:pic>
      <mc:AlternateContent xmlns:mc="http://schemas.openxmlformats.org/markup-compatibility/2006" xmlns:a14="http://schemas.microsoft.com/office/drawing/2010/main">
        <mc:Choice Requires="a14">
          <p:sp>
            <p:nvSpPr>
              <p:cNvPr id="24" name="pole tekstowe 23"/>
              <p:cNvSpPr txBox="1"/>
              <p:nvPr/>
            </p:nvSpPr>
            <p:spPr>
              <a:xfrm>
                <a:off x="1115616" y="2882245"/>
                <a:ext cx="336869" cy="402739"/>
              </a:xfrm>
              <a:prstGeom prst="rect">
                <a:avLst/>
              </a:prstGeom>
              <a:noFill/>
            </p:spPr>
            <p:txBody>
              <a:bodyPr wrap="square" rtlCol="0">
                <a:spAutoFit/>
              </a:bodyPr>
              <a:lstStyle/>
              <a:p>
                <a:pPr eaLnBrk="1" fontAlgn="auto" hangingPunct="1">
                  <a:spcBef>
                    <a:spcPts val="500"/>
                  </a:spcBef>
                  <a:spcAft>
                    <a:spcPts val="500"/>
                  </a:spcAft>
                </a:pPr>
                <a14:m>
                  <m:oMathPara xmlns:m="http://schemas.openxmlformats.org/officeDocument/2006/math">
                    <m:oMathParaPr>
                      <m:jc m:val="centerGroup"/>
                    </m:oMathParaPr>
                    <m:oMath xmlns:m="http://schemas.openxmlformats.org/officeDocument/2006/math">
                      <m:sSubSup>
                        <m:sSubSupPr>
                          <m:ctrlPr>
                            <a:rPr lang="en-US" sz="1400" i="1">
                              <a:latin typeface="Cambria Math" panose="02040503050406030204" pitchFamily="18" charset="0"/>
                            </a:rPr>
                          </m:ctrlPr>
                        </m:sSubSupPr>
                        <m:e>
                          <m:r>
                            <a:rPr lang="en-US" sz="1400" i="1">
                              <a:latin typeface="Cambria Math" panose="02040503050406030204" pitchFamily="18" charset="0"/>
                            </a:rPr>
                            <m:t>𝑣</m:t>
                          </m:r>
                        </m:e>
                        <m:sub>
                          <m:r>
                            <a:rPr lang="en-US" sz="1400" i="1">
                              <a:latin typeface="Cambria Math" panose="02040503050406030204" pitchFamily="18" charset="0"/>
                            </a:rPr>
                            <m:t>𝑖</m:t>
                          </m:r>
                        </m:sub>
                        <m:sup>
                          <m:sSub>
                            <m:sSubPr>
                              <m:ctrlPr>
                                <a:rPr lang="en-US" sz="1400" i="1">
                                  <a:latin typeface="Cambria Math" panose="02040503050406030204" pitchFamily="18" charset="0"/>
                                </a:rPr>
                              </m:ctrlPr>
                            </m:sSubPr>
                            <m:e>
                              <m:r>
                                <a:rPr lang="en-US" sz="1400" i="1">
                                  <a:latin typeface="Cambria Math" panose="02040503050406030204" pitchFamily="18" charset="0"/>
                                </a:rPr>
                                <m:t>𝑎</m:t>
                              </m:r>
                            </m:e>
                            <m:sub>
                              <m:r>
                                <a:rPr lang="en-US" sz="1400" i="1">
                                  <a:latin typeface="Cambria Math" panose="02040503050406030204" pitchFamily="18" charset="0"/>
                                </a:rPr>
                                <m:t>𝑘</m:t>
                              </m:r>
                            </m:sub>
                          </m:sSub>
                        </m:sup>
                      </m:sSubSup>
                    </m:oMath>
                  </m:oMathPara>
                </a14:m>
                <a:endParaRPr lang="en-US" sz="1400" b="1" dirty="0" smtClean="0">
                  <a:effectLst>
                    <a:outerShdw blurRad="38100" dist="38100" dir="2700000" algn="tl">
                      <a:srgbClr val="000000">
                        <a:alpha val="43137"/>
                      </a:srgbClr>
                    </a:outerShdw>
                  </a:effectLst>
                  <a:latin typeface="Cambria" panose="02040503050406030204" pitchFamily="18" charset="0"/>
                </a:endParaRPr>
              </a:p>
            </p:txBody>
          </p:sp>
        </mc:Choice>
        <mc:Fallback xmlns="">
          <p:sp>
            <p:nvSpPr>
              <p:cNvPr id="24" name="pole tekstowe 23"/>
              <p:cNvSpPr txBox="1">
                <a:spLocks noRot="1" noChangeAspect="1" noMove="1" noResize="1" noEditPoints="1" noAdjustHandles="1" noChangeArrowheads="1" noChangeShapeType="1" noTextEdit="1"/>
              </p:cNvSpPr>
              <p:nvPr/>
            </p:nvSpPr>
            <p:spPr>
              <a:xfrm>
                <a:off x="1115616" y="2882245"/>
                <a:ext cx="336869" cy="402739"/>
              </a:xfrm>
              <a:prstGeom prst="rect">
                <a:avLst/>
              </a:prstGeom>
              <a:blipFill rotWithShape="0">
                <a:blip r:embed="rId5"/>
                <a:stretch>
                  <a:fillRect r="-1636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pole tekstowe 24"/>
              <p:cNvSpPr txBox="1"/>
              <p:nvPr/>
            </p:nvSpPr>
            <p:spPr>
              <a:xfrm>
                <a:off x="1115616" y="1586101"/>
                <a:ext cx="336869" cy="402739"/>
              </a:xfrm>
              <a:prstGeom prst="rect">
                <a:avLst/>
              </a:prstGeom>
              <a:noFill/>
            </p:spPr>
            <p:txBody>
              <a:bodyPr wrap="square" rtlCol="0">
                <a:spAutoFit/>
              </a:bodyPr>
              <a:lstStyle/>
              <a:p>
                <a:pPr eaLnBrk="1" fontAlgn="auto" hangingPunct="1">
                  <a:spcBef>
                    <a:spcPts val="500"/>
                  </a:spcBef>
                  <a:spcAft>
                    <a:spcPts val="500"/>
                  </a:spcAft>
                </a:pPr>
                <a14:m>
                  <m:oMathPara xmlns:m="http://schemas.openxmlformats.org/officeDocument/2006/math">
                    <m:oMathParaPr>
                      <m:jc m:val="centerGroup"/>
                    </m:oMathParaPr>
                    <m:oMath xmlns:m="http://schemas.openxmlformats.org/officeDocument/2006/math">
                      <m:sSubSup>
                        <m:sSubSupPr>
                          <m:ctrlPr>
                            <a:rPr lang="en-US" sz="1400" i="1" smtClean="0">
                              <a:latin typeface="Cambria Math" panose="02040503050406030204" pitchFamily="18" charset="0"/>
                            </a:rPr>
                          </m:ctrlPr>
                        </m:sSubSupPr>
                        <m:e>
                          <m:r>
                            <a:rPr lang="en-US" sz="1400" i="1">
                              <a:latin typeface="Cambria Math" panose="02040503050406030204" pitchFamily="18" charset="0"/>
                            </a:rPr>
                            <m:t>𝑣</m:t>
                          </m:r>
                        </m:e>
                        <m:sub>
                          <m:r>
                            <a:rPr lang="en-US" sz="1400" i="1">
                              <a:latin typeface="Cambria Math" panose="02040503050406030204" pitchFamily="18" charset="0"/>
                            </a:rPr>
                            <m:t>𝑖</m:t>
                          </m:r>
                          <m:r>
                            <a:rPr lang="pl-PL" sz="1400" b="0" i="1" smtClean="0">
                              <a:latin typeface="Cambria Math" panose="02040503050406030204" pitchFamily="18" charset="0"/>
                            </a:rPr>
                            <m:t>−1</m:t>
                          </m:r>
                        </m:sub>
                        <m:sup>
                          <m:sSub>
                            <m:sSubPr>
                              <m:ctrlPr>
                                <a:rPr lang="en-US" sz="1400" i="1">
                                  <a:latin typeface="Cambria Math" panose="02040503050406030204" pitchFamily="18" charset="0"/>
                                </a:rPr>
                              </m:ctrlPr>
                            </m:sSubPr>
                            <m:e>
                              <m:r>
                                <a:rPr lang="en-US" sz="1400" i="1">
                                  <a:latin typeface="Cambria Math" panose="02040503050406030204" pitchFamily="18" charset="0"/>
                                </a:rPr>
                                <m:t>𝑎</m:t>
                              </m:r>
                            </m:e>
                            <m:sub>
                              <m:r>
                                <a:rPr lang="en-US" sz="1400" i="1">
                                  <a:latin typeface="Cambria Math" panose="02040503050406030204" pitchFamily="18" charset="0"/>
                                </a:rPr>
                                <m:t>𝑘</m:t>
                              </m:r>
                            </m:sub>
                          </m:sSub>
                        </m:sup>
                      </m:sSubSup>
                    </m:oMath>
                  </m:oMathPara>
                </a14:m>
                <a:endParaRPr lang="en-US" sz="1400" b="1" dirty="0" smtClean="0">
                  <a:effectLst>
                    <a:outerShdw blurRad="38100" dist="38100" dir="2700000" algn="tl">
                      <a:srgbClr val="000000">
                        <a:alpha val="43137"/>
                      </a:srgbClr>
                    </a:outerShdw>
                  </a:effectLst>
                  <a:latin typeface="Cambria" panose="02040503050406030204" pitchFamily="18" charset="0"/>
                </a:endParaRPr>
              </a:p>
            </p:txBody>
          </p:sp>
        </mc:Choice>
        <mc:Fallback xmlns="">
          <p:sp>
            <p:nvSpPr>
              <p:cNvPr id="25" name="pole tekstowe 24"/>
              <p:cNvSpPr txBox="1">
                <a:spLocks noRot="1" noChangeAspect="1" noMove="1" noResize="1" noEditPoints="1" noAdjustHandles="1" noChangeArrowheads="1" noChangeShapeType="1" noTextEdit="1"/>
              </p:cNvSpPr>
              <p:nvPr/>
            </p:nvSpPr>
            <p:spPr>
              <a:xfrm>
                <a:off x="1115616" y="1586101"/>
                <a:ext cx="336869" cy="402739"/>
              </a:xfrm>
              <a:prstGeom prst="rect">
                <a:avLst/>
              </a:prstGeom>
              <a:blipFill rotWithShape="0">
                <a:blip r:embed="rId6"/>
                <a:stretch>
                  <a:fillRect r="-3272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pole tekstowe 25"/>
              <p:cNvSpPr txBox="1"/>
              <p:nvPr/>
            </p:nvSpPr>
            <p:spPr>
              <a:xfrm>
                <a:off x="1115616" y="4178389"/>
                <a:ext cx="336869" cy="402739"/>
              </a:xfrm>
              <a:prstGeom prst="rect">
                <a:avLst/>
              </a:prstGeom>
              <a:noFill/>
            </p:spPr>
            <p:txBody>
              <a:bodyPr wrap="square" rtlCol="0">
                <a:spAutoFit/>
              </a:bodyPr>
              <a:lstStyle/>
              <a:p>
                <a:pPr eaLnBrk="1" fontAlgn="auto" hangingPunct="1">
                  <a:spcBef>
                    <a:spcPts val="500"/>
                  </a:spcBef>
                  <a:spcAft>
                    <a:spcPts val="500"/>
                  </a:spcAft>
                </a:pPr>
                <a14:m>
                  <m:oMathPara xmlns:m="http://schemas.openxmlformats.org/officeDocument/2006/math">
                    <m:oMathParaPr>
                      <m:jc m:val="centerGroup"/>
                    </m:oMathParaPr>
                    <m:oMath xmlns:m="http://schemas.openxmlformats.org/officeDocument/2006/math">
                      <m:sSubSup>
                        <m:sSubSupPr>
                          <m:ctrlPr>
                            <a:rPr lang="en-US" sz="1400" i="1" smtClean="0">
                              <a:latin typeface="Cambria Math" panose="02040503050406030204" pitchFamily="18" charset="0"/>
                            </a:rPr>
                          </m:ctrlPr>
                        </m:sSubSupPr>
                        <m:e>
                          <m:r>
                            <a:rPr lang="en-US" sz="1400" i="1">
                              <a:latin typeface="Cambria Math" panose="02040503050406030204" pitchFamily="18" charset="0"/>
                            </a:rPr>
                            <m:t>𝑣</m:t>
                          </m:r>
                        </m:e>
                        <m:sub>
                          <m:r>
                            <a:rPr lang="en-US" sz="1400" i="1">
                              <a:latin typeface="Cambria Math" panose="02040503050406030204" pitchFamily="18" charset="0"/>
                            </a:rPr>
                            <m:t>𝑖</m:t>
                          </m:r>
                          <m:r>
                            <a:rPr lang="pl-PL" sz="1400" b="0" i="1" smtClean="0">
                              <a:latin typeface="Cambria Math" panose="02040503050406030204" pitchFamily="18" charset="0"/>
                            </a:rPr>
                            <m:t>+1</m:t>
                          </m:r>
                        </m:sub>
                        <m:sup>
                          <m:sSub>
                            <m:sSubPr>
                              <m:ctrlPr>
                                <a:rPr lang="en-US" sz="1400" i="1">
                                  <a:latin typeface="Cambria Math" panose="02040503050406030204" pitchFamily="18" charset="0"/>
                                </a:rPr>
                              </m:ctrlPr>
                            </m:sSubPr>
                            <m:e>
                              <m:r>
                                <a:rPr lang="en-US" sz="1400" i="1">
                                  <a:latin typeface="Cambria Math" panose="02040503050406030204" pitchFamily="18" charset="0"/>
                                </a:rPr>
                                <m:t>𝑎</m:t>
                              </m:r>
                            </m:e>
                            <m:sub>
                              <m:r>
                                <a:rPr lang="en-US" sz="1400" i="1">
                                  <a:latin typeface="Cambria Math" panose="02040503050406030204" pitchFamily="18" charset="0"/>
                                </a:rPr>
                                <m:t>𝑘</m:t>
                              </m:r>
                            </m:sub>
                          </m:sSub>
                        </m:sup>
                      </m:sSubSup>
                    </m:oMath>
                  </m:oMathPara>
                </a14:m>
                <a:endParaRPr lang="en-US" sz="1400" b="1" dirty="0" smtClean="0">
                  <a:effectLst>
                    <a:outerShdw blurRad="38100" dist="38100" dir="2700000" algn="tl">
                      <a:srgbClr val="000000">
                        <a:alpha val="43137"/>
                      </a:srgbClr>
                    </a:outerShdw>
                  </a:effectLst>
                  <a:latin typeface="Cambria" panose="02040503050406030204" pitchFamily="18" charset="0"/>
                </a:endParaRPr>
              </a:p>
            </p:txBody>
          </p:sp>
        </mc:Choice>
        <mc:Fallback xmlns="">
          <p:sp>
            <p:nvSpPr>
              <p:cNvPr id="26" name="pole tekstowe 25"/>
              <p:cNvSpPr txBox="1">
                <a:spLocks noRot="1" noChangeAspect="1" noMove="1" noResize="1" noEditPoints="1" noAdjustHandles="1" noChangeArrowheads="1" noChangeShapeType="1" noTextEdit="1"/>
              </p:cNvSpPr>
              <p:nvPr/>
            </p:nvSpPr>
            <p:spPr>
              <a:xfrm>
                <a:off x="1115616" y="4178389"/>
                <a:ext cx="336869" cy="402739"/>
              </a:xfrm>
              <a:prstGeom prst="rect">
                <a:avLst/>
              </a:prstGeom>
              <a:blipFill rotWithShape="0">
                <a:blip r:embed="rId7"/>
                <a:stretch>
                  <a:fillRect r="-3272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pole tekstowe 26"/>
              <p:cNvSpPr txBox="1"/>
              <p:nvPr/>
            </p:nvSpPr>
            <p:spPr>
              <a:xfrm>
                <a:off x="1115616" y="5474533"/>
                <a:ext cx="336869" cy="402739"/>
              </a:xfrm>
              <a:prstGeom prst="rect">
                <a:avLst/>
              </a:prstGeom>
              <a:noFill/>
            </p:spPr>
            <p:txBody>
              <a:bodyPr wrap="square" rtlCol="0">
                <a:spAutoFit/>
              </a:bodyPr>
              <a:lstStyle/>
              <a:p>
                <a:pPr eaLnBrk="1" fontAlgn="auto" hangingPunct="1">
                  <a:spcBef>
                    <a:spcPts val="500"/>
                  </a:spcBef>
                  <a:spcAft>
                    <a:spcPts val="500"/>
                  </a:spcAft>
                </a:pPr>
                <a14:m>
                  <m:oMathPara xmlns:m="http://schemas.openxmlformats.org/officeDocument/2006/math">
                    <m:oMathParaPr>
                      <m:jc m:val="centerGroup"/>
                    </m:oMathParaPr>
                    <m:oMath xmlns:m="http://schemas.openxmlformats.org/officeDocument/2006/math">
                      <m:sSubSup>
                        <m:sSubSupPr>
                          <m:ctrlPr>
                            <a:rPr lang="en-US" sz="1400" i="1" smtClean="0">
                              <a:latin typeface="Cambria Math" panose="02040503050406030204" pitchFamily="18" charset="0"/>
                            </a:rPr>
                          </m:ctrlPr>
                        </m:sSubSupPr>
                        <m:e>
                          <m:r>
                            <a:rPr lang="en-US" sz="1400" i="1">
                              <a:latin typeface="Cambria Math" panose="02040503050406030204" pitchFamily="18" charset="0"/>
                            </a:rPr>
                            <m:t>𝑣</m:t>
                          </m:r>
                        </m:e>
                        <m:sub>
                          <m:r>
                            <a:rPr lang="en-US" sz="1400" i="1">
                              <a:latin typeface="Cambria Math" panose="02040503050406030204" pitchFamily="18" charset="0"/>
                            </a:rPr>
                            <m:t>𝑖</m:t>
                          </m:r>
                          <m:r>
                            <a:rPr lang="pl-PL" sz="1400" b="0" i="1" smtClean="0">
                              <a:latin typeface="Cambria Math" panose="02040503050406030204" pitchFamily="18" charset="0"/>
                            </a:rPr>
                            <m:t>+2</m:t>
                          </m:r>
                        </m:sub>
                        <m:sup>
                          <m:sSub>
                            <m:sSubPr>
                              <m:ctrlPr>
                                <a:rPr lang="en-US" sz="1400" i="1">
                                  <a:latin typeface="Cambria Math" panose="02040503050406030204" pitchFamily="18" charset="0"/>
                                </a:rPr>
                              </m:ctrlPr>
                            </m:sSubPr>
                            <m:e>
                              <m:r>
                                <a:rPr lang="en-US" sz="1400" i="1">
                                  <a:latin typeface="Cambria Math" panose="02040503050406030204" pitchFamily="18" charset="0"/>
                                </a:rPr>
                                <m:t>𝑎</m:t>
                              </m:r>
                            </m:e>
                            <m:sub>
                              <m:r>
                                <a:rPr lang="en-US" sz="1400" i="1">
                                  <a:latin typeface="Cambria Math" panose="02040503050406030204" pitchFamily="18" charset="0"/>
                                </a:rPr>
                                <m:t>𝑘</m:t>
                              </m:r>
                            </m:sub>
                          </m:sSub>
                        </m:sup>
                      </m:sSubSup>
                    </m:oMath>
                  </m:oMathPara>
                </a14:m>
                <a:endParaRPr lang="en-US" sz="1400" b="1" dirty="0" smtClean="0">
                  <a:effectLst>
                    <a:outerShdw blurRad="38100" dist="38100" dir="2700000" algn="tl">
                      <a:srgbClr val="000000">
                        <a:alpha val="43137"/>
                      </a:srgbClr>
                    </a:outerShdw>
                  </a:effectLst>
                  <a:latin typeface="Cambria" panose="02040503050406030204" pitchFamily="18" charset="0"/>
                </a:endParaRPr>
              </a:p>
            </p:txBody>
          </p:sp>
        </mc:Choice>
        <mc:Fallback xmlns="">
          <p:sp>
            <p:nvSpPr>
              <p:cNvPr id="27" name="pole tekstowe 26"/>
              <p:cNvSpPr txBox="1">
                <a:spLocks noRot="1" noChangeAspect="1" noMove="1" noResize="1" noEditPoints="1" noAdjustHandles="1" noChangeArrowheads="1" noChangeShapeType="1" noTextEdit="1"/>
              </p:cNvSpPr>
              <p:nvPr/>
            </p:nvSpPr>
            <p:spPr>
              <a:xfrm>
                <a:off x="1115616" y="5474533"/>
                <a:ext cx="336869" cy="402739"/>
              </a:xfrm>
              <a:prstGeom prst="rect">
                <a:avLst/>
              </a:prstGeom>
              <a:blipFill rotWithShape="0">
                <a:blip r:embed="rId8"/>
                <a:stretch>
                  <a:fillRect r="-3272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pole tekstowe 32"/>
              <p:cNvSpPr txBox="1"/>
              <p:nvPr/>
            </p:nvSpPr>
            <p:spPr>
              <a:xfrm>
                <a:off x="1631821" y="2753176"/>
                <a:ext cx="529721" cy="418256"/>
              </a:xfrm>
              <a:prstGeom prst="rect">
                <a:avLst/>
              </a:prstGeom>
              <a:noFill/>
            </p:spPr>
            <p:txBody>
              <a:bodyPr wrap="square" rtlCol="0">
                <a:spAutoFit/>
              </a:bodyPr>
              <a:lstStyle/>
              <a:p>
                <a:pPr eaLnBrk="1" fontAlgn="auto" hangingPunct="1">
                  <a:spcBef>
                    <a:spcPts val="500"/>
                  </a:spcBef>
                  <a:spcAft>
                    <a:spcPts val="500"/>
                  </a:spcAft>
                </a:pPr>
                <a14:m>
                  <m:oMathPara xmlns:m="http://schemas.openxmlformats.org/officeDocument/2006/math">
                    <m:oMathParaPr>
                      <m:jc m:val="centerGroup"/>
                    </m:oMathParaPr>
                    <m:oMath xmlns:m="http://schemas.openxmlformats.org/officeDocument/2006/math">
                      <m:sSubSup>
                        <m:sSubSupPr>
                          <m:ctrlPr>
                            <a:rPr lang="en-US" sz="1400" i="1">
                              <a:latin typeface="Cambria Math" panose="02040503050406030204" pitchFamily="18" charset="0"/>
                            </a:rPr>
                          </m:ctrlPr>
                        </m:sSubSupPr>
                        <m:e>
                          <m:r>
                            <a:rPr lang="en-US" sz="1400" i="1">
                              <a:latin typeface="Cambria Math" panose="02040503050406030204" pitchFamily="18" charset="0"/>
                            </a:rPr>
                            <m:t>𝑥</m:t>
                          </m:r>
                        </m:e>
                        <m:sub>
                          <m:sSub>
                            <m:sSubPr>
                              <m:ctrlPr>
                                <a:rPr lang="en-US" sz="1400" i="1">
                                  <a:latin typeface="Cambria Math" panose="02040503050406030204" pitchFamily="18" charset="0"/>
                                </a:rPr>
                              </m:ctrlPr>
                            </m:sSubPr>
                            <m:e>
                              <m:r>
                                <a:rPr lang="en-US" sz="1400" i="1">
                                  <a:latin typeface="Cambria Math" panose="02040503050406030204" pitchFamily="18" charset="0"/>
                                </a:rPr>
                                <m:t>𝑣</m:t>
                              </m:r>
                            </m:e>
                            <m:sub>
                              <m:r>
                                <a:rPr lang="en-US" sz="1400" i="1">
                                  <a:latin typeface="Cambria Math" panose="02040503050406030204" pitchFamily="18" charset="0"/>
                                </a:rPr>
                                <m:t>𝑖</m:t>
                              </m:r>
                            </m:sub>
                          </m:sSub>
                        </m:sub>
                        <m:sup>
                          <m:sSub>
                            <m:sSubPr>
                              <m:ctrlPr>
                                <a:rPr lang="en-US" sz="1400" i="1">
                                  <a:latin typeface="Cambria Math" panose="02040503050406030204" pitchFamily="18" charset="0"/>
                                </a:rPr>
                              </m:ctrlPr>
                            </m:sSubPr>
                            <m:e>
                              <m:r>
                                <a:rPr lang="en-US" sz="1400" i="1">
                                  <a:latin typeface="Cambria Math" panose="02040503050406030204" pitchFamily="18" charset="0"/>
                                </a:rPr>
                                <m:t>𝑎</m:t>
                              </m:r>
                            </m:e>
                            <m:sub>
                              <m:r>
                                <a:rPr lang="en-US" sz="1400" i="1">
                                  <a:latin typeface="Cambria Math" panose="02040503050406030204" pitchFamily="18" charset="0"/>
                                </a:rPr>
                                <m:t>𝑘</m:t>
                              </m:r>
                            </m:sub>
                          </m:sSub>
                        </m:sup>
                      </m:sSubSup>
                    </m:oMath>
                  </m:oMathPara>
                </a14:m>
                <a:endParaRPr lang="en-US" sz="1400" b="1" dirty="0" smtClean="0">
                  <a:effectLst>
                    <a:outerShdw blurRad="38100" dist="38100" dir="2700000" algn="tl">
                      <a:srgbClr val="000000">
                        <a:alpha val="43137"/>
                      </a:srgbClr>
                    </a:outerShdw>
                  </a:effectLst>
                  <a:latin typeface="Cambria" panose="02040503050406030204" pitchFamily="18" charset="0"/>
                </a:endParaRPr>
              </a:p>
            </p:txBody>
          </p:sp>
        </mc:Choice>
        <mc:Fallback xmlns="">
          <p:sp>
            <p:nvSpPr>
              <p:cNvPr id="33" name="pole tekstowe 32"/>
              <p:cNvSpPr txBox="1">
                <a:spLocks noRot="1" noChangeAspect="1" noMove="1" noResize="1" noEditPoints="1" noAdjustHandles="1" noChangeArrowheads="1" noChangeShapeType="1" noTextEdit="1"/>
              </p:cNvSpPr>
              <p:nvPr/>
            </p:nvSpPr>
            <p:spPr>
              <a:xfrm>
                <a:off x="1631821" y="2753176"/>
                <a:ext cx="529721" cy="418256"/>
              </a:xfrm>
              <a:prstGeom prst="rect">
                <a:avLst/>
              </a:prstGeom>
              <a:blipFill rotWithShape="0">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pole tekstowe 33"/>
              <p:cNvSpPr txBox="1"/>
              <p:nvPr/>
            </p:nvSpPr>
            <p:spPr>
              <a:xfrm>
                <a:off x="1631821" y="1464988"/>
                <a:ext cx="529721" cy="418256"/>
              </a:xfrm>
              <a:prstGeom prst="rect">
                <a:avLst/>
              </a:prstGeom>
              <a:noFill/>
            </p:spPr>
            <p:txBody>
              <a:bodyPr wrap="square" rtlCol="0">
                <a:spAutoFit/>
              </a:bodyPr>
              <a:lstStyle/>
              <a:p>
                <a:pPr eaLnBrk="1" fontAlgn="auto" hangingPunct="1">
                  <a:spcBef>
                    <a:spcPts val="500"/>
                  </a:spcBef>
                  <a:spcAft>
                    <a:spcPts val="500"/>
                  </a:spcAft>
                </a:pPr>
                <a14:m>
                  <m:oMathPara xmlns:m="http://schemas.openxmlformats.org/officeDocument/2006/math">
                    <m:oMathParaPr>
                      <m:jc m:val="centerGroup"/>
                    </m:oMathParaPr>
                    <m:oMath xmlns:m="http://schemas.openxmlformats.org/officeDocument/2006/math">
                      <m:sSubSup>
                        <m:sSubSupPr>
                          <m:ctrlPr>
                            <a:rPr lang="en-US" sz="1400" i="1" smtClean="0">
                              <a:latin typeface="Cambria Math" panose="02040503050406030204" pitchFamily="18" charset="0"/>
                            </a:rPr>
                          </m:ctrlPr>
                        </m:sSubSupPr>
                        <m:e>
                          <m:r>
                            <a:rPr lang="en-US" sz="1400" i="1">
                              <a:latin typeface="Cambria Math" panose="02040503050406030204" pitchFamily="18" charset="0"/>
                            </a:rPr>
                            <m:t>𝑥</m:t>
                          </m:r>
                        </m:e>
                        <m:sub>
                          <m:sSub>
                            <m:sSubPr>
                              <m:ctrlPr>
                                <a:rPr lang="en-US" sz="1400" i="1">
                                  <a:latin typeface="Cambria Math" panose="02040503050406030204" pitchFamily="18" charset="0"/>
                                </a:rPr>
                              </m:ctrlPr>
                            </m:sSubPr>
                            <m:e>
                              <m:r>
                                <a:rPr lang="en-US" sz="1400" i="1">
                                  <a:latin typeface="Cambria Math" panose="02040503050406030204" pitchFamily="18" charset="0"/>
                                </a:rPr>
                                <m:t>𝑣</m:t>
                              </m:r>
                            </m:e>
                            <m:sub>
                              <m:r>
                                <a:rPr lang="en-US" sz="1400" i="1">
                                  <a:latin typeface="Cambria Math" panose="02040503050406030204" pitchFamily="18" charset="0"/>
                                </a:rPr>
                                <m:t>𝑖</m:t>
                              </m:r>
                              <m:r>
                                <a:rPr lang="pl-PL" sz="1400" b="0" i="1" smtClean="0">
                                  <a:latin typeface="Cambria Math" panose="02040503050406030204" pitchFamily="18" charset="0"/>
                                </a:rPr>
                                <m:t>−1</m:t>
                              </m:r>
                            </m:sub>
                          </m:sSub>
                        </m:sub>
                        <m:sup>
                          <m:sSub>
                            <m:sSubPr>
                              <m:ctrlPr>
                                <a:rPr lang="en-US" sz="1400" i="1">
                                  <a:latin typeface="Cambria Math" panose="02040503050406030204" pitchFamily="18" charset="0"/>
                                </a:rPr>
                              </m:ctrlPr>
                            </m:sSubPr>
                            <m:e>
                              <m:r>
                                <a:rPr lang="en-US" sz="1400" i="1">
                                  <a:latin typeface="Cambria Math" panose="02040503050406030204" pitchFamily="18" charset="0"/>
                                </a:rPr>
                                <m:t>𝑎</m:t>
                              </m:r>
                            </m:e>
                            <m:sub>
                              <m:r>
                                <a:rPr lang="en-US" sz="1400" i="1">
                                  <a:latin typeface="Cambria Math" panose="02040503050406030204" pitchFamily="18" charset="0"/>
                                </a:rPr>
                                <m:t>𝑘</m:t>
                              </m:r>
                            </m:sub>
                          </m:sSub>
                        </m:sup>
                      </m:sSubSup>
                    </m:oMath>
                  </m:oMathPara>
                </a14:m>
                <a:endParaRPr lang="en-US" sz="1400" b="1" dirty="0" smtClean="0">
                  <a:effectLst>
                    <a:outerShdw blurRad="38100" dist="38100" dir="2700000" algn="tl">
                      <a:srgbClr val="000000">
                        <a:alpha val="43137"/>
                      </a:srgbClr>
                    </a:outerShdw>
                  </a:effectLst>
                  <a:latin typeface="Cambria" panose="02040503050406030204" pitchFamily="18" charset="0"/>
                </a:endParaRPr>
              </a:p>
            </p:txBody>
          </p:sp>
        </mc:Choice>
        <mc:Fallback xmlns="">
          <p:sp>
            <p:nvSpPr>
              <p:cNvPr id="34" name="pole tekstowe 33"/>
              <p:cNvSpPr txBox="1">
                <a:spLocks noRot="1" noChangeAspect="1" noMove="1" noResize="1" noEditPoints="1" noAdjustHandles="1" noChangeArrowheads="1" noChangeShapeType="1" noTextEdit="1"/>
              </p:cNvSpPr>
              <p:nvPr/>
            </p:nvSpPr>
            <p:spPr>
              <a:xfrm>
                <a:off x="1631821" y="1464988"/>
                <a:ext cx="529721" cy="418256"/>
              </a:xfrm>
              <a:prstGeom prst="rect">
                <a:avLst/>
              </a:prstGeom>
              <a:blipFill rotWithShape="0">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5" name="pole tekstowe 34"/>
              <p:cNvSpPr txBox="1"/>
              <p:nvPr/>
            </p:nvSpPr>
            <p:spPr>
              <a:xfrm>
                <a:off x="1631821" y="4041364"/>
                <a:ext cx="529721" cy="423642"/>
              </a:xfrm>
              <a:prstGeom prst="rect">
                <a:avLst/>
              </a:prstGeom>
              <a:noFill/>
            </p:spPr>
            <p:txBody>
              <a:bodyPr wrap="square" rtlCol="0">
                <a:spAutoFit/>
              </a:bodyPr>
              <a:lstStyle/>
              <a:p>
                <a:pPr eaLnBrk="1" fontAlgn="auto" hangingPunct="1">
                  <a:spcBef>
                    <a:spcPts val="500"/>
                  </a:spcBef>
                  <a:spcAft>
                    <a:spcPts val="500"/>
                  </a:spcAft>
                </a:pPr>
                <a14:m>
                  <m:oMathPara xmlns:m="http://schemas.openxmlformats.org/officeDocument/2006/math">
                    <m:oMathParaPr>
                      <m:jc m:val="centerGroup"/>
                    </m:oMathParaPr>
                    <m:oMath xmlns:m="http://schemas.openxmlformats.org/officeDocument/2006/math">
                      <m:sSubSup>
                        <m:sSubSupPr>
                          <m:ctrlPr>
                            <a:rPr lang="en-US" sz="1400" i="1" smtClean="0">
                              <a:latin typeface="Cambria Math" panose="02040503050406030204" pitchFamily="18" charset="0"/>
                            </a:rPr>
                          </m:ctrlPr>
                        </m:sSubSupPr>
                        <m:e>
                          <m:r>
                            <a:rPr lang="en-US" sz="1400" i="1">
                              <a:latin typeface="Cambria Math" panose="02040503050406030204" pitchFamily="18" charset="0"/>
                            </a:rPr>
                            <m:t>𝑥</m:t>
                          </m:r>
                        </m:e>
                        <m:sub>
                          <m:sSub>
                            <m:sSubPr>
                              <m:ctrlPr>
                                <a:rPr lang="en-US" sz="1400" i="1">
                                  <a:latin typeface="Cambria Math" panose="02040503050406030204" pitchFamily="18" charset="0"/>
                                </a:rPr>
                              </m:ctrlPr>
                            </m:sSubPr>
                            <m:e>
                              <m:r>
                                <a:rPr lang="en-US" sz="1400" i="1">
                                  <a:latin typeface="Cambria Math" panose="02040503050406030204" pitchFamily="18" charset="0"/>
                                </a:rPr>
                                <m:t>𝑣</m:t>
                              </m:r>
                            </m:e>
                            <m:sub>
                              <m:r>
                                <a:rPr lang="en-US" sz="1400" i="1">
                                  <a:latin typeface="Cambria Math" panose="02040503050406030204" pitchFamily="18" charset="0"/>
                                </a:rPr>
                                <m:t>𝑖</m:t>
                              </m:r>
                              <m:r>
                                <a:rPr lang="pl-PL" sz="1400" b="0" i="1" smtClean="0">
                                  <a:latin typeface="Cambria Math" panose="02040503050406030204" pitchFamily="18" charset="0"/>
                                </a:rPr>
                                <m:t>+1</m:t>
                              </m:r>
                            </m:sub>
                          </m:sSub>
                        </m:sub>
                        <m:sup>
                          <m:sSub>
                            <m:sSubPr>
                              <m:ctrlPr>
                                <a:rPr lang="en-US" sz="1400" i="1">
                                  <a:latin typeface="Cambria Math" panose="02040503050406030204" pitchFamily="18" charset="0"/>
                                </a:rPr>
                              </m:ctrlPr>
                            </m:sSubPr>
                            <m:e>
                              <m:r>
                                <a:rPr lang="en-US" sz="1400" i="1">
                                  <a:latin typeface="Cambria Math" panose="02040503050406030204" pitchFamily="18" charset="0"/>
                                </a:rPr>
                                <m:t>𝑎</m:t>
                              </m:r>
                            </m:e>
                            <m:sub>
                              <m:r>
                                <a:rPr lang="en-US" sz="1400" i="1">
                                  <a:latin typeface="Cambria Math" panose="02040503050406030204" pitchFamily="18" charset="0"/>
                                </a:rPr>
                                <m:t>𝑘</m:t>
                              </m:r>
                            </m:sub>
                          </m:sSub>
                        </m:sup>
                      </m:sSubSup>
                    </m:oMath>
                  </m:oMathPara>
                </a14:m>
                <a:endParaRPr lang="en-US" sz="1400" b="1" dirty="0" smtClean="0">
                  <a:effectLst>
                    <a:outerShdw blurRad="38100" dist="38100" dir="2700000" algn="tl">
                      <a:srgbClr val="000000">
                        <a:alpha val="43137"/>
                      </a:srgbClr>
                    </a:outerShdw>
                  </a:effectLst>
                  <a:latin typeface="Cambria" panose="02040503050406030204" pitchFamily="18" charset="0"/>
                </a:endParaRPr>
              </a:p>
            </p:txBody>
          </p:sp>
        </mc:Choice>
        <mc:Fallback xmlns="">
          <p:sp>
            <p:nvSpPr>
              <p:cNvPr id="35" name="pole tekstowe 34"/>
              <p:cNvSpPr txBox="1">
                <a:spLocks noRot="1" noChangeAspect="1" noMove="1" noResize="1" noEditPoints="1" noAdjustHandles="1" noChangeArrowheads="1" noChangeShapeType="1" noTextEdit="1"/>
              </p:cNvSpPr>
              <p:nvPr/>
            </p:nvSpPr>
            <p:spPr>
              <a:xfrm>
                <a:off x="1631821" y="4041364"/>
                <a:ext cx="529721" cy="423642"/>
              </a:xfrm>
              <a:prstGeom prst="rect">
                <a:avLst/>
              </a:prstGeom>
              <a:blipFill rotWithShape="0">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6" name="pole tekstowe 35"/>
              <p:cNvSpPr txBox="1"/>
              <p:nvPr/>
            </p:nvSpPr>
            <p:spPr>
              <a:xfrm>
                <a:off x="1631821" y="5329552"/>
                <a:ext cx="529721" cy="418256"/>
              </a:xfrm>
              <a:prstGeom prst="rect">
                <a:avLst/>
              </a:prstGeom>
              <a:noFill/>
            </p:spPr>
            <p:txBody>
              <a:bodyPr wrap="square" rtlCol="0">
                <a:spAutoFit/>
              </a:bodyPr>
              <a:lstStyle/>
              <a:p>
                <a:pPr eaLnBrk="1" fontAlgn="auto" hangingPunct="1">
                  <a:spcBef>
                    <a:spcPts val="500"/>
                  </a:spcBef>
                  <a:spcAft>
                    <a:spcPts val="500"/>
                  </a:spcAft>
                </a:pPr>
                <a14:m>
                  <m:oMathPara xmlns:m="http://schemas.openxmlformats.org/officeDocument/2006/math">
                    <m:oMathParaPr>
                      <m:jc m:val="centerGroup"/>
                    </m:oMathParaPr>
                    <m:oMath xmlns:m="http://schemas.openxmlformats.org/officeDocument/2006/math">
                      <m:sSubSup>
                        <m:sSubSupPr>
                          <m:ctrlPr>
                            <a:rPr lang="en-US" sz="1400" i="1" smtClean="0">
                              <a:latin typeface="Cambria Math" panose="02040503050406030204" pitchFamily="18" charset="0"/>
                            </a:rPr>
                          </m:ctrlPr>
                        </m:sSubSupPr>
                        <m:e>
                          <m:r>
                            <a:rPr lang="en-US" sz="1400" i="1">
                              <a:latin typeface="Cambria Math" panose="02040503050406030204" pitchFamily="18" charset="0"/>
                            </a:rPr>
                            <m:t>𝑥</m:t>
                          </m:r>
                        </m:e>
                        <m:sub>
                          <m:sSub>
                            <m:sSubPr>
                              <m:ctrlPr>
                                <a:rPr lang="en-US" sz="1400" i="1">
                                  <a:latin typeface="Cambria Math" panose="02040503050406030204" pitchFamily="18" charset="0"/>
                                </a:rPr>
                              </m:ctrlPr>
                            </m:sSubPr>
                            <m:e>
                              <m:r>
                                <a:rPr lang="en-US" sz="1400" i="1">
                                  <a:latin typeface="Cambria Math" panose="02040503050406030204" pitchFamily="18" charset="0"/>
                                </a:rPr>
                                <m:t>𝑣</m:t>
                              </m:r>
                            </m:e>
                            <m:sub>
                              <m:r>
                                <a:rPr lang="en-US" sz="1400" i="1">
                                  <a:latin typeface="Cambria Math" panose="02040503050406030204" pitchFamily="18" charset="0"/>
                                </a:rPr>
                                <m:t>𝑖</m:t>
                              </m:r>
                              <m:r>
                                <a:rPr lang="pl-PL" sz="1400" b="0" i="1" smtClean="0">
                                  <a:latin typeface="Cambria Math" panose="02040503050406030204" pitchFamily="18" charset="0"/>
                                </a:rPr>
                                <m:t>+2</m:t>
                              </m:r>
                            </m:sub>
                          </m:sSub>
                        </m:sub>
                        <m:sup>
                          <m:sSub>
                            <m:sSubPr>
                              <m:ctrlPr>
                                <a:rPr lang="en-US" sz="1400" i="1">
                                  <a:latin typeface="Cambria Math" panose="02040503050406030204" pitchFamily="18" charset="0"/>
                                </a:rPr>
                              </m:ctrlPr>
                            </m:sSubPr>
                            <m:e>
                              <m:r>
                                <a:rPr lang="en-US" sz="1400" i="1">
                                  <a:latin typeface="Cambria Math" panose="02040503050406030204" pitchFamily="18" charset="0"/>
                                </a:rPr>
                                <m:t>𝑎</m:t>
                              </m:r>
                            </m:e>
                            <m:sub>
                              <m:r>
                                <a:rPr lang="en-US" sz="1400" i="1">
                                  <a:latin typeface="Cambria Math" panose="02040503050406030204" pitchFamily="18" charset="0"/>
                                </a:rPr>
                                <m:t>𝑘</m:t>
                              </m:r>
                            </m:sub>
                          </m:sSub>
                        </m:sup>
                      </m:sSubSup>
                    </m:oMath>
                  </m:oMathPara>
                </a14:m>
                <a:endParaRPr lang="en-US" sz="1400" b="1" dirty="0" smtClean="0">
                  <a:effectLst>
                    <a:outerShdw blurRad="38100" dist="38100" dir="2700000" algn="tl">
                      <a:srgbClr val="000000">
                        <a:alpha val="43137"/>
                      </a:srgbClr>
                    </a:outerShdw>
                  </a:effectLst>
                  <a:latin typeface="Cambria" panose="02040503050406030204" pitchFamily="18" charset="0"/>
                </a:endParaRPr>
              </a:p>
            </p:txBody>
          </p:sp>
        </mc:Choice>
        <mc:Fallback xmlns="">
          <p:sp>
            <p:nvSpPr>
              <p:cNvPr id="36" name="pole tekstowe 35"/>
              <p:cNvSpPr txBox="1">
                <a:spLocks noRot="1" noChangeAspect="1" noMove="1" noResize="1" noEditPoints="1" noAdjustHandles="1" noChangeArrowheads="1" noChangeShapeType="1" noTextEdit="1"/>
              </p:cNvSpPr>
              <p:nvPr/>
            </p:nvSpPr>
            <p:spPr>
              <a:xfrm>
                <a:off x="1631821" y="5329552"/>
                <a:ext cx="529721" cy="418256"/>
              </a:xfrm>
              <a:prstGeom prst="rect">
                <a:avLst/>
              </a:prstGeom>
              <a:blipFill rotWithShape="0">
                <a:blip r:embed="rId12"/>
                <a:stretch>
                  <a:fillRect/>
                </a:stretch>
              </a:blipFill>
            </p:spPr>
            <p:txBody>
              <a:bodyPr/>
              <a:lstStyle/>
              <a:p>
                <a:r>
                  <a:rPr lang="en-US">
                    <a:noFill/>
                  </a:rPr>
                  <a:t> </a:t>
                </a:r>
              </a:p>
            </p:txBody>
          </p:sp>
        </mc:Fallback>
      </mc:AlternateContent>
      <p:cxnSp>
        <p:nvCxnSpPr>
          <p:cNvPr id="38" name="Łącznik prosty ze strzałką 37"/>
          <p:cNvCxnSpPr/>
          <p:nvPr/>
        </p:nvCxnSpPr>
        <p:spPr>
          <a:xfrm flipH="1" flipV="1">
            <a:off x="1403647" y="3068960"/>
            <a:ext cx="3960441" cy="689617"/>
          </a:xfrm>
          <a:prstGeom prst="straightConnector1">
            <a:avLst/>
          </a:prstGeom>
          <a:ln w="19050">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2534112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rostokąt 5"/>
          <p:cNvSpPr/>
          <p:nvPr/>
        </p:nvSpPr>
        <p:spPr>
          <a:xfrm>
            <a:off x="-2778" y="0"/>
            <a:ext cx="9146778" cy="6858000"/>
          </a:xfrm>
          <a:prstGeom prst="rect">
            <a:avLst/>
          </a:prstGeom>
          <a:gradFill flip="none" rotWithShape="1">
            <a:gsLst>
              <a:gs pos="0">
                <a:srgbClr val="AFA89E"/>
              </a:gs>
              <a:gs pos="0">
                <a:srgbClr val="FEF8F1"/>
              </a:gs>
              <a:gs pos="73000">
                <a:srgbClr val="FFFBFA"/>
              </a:gs>
              <a:gs pos="100000">
                <a:srgbClr val="EA8E50"/>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ytuł 1"/>
          <p:cNvSpPr>
            <a:spLocks noGrp="1"/>
          </p:cNvSpPr>
          <p:nvPr>
            <p:ph type="title"/>
          </p:nvPr>
        </p:nvSpPr>
        <p:spPr>
          <a:xfrm>
            <a:off x="1475656" y="-4653"/>
            <a:ext cx="6186388" cy="679998"/>
          </a:xfrm>
        </p:spPr>
        <p:txBody>
          <a:bodyPr>
            <a:noAutofit/>
          </a:bodyPr>
          <a:lstStyle/>
          <a:p>
            <a:pPr algn="ctr"/>
            <a:r>
              <a:rPr lang="en-US" sz="3000" b="1" dirty="0" smtClean="0">
                <a:effectLst>
                  <a:outerShdw blurRad="38100" dist="38100" dir="2700000" algn="tl">
                    <a:srgbClr val="000000">
                      <a:alpha val="43137"/>
                    </a:srgbClr>
                  </a:outerShdw>
                </a:effectLst>
                <a:latin typeface="Cambria" panose="02040503050406030204" pitchFamily="18" charset="0"/>
              </a:rPr>
              <a:t>Sensory Neuron Activation Time</a:t>
            </a:r>
            <a:endParaRPr lang="en-US" sz="3000" b="1" dirty="0">
              <a:effectLst>
                <a:outerShdw blurRad="38100" dist="38100" dir="2700000" algn="tl">
                  <a:srgbClr val="000000">
                    <a:alpha val="43137"/>
                  </a:srgbClr>
                </a:outerShdw>
              </a:effectLst>
              <a:latin typeface="Cambria" panose="02040503050406030204" pitchFamily="18" charset="0"/>
            </a:endParaRPr>
          </a:p>
        </p:txBody>
      </p:sp>
      <mc:AlternateContent xmlns:mc="http://schemas.openxmlformats.org/markup-compatibility/2006" xmlns:a14="http://schemas.microsoft.com/office/drawing/2010/main">
        <mc:Choice Requires="a14">
          <p:sp>
            <p:nvSpPr>
              <p:cNvPr id="3" name="pole tekstowe 2"/>
              <p:cNvSpPr txBox="1"/>
              <p:nvPr/>
            </p:nvSpPr>
            <p:spPr>
              <a:xfrm>
                <a:off x="4174134" y="850637"/>
                <a:ext cx="4718346" cy="3580019"/>
              </a:xfrm>
              <a:prstGeom prst="rect">
                <a:avLst/>
              </a:prstGeom>
              <a:noFill/>
            </p:spPr>
            <p:txBody>
              <a:bodyPr wrap="square" rtlCol="0">
                <a:spAutoFit/>
              </a:bodyPr>
              <a:lstStyle/>
              <a:p>
                <a:pPr algn="ctr" eaLnBrk="1" fontAlgn="auto" hangingPunct="1">
                  <a:spcBef>
                    <a:spcPts val="500"/>
                  </a:spcBef>
                  <a:spcAft>
                    <a:spcPts val="500"/>
                  </a:spcAft>
                </a:pPr>
                <a:r>
                  <a:rPr lang="en-US" sz="1850" b="1" dirty="0" smtClean="0">
                    <a:solidFill>
                      <a:schemeClr val="accent2">
                        <a:lumMod val="75000"/>
                      </a:schemeClr>
                    </a:solidFill>
                    <a:effectLst>
                      <a:outerShdw blurRad="38100" dist="38100" dir="2700000" algn="tl">
                        <a:srgbClr val="000000">
                          <a:alpha val="43137"/>
                        </a:srgbClr>
                      </a:outerShdw>
                    </a:effectLst>
                    <a:latin typeface="Cambria" panose="02040503050406030204" pitchFamily="18" charset="0"/>
                  </a:rPr>
                  <a:t>Sensory Neurons</a:t>
                </a:r>
                <a:r>
                  <a:rPr lang="en-US" sz="1850" b="1" dirty="0" smtClean="0">
                    <a:effectLst>
                      <a:outerShdw blurRad="38100" dist="38100" dir="2700000" algn="tl">
                        <a:srgbClr val="000000">
                          <a:alpha val="43137"/>
                        </a:srgbClr>
                      </a:outerShdw>
                    </a:effectLst>
                    <a:latin typeface="Cambria" panose="02040503050406030204" pitchFamily="18" charset="0"/>
                  </a:rPr>
                  <a:t> charge over time </a:t>
                </a:r>
                <a:br>
                  <a:rPr lang="en-US" sz="1850" b="1" dirty="0" smtClean="0">
                    <a:effectLst>
                      <a:outerShdw blurRad="38100" dist="38100" dir="2700000" algn="tl">
                        <a:srgbClr val="000000">
                          <a:alpha val="43137"/>
                        </a:srgbClr>
                      </a:outerShdw>
                    </a:effectLst>
                    <a:latin typeface="Cambria" panose="02040503050406030204" pitchFamily="18" charset="0"/>
                  </a:rPr>
                </a:br>
                <a:r>
                  <a:rPr lang="en-US" sz="1850" b="1" dirty="0" smtClean="0">
                    <a:effectLst>
                      <a:outerShdw blurRad="38100" dist="38100" dir="2700000" algn="tl">
                        <a:srgbClr val="000000">
                          <a:alpha val="43137"/>
                        </a:srgbClr>
                      </a:outerShdw>
                    </a:effectLst>
                    <a:latin typeface="Cambria" panose="02040503050406030204" pitchFamily="18" charset="0"/>
                  </a:rPr>
                  <a:t>and according to the strength of </a:t>
                </a:r>
                <a:br>
                  <a:rPr lang="en-US" sz="1850" b="1" dirty="0" smtClean="0">
                    <a:effectLst>
                      <a:outerShdw blurRad="38100" dist="38100" dir="2700000" algn="tl">
                        <a:srgbClr val="000000">
                          <a:alpha val="43137"/>
                        </a:srgbClr>
                      </a:outerShdw>
                    </a:effectLst>
                    <a:latin typeface="Cambria" panose="02040503050406030204" pitchFamily="18" charset="0"/>
                  </a:rPr>
                </a:br>
                <a:r>
                  <a:rPr lang="en-US" sz="1850" b="1" dirty="0" smtClean="0">
                    <a:effectLst>
                      <a:outerShdw blurRad="38100" dist="38100" dir="2700000" algn="tl">
                        <a:srgbClr val="000000">
                          <a:alpha val="43137"/>
                        </a:srgbClr>
                      </a:outerShdw>
                    </a:effectLst>
                    <a:latin typeface="Cambria" panose="02040503050406030204" pitchFamily="18" charset="0"/>
                  </a:rPr>
                  <a:t>the continuous stimulus of the </a:t>
                </a:r>
                <a:r>
                  <a:rPr lang="en-US" sz="1850" b="1" dirty="0" smtClean="0">
                    <a:solidFill>
                      <a:schemeClr val="accent2">
                        <a:lumMod val="75000"/>
                      </a:schemeClr>
                    </a:solidFill>
                    <a:effectLst>
                      <a:outerShdw blurRad="38100" dist="38100" dir="2700000" algn="tl">
                        <a:srgbClr val="000000">
                          <a:alpha val="43137"/>
                        </a:srgbClr>
                      </a:outerShdw>
                    </a:effectLst>
                    <a:latin typeface="Cambria" panose="02040503050406030204" pitchFamily="18" charset="0"/>
                  </a:rPr>
                  <a:t>Receptor</a:t>
                </a:r>
                <a:r>
                  <a:rPr lang="en-US" sz="1850" b="1" dirty="0">
                    <a:effectLst>
                      <a:outerShdw blurRad="38100" dist="38100" dir="2700000" algn="tl">
                        <a:srgbClr val="000000">
                          <a:alpha val="43137"/>
                        </a:srgbClr>
                      </a:outerShdw>
                    </a:effectLst>
                    <a:latin typeface="Cambria" panose="02040503050406030204" pitchFamily="18" charset="0"/>
                  </a:rPr>
                  <a:t> </a:t>
                </a:r>
                <a:r>
                  <a:rPr lang="en-US" sz="1850" b="1" dirty="0" smtClean="0">
                    <a:effectLst>
                      <a:outerShdw blurRad="38100" dist="38100" dir="2700000" algn="tl">
                        <a:srgbClr val="000000">
                          <a:alpha val="43137"/>
                        </a:srgbClr>
                      </a:outerShdw>
                    </a:effectLst>
                    <a:latin typeface="Cambria" panose="02040503050406030204" pitchFamily="18" charset="0"/>
                  </a:rPr>
                  <a:t/>
                </a:r>
                <a:br>
                  <a:rPr lang="en-US" sz="1850" b="1" dirty="0" smtClean="0">
                    <a:effectLst>
                      <a:outerShdw blurRad="38100" dist="38100" dir="2700000" algn="tl">
                        <a:srgbClr val="000000">
                          <a:alpha val="43137"/>
                        </a:srgbClr>
                      </a:outerShdw>
                    </a:effectLst>
                    <a:latin typeface="Cambria" panose="02040503050406030204" pitchFamily="18" charset="0"/>
                  </a:rPr>
                </a:br>
                <a:r>
                  <a:rPr lang="en-US" sz="1850" b="1" dirty="0" smtClean="0">
                    <a:effectLst>
                      <a:outerShdw blurRad="38100" dist="38100" dir="2700000" algn="tl">
                        <a:srgbClr val="000000">
                          <a:alpha val="43137"/>
                        </a:srgbClr>
                      </a:outerShdw>
                    </a:effectLst>
                    <a:latin typeface="Cambria" panose="02040503050406030204" pitchFamily="18" charset="0"/>
                  </a:rPr>
                  <a:t>it starts pulsing (activates) after </a:t>
                </a:r>
                <a:br>
                  <a:rPr lang="en-US" sz="1850" b="1" dirty="0" smtClean="0">
                    <a:effectLst>
                      <a:outerShdw blurRad="38100" dist="38100" dir="2700000" algn="tl">
                        <a:srgbClr val="000000">
                          <a:alpha val="43137"/>
                        </a:srgbClr>
                      </a:outerShdw>
                    </a:effectLst>
                    <a:latin typeface="Cambria" panose="02040503050406030204" pitchFamily="18" charset="0"/>
                  </a:rPr>
                </a:br>
                <a:r>
                  <a:rPr lang="en-US" sz="1850" b="1" dirty="0" smtClean="0">
                    <a:effectLst>
                      <a:outerShdw blurRad="38100" dist="38100" dir="2700000" algn="tl">
                        <a:srgbClr val="000000">
                          <a:alpha val="43137"/>
                        </a:srgbClr>
                      </a:outerShdw>
                    </a:effectLst>
                    <a:latin typeface="Cambria" panose="02040503050406030204" pitchFamily="18" charset="0"/>
                  </a:rPr>
                  <a:t>the following period of time </a:t>
                </a:r>
                <a14:m>
                  <m:oMath xmlns:m="http://schemas.openxmlformats.org/officeDocument/2006/math">
                    <m:sSubSup>
                      <m:sSubSupPr>
                        <m:ctrlPr>
                          <a:rPr lang="en-US" sz="2000" i="1">
                            <a:latin typeface="Cambria Math" panose="02040503050406030204" pitchFamily="18" charset="0"/>
                          </a:rPr>
                        </m:ctrlPr>
                      </m:sSubSupPr>
                      <m:e>
                        <m:r>
                          <a:rPr lang="en-US" sz="2000" i="1">
                            <a:latin typeface="Cambria Math" panose="02040503050406030204" pitchFamily="18" charset="0"/>
                          </a:rPr>
                          <m:t>𝑡</m:t>
                        </m:r>
                      </m:e>
                      <m:sub>
                        <m:sSub>
                          <m:sSubPr>
                            <m:ctrlPr>
                              <a:rPr lang="en-US" sz="2000" i="1">
                                <a:latin typeface="Cambria Math" panose="02040503050406030204" pitchFamily="18" charset="0"/>
                              </a:rPr>
                            </m:ctrlPr>
                          </m:sSubPr>
                          <m:e>
                            <m:r>
                              <a:rPr lang="en-US" sz="2000" i="1">
                                <a:latin typeface="Cambria Math" panose="02040503050406030204" pitchFamily="18" charset="0"/>
                              </a:rPr>
                              <m:t>𝑣</m:t>
                            </m:r>
                          </m:e>
                          <m:sub>
                            <m:r>
                              <a:rPr lang="en-US" sz="2000" i="1">
                                <a:latin typeface="Cambria Math" panose="02040503050406030204" pitchFamily="18" charset="0"/>
                              </a:rPr>
                              <m:t>𝑖</m:t>
                            </m:r>
                          </m:sub>
                        </m:sSub>
                      </m:sub>
                      <m:sup>
                        <m:sSub>
                          <m:sSubPr>
                            <m:ctrlPr>
                              <a:rPr lang="en-US" sz="2000" i="1">
                                <a:latin typeface="Cambria Math" panose="02040503050406030204" pitchFamily="18" charset="0"/>
                              </a:rPr>
                            </m:ctrlPr>
                          </m:sSubPr>
                          <m:e>
                            <m:r>
                              <a:rPr lang="en-US" sz="2000" i="1">
                                <a:latin typeface="Cambria Math" panose="02040503050406030204" pitchFamily="18" charset="0"/>
                              </a:rPr>
                              <m:t>𝑎</m:t>
                            </m:r>
                          </m:e>
                          <m:sub>
                            <m:r>
                              <a:rPr lang="en-US" sz="2000" i="1">
                                <a:latin typeface="Cambria Math" panose="02040503050406030204" pitchFamily="18" charset="0"/>
                              </a:rPr>
                              <m:t>𝑘</m:t>
                            </m:r>
                          </m:sub>
                        </m:sSub>
                      </m:sup>
                    </m:sSubSup>
                  </m:oMath>
                </a14:m>
                <a:r>
                  <a:rPr lang="en-US" sz="1850" b="1" dirty="0" smtClean="0">
                    <a:effectLst>
                      <a:outerShdw blurRad="38100" dist="38100" dir="2700000" algn="tl">
                        <a:srgbClr val="000000">
                          <a:alpha val="43137"/>
                        </a:srgbClr>
                      </a:outerShdw>
                    </a:effectLst>
                    <a:latin typeface="Cambria" panose="02040503050406030204" pitchFamily="18" charset="0"/>
                  </a:rPr>
                  <a:t> when </a:t>
                </a:r>
                <a:br>
                  <a:rPr lang="en-US" sz="1850" b="1" dirty="0" smtClean="0">
                    <a:effectLst>
                      <a:outerShdw blurRad="38100" dist="38100" dir="2700000" algn="tl">
                        <a:srgbClr val="000000">
                          <a:alpha val="43137"/>
                        </a:srgbClr>
                      </a:outerShdw>
                    </a:effectLst>
                    <a:latin typeface="Cambria" panose="02040503050406030204" pitchFamily="18" charset="0"/>
                  </a:rPr>
                </a:br>
                <a:r>
                  <a:rPr lang="en-US" sz="1850" b="1" dirty="0" smtClean="0">
                    <a:effectLst>
                      <a:outerShdw blurRad="38100" dist="38100" dir="2700000" algn="tl">
                        <a:srgbClr val="000000">
                          <a:alpha val="43137"/>
                        </a:srgbClr>
                      </a:outerShdw>
                    </a:effectLst>
                    <a:latin typeface="Cambria" panose="02040503050406030204" pitchFamily="18" charset="0"/>
                  </a:rPr>
                  <a:t>it is solely stimulated by this Receptor:</a:t>
                </a:r>
              </a:p>
              <a:p>
                <a:pPr algn="ctr" eaLnBrk="1" fontAlgn="auto" hangingPunct="1">
                  <a:spcBef>
                    <a:spcPts val="500"/>
                  </a:spcBef>
                  <a:spcAft>
                    <a:spcPts val="500"/>
                  </a:spcAft>
                </a:pPr>
                <a14:m>
                  <m:oMathPara xmlns:m="http://schemas.openxmlformats.org/officeDocument/2006/math">
                    <m:oMathParaPr>
                      <m:jc m:val="centerGroup"/>
                    </m:oMathParaPr>
                    <m:oMath xmlns:m="http://schemas.openxmlformats.org/officeDocument/2006/math">
                      <m:sSubSup>
                        <m:sSubSupPr>
                          <m:ctrlPr>
                            <a:rPr lang="en-US" sz="1600" i="1">
                              <a:latin typeface="Cambria Math" panose="02040503050406030204" pitchFamily="18" charset="0"/>
                            </a:rPr>
                          </m:ctrlPr>
                        </m:sSubSupPr>
                        <m:e>
                          <m:r>
                            <a:rPr lang="en-US" sz="1600" i="1">
                              <a:latin typeface="Cambria Math" panose="02040503050406030204" pitchFamily="18" charset="0"/>
                            </a:rPr>
                            <m:t>𝑡</m:t>
                          </m:r>
                        </m:e>
                        <m:sub>
                          <m:sSub>
                            <m:sSubPr>
                              <m:ctrlPr>
                                <a:rPr lang="en-US" sz="1600" i="1">
                                  <a:latin typeface="Cambria Math" panose="02040503050406030204" pitchFamily="18" charset="0"/>
                                </a:rPr>
                              </m:ctrlPr>
                            </m:sSubPr>
                            <m:e>
                              <m:r>
                                <a:rPr lang="en-US" sz="1600" i="1">
                                  <a:latin typeface="Cambria Math" panose="02040503050406030204" pitchFamily="18" charset="0"/>
                                </a:rPr>
                                <m:t>𝑣</m:t>
                              </m:r>
                            </m:e>
                            <m:sub>
                              <m:r>
                                <a:rPr lang="en-US" sz="1600" i="1">
                                  <a:latin typeface="Cambria Math" panose="02040503050406030204" pitchFamily="18" charset="0"/>
                                </a:rPr>
                                <m:t>𝑖</m:t>
                              </m:r>
                            </m:sub>
                          </m:sSub>
                        </m:sub>
                        <m:sup>
                          <m:sSub>
                            <m:sSubPr>
                              <m:ctrlPr>
                                <a:rPr lang="en-US" sz="1600" i="1">
                                  <a:latin typeface="Cambria Math" panose="02040503050406030204" pitchFamily="18" charset="0"/>
                                </a:rPr>
                              </m:ctrlPr>
                            </m:sSubPr>
                            <m:e>
                              <m:r>
                                <a:rPr lang="en-US" sz="1600" i="1">
                                  <a:latin typeface="Cambria Math" panose="02040503050406030204" pitchFamily="18" charset="0"/>
                                </a:rPr>
                                <m:t>𝑎</m:t>
                              </m:r>
                            </m:e>
                            <m:sub>
                              <m:r>
                                <a:rPr lang="en-US" sz="1600" i="1">
                                  <a:latin typeface="Cambria Math" panose="02040503050406030204" pitchFamily="18" charset="0"/>
                                </a:rPr>
                                <m:t>𝑘</m:t>
                              </m:r>
                            </m:sub>
                          </m:sSub>
                        </m:sup>
                      </m:sSubSup>
                      <m:r>
                        <a:rPr lang="en-US" sz="1600" i="1">
                          <a:latin typeface="Cambria Math" panose="02040503050406030204" pitchFamily="18" charset="0"/>
                        </a:rPr>
                        <m:t>=</m:t>
                      </m:r>
                      <m:d>
                        <m:dPr>
                          <m:begChr m:val="{"/>
                          <m:endChr m:val=""/>
                          <m:ctrlPr>
                            <a:rPr lang="en-US" sz="1600" i="1">
                              <a:latin typeface="Cambria Math" panose="02040503050406030204" pitchFamily="18" charset="0"/>
                            </a:rPr>
                          </m:ctrlPr>
                        </m:dPr>
                        <m:e>
                          <m:m>
                            <m:mPr>
                              <m:mcs>
                                <m:mc>
                                  <m:mcPr>
                                    <m:count m:val="1"/>
                                    <m:mcJc m:val="center"/>
                                  </m:mcPr>
                                </m:mc>
                              </m:mcs>
                              <m:ctrlPr>
                                <a:rPr lang="en-US" sz="1600" i="1">
                                  <a:latin typeface="Cambria Math" panose="02040503050406030204" pitchFamily="18" charset="0"/>
                                </a:rPr>
                              </m:ctrlPr>
                            </m:mPr>
                            <m:mr>
                              <m:e>
                                <m:f>
                                  <m:fPr>
                                    <m:ctrlPr>
                                      <a:rPr lang="en-US" sz="1600" i="1">
                                        <a:latin typeface="Cambria Math" panose="02040503050406030204" pitchFamily="18" charset="0"/>
                                      </a:rPr>
                                    </m:ctrlPr>
                                  </m:fPr>
                                  <m:num>
                                    <m:sSup>
                                      <m:sSupPr>
                                        <m:ctrlPr>
                                          <a:rPr lang="en-US" sz="1600" i="1">
                                            <a:latin typeface="Cambria Math" panose="02040503050406030204" pitchFamily="18" charset="0"/>
                                          </a:rPr>
                                        </m:ctrlPr>
                                      </m:sSupPr>
                                      <m:e>
                                        <m:r>
                                          <a:rPr lang="en-US" sz="1600" i="1">
                                            <a:latin typeface="Cambria Math" panose="02040503050406030204" pitchFamily="18" charset="0"/>
                                          </a:rPr>
                                          <m:t>𝑟</m:t>
                                        </m:r>
                                      </m:e>
                                      <m:sup>
                                        <m:sSub>
                                          <m:sSubPr>
                                            <m:ctrlPr>
                                              <a:rPr lang="en-US" sz="1600" i="1">
                                                <a:latin typeface="Cambria Math" panose="02040503050406030204" pitchFamily="18" charset="0"/>
                                              </a:rPr>
                                            </m:ctrlPr>
                                          </m:sSubPr>
                                          <m:e>
                                            <m:r>
                                              <a:rPr lang="en-US" sz="1600" i="1">
                                                <a:latin typeface="Cambria Math" panose="02040503050406030204" pitchFamily="18" charset="0"/>
                                              </a:rPr>
                                              <m:t>𝑎</m:t>
                                            </m:r>
                                          </m:e>
                                          <m:sub>
                                            <m:r>
                                              <a:rPr lang="en-US" sz="1600" i="1">
                                                <a:latin typeface="Cambria Math" panose="02040503050406030204" pitchFamily="18" charset="0"/>
                                              </a:rPr>
                                              <m:t>𝑘</m:t>
                                            </m:r>
                                          </m:sub>
                                        </m:sSub>
                                      </m:sup>
                                    </m:sSup>
                                  </m:num>
                                  <m:den>
                                    <m:d>
                                      <m:dPr>
                                        <m:ctrlPr>
                                          <a:rPr lang="en-US" sz="1600" i="1">
                                            <a:latin typeface="Cambria Math" panose="02040503050406030204" pitchFamily="18" charset="0"/>
                                          </a:rPr>
                                        </m:ctrlPr>
                                      </m:dPr>
                                      <m:e>
                                        <m:sSup>
                                          <m:sSupPr>
                                            <m:ctrlPr>
                                              <a:rPr lang="en-US" sz="1600" i="1">
                                                <a:latin typeface="Cambria Math" panose="02040503050406030204" pitchFamily="18" charset="0"/>
                                              </a:rPr>
                                            </m:ctrlPr>
                                          </m:sSupPr>
                                          <m:e>
                                            <m:r>
                                              <a:rPr lang="en-US" sz="1600" i="1">
                                                <a:latin typeface="Cambria Math" panose="02040503050406030204" pitchFamily="18" charset="0"/>
                                              </a:rPr>
                                              <m:t>𝑟</m:t>
                                            </m:r>
                                          </m:e>
                                          <m:sup>
                                            <m:sSub>
                                              <m:sSubPr>
                                                <m:ctrlPr>
                                                  <a:rPr lang="en-US" sz="1600" i="1">
                                                    <a:latin typeface="Cambria Math" panose="02040503050406030204" pitchFamily="18" charset="0"/>
                                                  </a:rPr>
                                                </m:ctrlPr>
                                              </m:sSubPr>
                                              <m:e>
                                                <m:r>
                                                  <a:rPr lang="en-US" sz="1600" i="1">
                                                    <a:latin typeface="Cambria Math" panose="02040503050406030204" pitchFamily="18" charset="0"/>
                                                  </a:rPr>
                                                  <m:t>𝑎</m:t>
                                                </m:r>
                                              </m:e>
                                              <m:sub>
                                                <m:r>
                                                  <a:rPr lang="en-US" sz="1600" i="1">
                                                    <a:latin typeface="Cambria Math" panose="02040503050406030204" pitchFamily="18" charset="0"/>
                                                  </a:rPr>
                                                  <m:t>𝑘</m:t>
                                                </m:r>
                                              </m:sub>
                                            </m:sSub>
                                          </m:sup>
                                        </m:sSup>
                                        <m:r>
                                          <a:rPr lang="en-US" sz="1600" i="1">
                                            <a:latin typeface="Cambria Math" panose="02040503050406030204" pitchFamily="18" charset="0"/>
                                          </a:rPr>
                                          <m:t>−</m:t>
                                        </m:r>
                                        <m:d>
                                          <m:dPr>
                                            <m:begChr m:val="|"/>
                                            <m:endChr m:val="|"/>
                                            <m:ctrlPr>
                                              <a:rPr lang="en-US" sz="1600" i="1">
                                                <a:latin typeface="Cambria Math" panose="02040503050406030204" pitchFamily="18" charset="0"/>
                                              </a:rPr>
                                            </m:ctrlPr>
                                          </m:dPr>
                                          <m:e>
                                            <m:sSubSup>
                                              <m:sSubSupPr>
                                                <m:ctrlPr>
                                                  <a:rPr lang="en-US" sz="1600" i="1">
                                                    <a:latin typeface="Cambria Math" panose="02040503050406030204" pitchFamily="18" charset="0"/>
                                                  </a:rPr>
                                                </m:ctrlPr>
                                              </m:sSubSupPr>
                                              <m:e>
                                                <m:r>
                                                  <a:rPr lang="en-US" sz="1600" i="1">
                                                    <a:latin typeface="Cambria Math" panose="02040503050406030204" pitchFamily="18" charset="0"/>
                                                  </a:rPr>
                                                  <m:t>𝑣</m:t>
                                                </m:r>
                                              </m:e>
                                              <m:sub>
                                                <m:r>
                                                  <a:rPr lang="en-US" sz="1600" i="1">
                                                    <a:latin typeface="Cambria Math" panose="02040503050406030204" pitchFamily="18" charset="0"/>
                                                  </a:rPr>
                                                  <m:t>𝑖</m:t>
                                                </m:r>
                                              </m:sub>
                                              <m:sup>
                                                <m:sSub>
                                                  <m:sSubPr>
                                                    <m:ctrlPr>
                                                      <a:rPr lang="en-US" sz="1600" i="1">
                                                        <a:latin typeface="Cambria Math" panose="02040503050406030204" pitchFamily="18" charset="0"/>
                                                      </a:rPr>
                                                    </m:ctrlPr>
                                                  </m:sSubPr>
                                                  <m:e>
                                                    <m:r>
                                                      <a:rPr lang="en-US" sz="1600" i="1">
                                                        <a:latin typeface="Cambria Math" panose="02040503050406030204" pitchFamily="18" charset="0"/>
                                                      </a:rPr>
                                                      <m:t>𝑎</m:t>
                                                    </m:r>
                                                  </m:e>
                                                  <m:sub>
                                                    <m:r>
                                                      <a:rPr lang="en-US" sz="1600" i="1">
                                                        <a:latin typeface="Cambria Math" panose="02040503050406030204" pitchFamily="18" charset="0"/>
                                                      </a:rPr>
                                                      <m:t>𝑘</m:t>
                                                    </m:r>
                                                  </m:sub>
                                                </m:sSub>
                                              </m:sup>
                                            </m:sSubSup>
                                            <m:r>
                                              <a:rPr lang="en-US" sz="1600" i="1">
                                                <a:latin typeface="Cambria Math" panose="02040503050406030204" pitchFamily="18" charset="0"/>
                                              </a:rPr>
                                              <m:t>−</m:t>
                                            </m:r>
                                            <m:sSup>
                                              <m:sSupPr>
                                                <m:ctrlPr>
                                                  <a:rPr lang="en-US" sz="1600" i="1">
                                                    <a:latin typeface="Cambria Math" panose="02040503050406030204" pitchFamily="18" charset="0"/>
                                                  </a:rPr>
                                                </m:ctrlPr>
                                              </m:sSupPr>
                                              <m:e>
                                                <m:r>
                                                  <a:rPr lang="en-US" sz="1600" i="1">
                                                    <a:latin typeface="Cambria Math" panose="02040503050406030204" pitchFamily="18" charset="0"/>
                                                  </a:rPr>
                                                  <m:t>𝑣</m:t>
                                                </m:r>
                                              </m:e>
                                              <m:sup>
                                                <m:sSub>
                                                  <m:sSubPr>
                                                    <m:ctrlPr>
                                                      <a:rPr lang="en-US" sz="1600" i="1">
                                                        <a:latin typeface="Cambria Math" panose="02040503050406030204" pitchFamily="18" charset="0"/>
                                                      </a:rPr>
                                                    </m:ctrlPr>
                                                  </m:sSubPr>
                                                  <m:e>
                                                    <m:r>
                                                      <a:rPr lang="en-US" sz="1600" i="1">
                                                        <a:latin typeface="Cambria Math" panose="02040503050406030204" pitchFamily="18" charset="0"/>
                                                      </a:rPr>
                                                      <m:t>𝑎</m:t>
                                                    </m:r>
                                                  </m:e>
                                                  <m:sub>
                                                    <m:r>
                                                      <a:rPr lang="en-US" sz="1600" i="1">
                                                        <a:latin typeface="Cambria Math" panose="02040503050406030204" pitchFamily="18" charset="0"/>
                                                      </a:rPr>
                                                      <m:t>𝑘</m:t>
                                                    </m:r>
                                                  </m:sub>
                                                </m:sSub>
                                              </m:sup>
                                            </m:sSup>
                                          </m:e>
                                        </m:d>
                                      </m:e>
                                    </m:d>
                                  </m:den>
                                </m:f>
                                <m:r>
                                  <a:rPr lang="en-US" sz="1600" i="1">
                                    <a:latin typeface="Cambria Math" panose="02040503050406030204" pitchFamily="18" charset="0"/>
                                  </a:rPr>
                                  <m:t>   </m:t>
                                </m:r>
                                <m:r>
                                  <a:rPr lang="en-US" sz="1600" b="0" i="1">
                                    <a:latin typeface="Cambria Math" panose="02040503050406030204" pitchFamily="18" charset="0"/>
                                  </a:rPr>
                                  <m:t> </m:t>
                                </m:r>
                                <m:r>
                                  <a:rPr lang="en-US" sz="1600" i="1">
                                    <a:latin typeface="Cambria Math" panose="02040503050406030204" pitchFamily="18" charset="0"/>
                                  </a:rPr>
                                  <m:t>𝑖𝑓</m:t>
                                </m:r>
                                <m:r>
                                  <a:rPr lang="en-US" sz="1600" i="1">
                                    <a:latin typeface="Cambria Math" panose="02040503050406030204" pitchFamily="18" charset="0"/>
                                  </a:rPr>
                                  <m:t> </m:t>
                                </m:r>
                                <m:sSup>
                                  <m:sSupPr>
                                    <m:ctrlPr>
                                      <a:rPr lang="en-US" sz="1600" i="1">
                                        <a:latin typeface="Cambria Math" panose="02040503050406030204" pitchFamily="18" charset="0"/>
                                      </a:rPr>
                                    </m:ctrlPr>
                                  </m:sSupPr>
                                  <m:e>
                                    <m:r>
                                      <a:rPr lang="en-US" sz="1600" i="1">
                                        <a:latin typeface="Cambria Math" panose="02040503050406030204" pitchFamily="18" charset="0"/>
                                      </a:rPr>
                                      <m:t>𝑟</m:t>
                                    </m:r>
                                  </m:e>
                                  <m:sup>
                                    <m:sSub>
                                      <m:sSubPr>
                                        <m:ctrlPr>
                                          <a:rPr lang="en-US" sz="1600" i="1">
                                            <a:latin typeface="Cambria Math" panose="02040503050406030204" pitchFamily="18" charset="0"/>
                                          </a:rPr>
                                        </m:ctrlPr>
                                      </m:sSubPr>
                                      <m:e>
                                        <m:r>
                                          <a:rPr lang="en-US" sz="1600" i="1">
                                            <a:latin typeface="Cambria Math" panose="02040503050406030204" pitchFamily="18" charset="0"/>
                                          </a:rPr>
                                          <m:t>𝑎</m:t>
                                        </m:r>
                                      </m:e>
                                      <m:sub>
                                        <m:r>
                                          <a:rPr lang="en-US" sz="1600" i="1">
                                            <a:latin typeface="Cambria Math" panose="02040503050406030204" pitchFamily="18" charset="0"/>
                                          </a:rPr>
                                          <m:t>𝑘</m:t>
                                        </m:r>
                                      </m:sub>
                                    </m:sSub>
                                  </m:sup>
                                </m:sSup>
                                <m:r>
                                  <a:rPr lang="en-US" sz="1600" i="1">
                                    <a:latin typeface="Cambria Math" panose="02040503050406030204" pitchFamily="18" charset="0"/>
                                  </a:rPr>
                                  <m:t>&gt;</m:t>
                                </m:r>
                                <m:d>
                                  <m:dPr>
                                    <m:begChr m:val="|"/>
                                    <m:endChr m:val="|"/>
                                    <m:ctrlPr>
                                      <a:rPr lang="en-US" sz="1600" i="1">
                                        <a:latin typeface="Cambria Math" panose="02040503050406030204" pitchFamily="18" charset="0"/>
                                      </a:rPr>
                                    </m:ctrlPr>
                                  </m:dPr>
                                  <m:e>
                                    <m:sSubSup>
                                      <m:sSubSupPr>
                                        <m:ctrlPr>
                                          <a:rPr lang="en-US" sz="1600" i="1">
                                            <a:latin typeface="Cambria Math" panose="02040503050406030204" pitchFamily="18" charset="0"/>
                                          </a:rPr>
                                        </m:ctrlPr>
                                      </m:sSubSupPr>
                                      <m:e>
                                        <m:r>
                                          <a:rPr lang="en-US" sz="1600" i="1">
                                            <a:latin typeface="Cambria Math" panose="02040503050406030204" pitchFamily="18" charset="0"/>
                                          </a:rPr>
                                          <m:t>𝑣</m:t>
                                        </m:r>
                                      </m:e>
                                      <m:sub>
                                        <m:r>
                                          <a:rPr lang="en-US" sz="1600" i="1">
                                            <a:latin typeface="Cambria Math" panose="02040503050406030204" pitchFamily="18" charset="0"/>
                                          </a:rPr>
                                          <m:t>𝑖</m:t>
                                        </m:r>
                                      </m:sub>
                                      <m:sup>
                                        <m:sSub>
                                          <m:sSubPr>
                                            <m:ctrlPr>
                                              <a:rPr lang="en-US" sz="1600" i="1">
                                                <a:latin typeface="Cambria Math" panose="02040503050406030204" pitchFamily="18" charset="0"/>
                                              </a:rPr>
                                            </m:ctrlPr>
                                          </m:sSubPr>
                                          <m:e>
                                            <m:r>
                                              <a:rPr lang="en-US" sz="1600" i="1">
                                                <a:latin typeface="Cambria Math" panose="02040503050406030204" pitchFamily="18" charset="0"/>
                                              </a:rPr>
                                              <m:t>𝑎</m:t>
                                            </m:r>
                                          </m:e>
                                          <m:sub>
                                            <m:r>
                                              <a:rPr lang="en-US" sz="1600" i="1">
                                                <a:latin typeface="Cambria Math" panose="02040503050406030204" pitchFamily="18" charset="0"/>
                                              </a:rPr>
                                              <m:t>𝑘</m:t>
                                            </m:r>
                                          </m:sub>
                                        </m:sSub>
                                      </m:sup>
                                    </m:sSubSup>
                                    <m:r>
                                      <a:rPr lang="en-US" sz="1600" i="1">
                                        <a:latin typeface="Cambria Math" panose="02040503050406030204" pitchFamily="18" charset="0"/>
                                      </a:rPr>
                                      <m:t>−</m:t>
                                    </m:r>
                                    <m:sSup>
                                      <m:sSupPr>
                                        <m:ctrlPr>
                                          <a:rPr lang="en-US" sz="1600" i="1">
                                            <a:latin typeface="Cambria Math" panose="02040503050406030204" pitchFamily="18" charset="0"/>
                                          </a:rPr>
                                        </m:ctrlPr>
                                      </m:sSupPr>
                                      <m:e>
                                        <m:r>
                                          <a:rPr lang="en-US" sz="1600" i="1">
                                            <a:latin typeface="Cambria Math" panose="02040503050406030204" pitchFamily="18" charset="0"/>
                                          </a:rPr>
                                          <m:t>𝑣</m:t>
                                        </m:r>
                                      </m:e>
                                      <m:sup>
                                        <m:sSub>
                                          <m:sSubPr>
                                            <m:ctrlPr>
                                              <a:rPr lang="en-US" sz="1600" i="1">
                                                <a:latin typeface="Cambria Math" panose="02040503050406030204" pitchFamily="18" charset="0"/>
                                              </a:rPr>
                                            </m:ctrlPr>
                                          </m:sSubPr>
                                          <m:e>
                                            <m:r>
                                              <a:rPr lang="en-US" sz="1600" i="1">
                                                <a:latin typeface="Cambria Math" panose="02040503050406030204" pitchFamily="18" charset="0"/>
                                              </a:rPr>
                                              <m:t>𝑎</m:t>
                                            </m:r>
                                          </m:e>
                                          <m:sub>
                                            <m:r>
                                              <a:rPr lang="en-US" sz="1600" i="1">
                                                <a:latin typeface="Cambria Math" panose="02040503050406030204" pitchFamily="18" charset="0"/>
                                              </a:rPr>
                                              <m:t>𝑘</m:t>
                                            </m:r>
                                          </m:sub>
                                        </m:sSub>
                                      </m:sup>
                                    </m:sSup>
                                  </m:e>
                                </m:d>
                              </m:e>
                            </m:mr>
                            <m:mr>
                              <m:e>
                                <m:r>
                                  <a:rPr lang="en-US" sz="1600" i="1">
                                    <a:latin typeface="Cambria Math" panose="02040503050406030204" pitchFamily="18" charset="0"/>
                                  </a:rPr>
                                  <m:t>∞                                    </m:t>
                                </m:r>
                                <m:r>
                                  <a:rPr lang="en-US" sz="1600" i="1">
                                    <a:latin typeface="Cambria Math" panose="02040503050406030204" pitchFamily="18" charset="0"/>
                                  </a:rPr>
                                  <m:t>𝑖𝑓</m:t>
                                </m:r>
                                <m:r>
                                  <a:rPr lang="en-US" sz="1600" i="1">
                                    <a:latin typeface="Cambria Math" panose="02040503050406030204" pitchFamily="18" charset="0"/>
                                  </a:rPr>
                                  <m:t> </m:t>
                                </m:r>
                                <m:sSup>
                                  <m:sSupPr>
                                    <m:ctrlPr>
                                      <a:rPr lang="en-US" sz="1600" i="1">
                                        <a:latin typeface="Cambria Math" panose="02040503050406030204" pitchFamily="18" charset="0"/>
                                      </a:rPr>
                                    </m:ctrlPr>
                                  </m:sSupPr>
                                  <m:e>
                                    <m:r>
                                      <a:rPr lang="en-US" sz="1600" i="1">
                                        <a:latin typeface="Cambria Math" panose="02040503050406030204" pitchFamily="18" charset="0"/>
                                      </a:rPr>
                                      <m:t>𝑟</m:t>
                                    </m:r>
                                  </m:e>
                                  <m:sup>
                                    <m:sSub>
                                      <m:sSubPr>
                                        <m:ctrlPr>
                                          <a:rPr lang="en-US" sz="1600" i="1">
                                            <a:latin typeface="Cambria Math" panose="02040503050406030204" pitchFamily="18" charset="0"/>
                                          </a:rPr>
                                        </m:ctrlPr>
                                      </m:sSubPr>
                                      <m:e>
                                        <m:r>
                                          <a:rPr lang="en-US" sz="1600" i="1">
                                            <a:latin typeface="Cambria Math" panose="02040503050406030204" pitchFamily="18" charset="0"/>
                                          </a:rPr>
                                          <m:t>𝑎</m:t>
                                        </m:r>
                                      </m:e>
                                      <m:sub>
                                        <m:r>
                                          <a:rPr lang="en-US" sz="1600" i="1">
                                            <a:latin typeface="Cambria Math" panose="02040503050406030204" pitchFamily="18" charset="0"/>
                                          </a:rPr>
                                          <m:t>𝑘</m:t>
                                        </m:r>
                                      </m:sub>
                                    </m:sSub>
                                  </m:sup>
                                </m:sSup>
                                <m:r>
                                  <a:rPr lang="en-US" sz="1600" i="1">
                                    <a:latin typeface="Cambria Math" panose="02040503050406030204" pitchFamily="18" charset="0"/>
                                  </a:rPr>
                                  <m:t>=</m:t>
                                </m:r>
                                <m:d>
                                  <m:dPr>
                                    <m:begChr m:val="|"/>
                                    <m:endChr m:val="|"/>
                                    <m:ctrlPr>
                                      <a:rPr lang="en-US" sz="1600" i="1">
                                        <a:latin typeface="Cambria Math" panose="02040503050406030204" pitchFamily="18" charset="0"/>
                                      </a:rPr>
                                    </m:ctrlPr>
                                  </m:dPr>
                                  <m:e>
                                    <m:sSubSup>
                                      <m:sSubSupPr>
                                        <m:ctrlPr>
                                          <a:rPr lang="en-US" sz="1600" i="1">
                                            <a:latin typeface="Cambria Math" panose="02040503050406030204" pitchFamily="18" charset="0"/>
                                          </a:rPr>
                                        </m:ctrlPr>
                                      </m:sSubSupPr>
                                      <m:e>
                                        <m:r>
                                          <a:rPr lang="en-US" sz="1600" i="1">
                                            <a:latin typeface="Cambria Math" panose="02040503050406030204" pitchFamily="18" charset="0"/>
                                          </a:rPr>
                                          <m:t>𝑣</m:t>
                                        </m:r>
                                      </m:e>
                                      <m:sub>
                                        <m:r>
                                          <a:rPr lang="en-US" sz="1600" i="1">
                                            <a:latin typeface="Cambria Math" panose="02040503050406030204" pitchFamily="18" charset="0"/>
                                          </a:rPr>
                                          <m:t>𝑖</m:t>
                                        </m:r>
                                      </m:sub>
                                      <m:sup>
                                        <m:sSub>
                                          <m:sSubPr>
                                            <m:ctrlPr>
                                              <a:rPr lang="en-US" sz="1600" i="1">
                                                <a:latin typeface="Cambria Math" panose="02040503050406030204" pitchFamily="18" charset="0"/>
                                              </a:rPr>
                                            </m:ctrlPr>
                                          </m:sSubPr>
                                          <m:e>
                                            <m:r>
                                              <a:rPr lang="en-US" sz="1600" i="1">
                                                <a:latin typeface="Cambria Math" panose="02040503050406030204" pitchFamily="18" charset="0"/>
                                              </a:rPr>
                                              <m:t>𝑎</m:t>
                                            </m:r>
                                          </m:e>
                                          <m:sub>
                                            <m:r>
                                              <a:rPr lang="en-US" sz="1600" i="1">
                                                <a:latin typeface="Cambria Math" panose="02040503050406030204" pitchFamily="18" charset="0"/>
                                              </a:rPr>
                                              <m:t>𝑘</m:t>
                                            </m:r>
                                          </m:sub>
                                        </m:sSub>
                                      </m:sup>
                                    </m:sSubSup>
                                    <m:r>
                                      <a:rPr lang="en-US" sz="1600" i="1">
                                        <a:latin typeface="Cambria Math" panose="02040503050406030204" pitchFamily="18" charset="0"/>
                                      </a:rPr>
                                      <m:t>−</m:t>
                                    </m:r>
                                    <m:sSup>
                                      <m:sSupPr>
                                        <m:ctrlPr>
                                          <a:rPr lang="en-US" sz="1600" i="1">
                                            <a:latin typeface="Cambria Math" panose="02040503050406030204" pitchFamily="18" charset="0"/>
                                          </a:rPr>
                                        </m:ctrlPr>
                                      </m:sSupPr>
                                      <m:e>
                                        <m:r>
                                          <a:rPr lang="en-US" sz="1600" i="1">
                                            <a:latin typeface="Cambria Math" panose="02040503050406030204" pitchFamily="18" charset="0"/>
                                          </a:rPr>
                                          <m:t>𝑣</m:t>
                                        </m:r>
                                      </m:e>
                                      <m:sup>
                                        <m:sSub>
                                          <m:sSubPr>
                                            <m:ctrlPr>
                                              <a:rPr lang="en-US" sz="1600" i="1">
                                                <a:latin typeface="Cambria Math" panose="02040503050406030204" pitchFamily="18" charset="0"/>
                                              </a:rPr>
                                            </m:ctrlPr>
                                          </m:sSubPr>
                                          <m:e>
                                            <m:r>
                                              <a:rPr lang="en-US" sz="1600" i="1">
                                                <a:latin typeface="Cambria Math" panose="02040503050406030204" pitchFamily="18" charset="0"/>
                                              </a:rPr>
                                              <m:t>𝑎</m:t>
                                            </m:r>
                                          </m:e>
                                          <m:sub>
                                            <m:r>
                                              <a:rPr lang="en-US" sz="1600" i="1">
                                                <a:latin typeface="Cambria Math" panose="02040503050406030204" pitchFamily="18" charset="0"/>
                                              </a:rPr>
                                              <m:t>𝑘</m:t>
                                            </m:r>
                                          </m:sub>
                                        </m:sSub>
                                      </m:sup>
                                    </m:sSup>
                                  </m:e>
                                </m:d>
                              </m:e>
                            </m:mr>
                            <m:mr>
                              <m:e>
                                <m:r>
                                  <a:rPr lang="en-US" sz="1600" i="1">
                                    <a:latin typeface="Cambria Math" panose="02040503050406030204" pitchFamily="18" charset="0"/>
                                  </a:rPr>
                                  <m:t>1+</m:t>
                                </m:r>
                                <m:d>
                                  <m:dPr>
                                    <m:begChr m:val="|"/>
                                    <m:endChr m:val="|"/>
                                    <m:ctrlPr>
                                      <a:rPr lang="en-US" sz="1600" i="1">
                                        <a:latin typeface="Cambria Math" panose="02040503050406030204" pitchFamily="18" charset="0"/>
                                      </a:rPr>
                                    </m:ctrlPr>
                                  </m:dPr>
                                  <m:e>
                                    <m:f>
                                      <m:fPr>
                                        <m:ctrlPr>
                                          <a:rPr lang="en-US" sz="1600" i="1">
                                            <a:latin typeface="Cambria Math" panose="02040503050406030204" pitchFamily="18" charset="0"/>
                                          </a:rPr>
                                        </m:ctrlPr>
                                      </m:fPr>
                                      <m:num>
                                        <m:sSubSup>
                                          <m:sSubSupPr>
                                            <m:ctrlPr>
                                              <a:rPr lang="en-US" sz="1600" i="1">
                                                <a:latin typeface="Cambria Math" panose="02040503050406030204" pitchFamily="18" charset="0"/>
                                              </a:rPr>
                                            </m:ctrlPr>
                                          </m:sSubSupPr>
                                          <m:e>
                                            <m:r>
                                              <a:rPr lang="en-US" sz="1600" i="1">
                                                <a:latin typeface="Cambria Math" panose="02040503050406030204" pitchFamily="18" charset="0"/>
                                              </a:rPr>
                                              <m:t>𝑣</m:t>
                                            </m:r>
                                          </m:e>
                                          <m:sub>
                                            <m:r>
                                              <a:rPr lang="en-US" sz="1600" i="1">
                                                <a:latin typeface="Cambria Math" panose="02040503050406030204" pitchFamily="18" charset="0"/>
                                              </a:rPr>
                                              <m:t>𝑖</m:t>
                                            </m:r>
                                          </m:sub>
                                          <m:sup>
                                            <m:sSub>
                                              <m:sSubPr>
                                                <m:ctrlPr>
                                                  <a:rPr lang="en-US" sz="1600" i="1">
                                                    <a:latin typeface="Cambria Math" panose="02040503050406030204" pitchFamily="18" charset="0"/>
                                                  </a:rPr>
                                                </m:ctrlPr>
                                              </m:sSubPr>
                                              <m:e>
                                                <m:r>
                                                  <a:rPr lang="en-US" sz="1600" i="1">
                                                    <a:latin typeface="Cambria Math" panose="02040503050406030204" pitchFamily="18" charset="0"/>
                                                  </a:rPr>
                                                  <m:t>𝑎</m:t>
                                                </m:r>
                                              </m:e>
                                              <m:sub>
                                                <m:r>
                                                  <a:rPr lang="en-US" sz="1600" i="1">
                                                    <a:latin typeface="Cambria Math" panose="02040503050406030204" pitchFamily="18" charset="0"/>
                                                  </a:rPr>
                                                  <m:t>𝑘</m:t>
                                                </m:r>
                                              </m:sub>
                                            </m:sSub>
                                          </m:sup>
                                        </m:sSubSup>
                                        <m:r>
                                          <a:rPr lang="en-US" sz="1600" i="1">
                                            <a:latin typeface="Cambria Math" panose="02040503050406030204" pitchFamily="18" charset="0"/>
                                          </a:rPr>
                                          <m:t>−</m:t>
                                        </m:r>
                                        <m:sSup>
                                          <m:sSupPr>
                                            <m:ctrlPr>
                                              <a:rPr lang="en-US" sz="1600" i="1">
                                                <a:latin typeface="Cambria Math" panose="02040503050406030204" pitchFamily="18" charset="0"/>
                                              </a:rPr>
                                            </m:ctrlPr>
                                          </m:sSupPr>
                                          <m:e>
                                            <m:r>
                                              <a:rPr lang="en-US" sz="1600" i="1">
                                                <a:latin typeface="Cambria Math" panose="02040503050406030204" pitchFamily="18" charset="0"/>
                                              </a:rPr>
                                              <m:t>𝑣</m:t>
                                            </m:r>
                                          </m:e>
                                          <m:sup>
                                            <m:sSub>
                                              <m:sSubPr>
                                                <m:ctrlPr>
                                                  <a:rPr lang="en-US" sz="1600" i="1">
                                                    <a:latin typeface="Cambria Math" panose="02040503050406030204" pitchFamily="18" charset="0"/>
                                                  </a:rPr>
                                                </m:ctrlPr>
                                              </m:sSubPr>
                                              <m:e>
                                                <m:r>
                                                  <a:rPr lang="en-US" sz="1600" i="1">
                                                    <a:latin typeface="Cambria Math" panose="02040503050406030204" pitchFamily="18" charset="0"/>
                                                  </a:rPr>
                                                  <m:t>𝑎</m:t>
                                                </m:r>
                                              </m:e>
                                              <m:sub>
                                                <m:r>
                                                  <a:rPr lang="en-US" sz="1600" i="1">
                                                    <a:latin typeface="Cambria Math" panose="02040503050406030204" pitchFamily="18" charset="0"/>
                                                  </a:rPr>
                                                  <m:t>𝑘</m:t>
                                                </m:r>
                                              </m:sub>
                                            </m:sSub>
                                          </m:sup>
                                        </m:sSup>
                                      </m:num>
                                      <m:den>
                                        <m:sSubSup>
                                          <m:sSubSupPr>
                                            <m:ctrlPr>
                                              <a:rPr lang="en-US" sz="1600" i="1">
                                                <a:latin typeface="Cambria Math" panose="02040503050406030204" pitchFamily="18" charset="0"/>
                                              </a:rPr>
                                            </m:ctrlPr>
                                          </m:sSubSupPr>
                                          <m:e>
                                            <m:r>
                                              <a:rPr lang="en-US" sz="1600" i="1">
                                                <a:latin typeface="Cambria Math" panose="02040503050406030204" pitchFamily="18" charset="0"/>
                                              </a:rPr>
                                              <m:t>𝑣</m:t>
                                            </m:r>
                                          </m:e>
                                          <m:sub>
                                            <m:r>
                                              <a:rPr lang="en-US" sz="1600" i="1">
                                                <a:latin typeface="Cambria Math" panose="02040503050406030204" pitchFamily="18" charset="0"/>
                                              </a:rPr>
                                              <m:t>𝑖</m:t>
                                            </m:r>
                                          </m:sub>
                                          <m:sup>
                                            <m:sSub>
                                              <m:sSubPr>
                                                <m:ctrlPr>
                                                  <a:rPr lang="en-US" sz="1600" i="1">
                                                    <a:latin typeface="Cambria Math" panose="02040503050406030204" pitchFamily="18" charset="0"/>
                                                  </a:rPr>
                                                </m:ctrlPr>
                                              </m:sSubPr>
                                              <m:e>
                                                <m:r>
                                                  <a:rPr lang="en-US" sz="1600" i="1">
                                                    <a:latin typeface="Cambria Math" panose="02040503050406030204" pitchFamily="18" charset="0"/>
                                                  </a:rPr>
                                                  <m:t>𝑎</m:t>
                                                </m:r>
                                              </m:e>
                                              <m:sub>
                                                <m:r>
                                                  <a:rPr lang="en-US" sz="1600" i="1">
                                                    <a:latin typeface="Cambria Math" panose="02040503050406030204" pitchFamily="18" charset="0"/>
                                                  </a:rPr>
                                                  <m:t>𝑘</m:t>
                                                </m:r>
                                              </m:sub>
                                            </m:sSub>
                                          </m:sup>
                                        </m:sSubSup>
                                      </m:den>
                                    </m:f>
                                  </m:e>
                                </m:d>
                                <m:r>
                                  <a:rPr lang="en-US" sz="1600" i="1">
                                    <a:latin typeface="Cambria Math" panose="02040503050406030204" pitchFamily="18" charset="0"/>
                                  </a:rPr>
                                  <m:t>          </m:t>
                                </m:r>
                                <m:r>
                                  <a:rPr lang="en-US" sz="1600" b="0" i="1">
                                    <a:latin typeface="Cambria Math" panose="02040503050406030204" pitchFamily="18" charset="0"/>
                                  </a:rPr>
                                  <m:t> </m:t>
                                </m:r>
                                <m:r>
                                  <a:rPr lang="en-US" sz="1600" i="1">
                                    <a:latin typeface="Cambria Math" panose="02040503050406030204" pitchFamily="18" charset="0"/>
                                  </a:rPr>
                                  <m:t> </m:t>
                                </m:r>
                                <m:r>
                                  <a:rPr lang="en-US" sz="1600" i="1">
                                    <a:latin typeface="Cambria Math" panose="02040503050406030204" pitchFamily="18" charset="0"/>
                                  </a:rPr>
                                  <m:t>𝑖𝑓</m:t>
                                </m:r>
                                <m:r>
                                  <a:rPr lang="en-US" sz="1600" i="1">
                                    <a:latin typeface="Cambria Math" panose="02040503050406030204" pitchFamily="18" charset="0"/>
                                  </a:rPr>
                                  <m:t> </m:t>
                                </m:r>
                                <m:sSup>
                                  <m:sSupPr>
                                    <m:ctrlPr>
                                      <a:rPr lang="en-US" sz="1600" i="1">
                                        <a:latin typeface="Cambria Math" panose="02040503050406030204" pitchFamily="18" charset="0"/>
                                      </a:rPr>
                                    </m:ctrlPr>
                                  </m:sSupPr>
                                  <m:e>
                                    <m:r>
                                      <a:rPr lang="en-US" sz="1600" i="1">
                                        <a:latin typeface="Cambria Math" panose="02040503050406030204" pitchFamily="18" charset="0"/>
                                      </a:rPr>
                                      <m:t>𝑟</m:t>
                                    </m:r>
                                  </m:e>
                                  <m:sup>
                                    <m:sSub>
                                      <m:sSubPr>
                                        <m:ctrlPr>
                                          <a:rPr lang="en-US" sz="1600" i="1">
                                            <a:latin typeface="Cambria Math" panose="02040503050406030204" pitchFamily="18" charset="0"/>
                                          </a:rPr>
                                        </m:ctrlPr>
                                      </m:sSubPr>
                                      <m:e>
                                        <m:r>
                                          <a:rPr lang="en-US" sz="1600" i="1">
                                            <a:latin typeface="Cambria Math" panose="02040503050406030204" pitchFamily="18" charset="0"/>
                                          </a:rPr>
                                          <m:t>𝑎</m:t>
                                        </m:r>
                                      </m:e>
                                      <m:sub>
                                        <m:r>
                                          <a:rPr lang="en-US" sz="1600" i="1">
                                            <a:latin typeface="Cambria Math" panose="02040503050406030204" pitchFamily="18" charset="0"/>
                                          </a:rPr>
                                          <m:t>𝑘</m:t>
                                        </m:r>
                                      </m:sub>
                                    </m:sSub>
                                  </m:sup>
                                </m:sSup>
                                <m:r>
                                  <a:rPr lang="en-US" sz="1600" i="1">
                                    <a:latin typeface="Cambria Math" panose="02040503050406030204" pitchFamily="18" charset="0"/>
                                  </a:rPr>
                                  <m:t>=0                    </m:t>
                                </m:r>
                              </m:e>
                            </m:mr>
                          </m:m>
                        </m:e>
                      </m:d>
                    </m:oMath>
                  </m:oMathPara>
                </a14:m>
                <a:endParaRPr lang="en-US" sz="1850" b="1" dirty="0" smtClean="0">
                  <a:effectLst>
                    <a:outerShdw blurRad="38100" dist="38100" dir="2700000" algn="tl">
                      <a:srgbClr val="000000">
                        <a:alpha val="43137"/>
                      </a:srgbClr>
                    </a:outerShdw>
                  </a:effectLst>
                  <a:latin typeface="Cambria" panose="02040503050406030204" pitchFamily="18" charset="0"/>
                </a:endParaRPr>
              </a:p>
            </p:txBody>
          </p:sp>
        </mc:Choice>
        <mc:Fallback xmlns="">
          <p:sp>
            <p:nvSpPr>
              <p:cNvPr id="3" name="pole tekstowe 2"/>
              <p:cNvSpPr txBox="1">
                <a:spLocks noRot="1" noChangeAspect="1" noMove="1" noResize="1" noEditPoints="1" noAdjustHandles="1" noChangeArrowheads="1" noChangeShapeType="1" noTextEdit="1"/>
              </p:cNvSpPr>
              <p:nvPr/>
            </p:nvSpPr>
            <p:spPr>
              <a:xfrm>
                <a:off x="4174134" y="850637"/>
                <a:ext cx="4718346" cy="3580019"/>
              </a:xfrm>
              <a:prstGeom prst="rect">
                <a:avLst/>
              </a:prstGeom>
              <a:blipFill rotWithShape="0">
                <a:blip r:embed="rId2"/>
                <a:stretch>
                  <a:fillRect t="-1193"/>
                </a:stretch>
              </a:blipFill>
            </p:spPr>
            <p:txBody>
              <a:bodyPr/>
              <a:lstStyle/>
              <a:p>
                <a:r>
                  <a:rPr lang="en-US">
                    <a:noFill/>
                  </a:rPr>
                  <a:t> </a:t>
                </a:r>
              </a:p>
            </p:txBody>
          </p:sp>
        </mc:Fallback>
      </mc:AlternateContent>
      <p:pic>
        <p:nvPicPr>
          <p:cNvPr id="9" name="Obraz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86" y="0"/>
            <a:ext cx="1478842" cy="675345"/>
          </a:xfrm>
          <a:prstGeom prst="rect">
            <a:avLst/>
          </a:prstGeom>
        </p:spPr>
      </p:pic>
      <p:pic>
        <p:nvPicPr>
          <p:cNvPr id="10" name="Obraz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V="1">
            <a:off x="0" y="6182655"/>
            <a:ext cx="1478842" cy="675345"/>
          </a:xfrm>
          <a:prstGeom prst="rect">
            <a:avLst/>
          </a:prstGeom>
        </p:spPr>
      </p:pic>
      <p:pic>
        <p:nvPicPr>
          <p:cNvPr id="13" name="Obraz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7671494" y="0"/>
            <a:ext cx="1475656" cy="675345"/>
          </a:xfrm>
          <a:prstGeom prst="rect">
            <a:avLst/>
          </a:prstGeom>
        </p:spPr>
      </p:pic>
      <p:pic>
        <p:nvPicPr>
          <p:cNvPr id="14" name="Obraz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flipV="1">
            <a:off x="7668344" y="6182655"/>
            <a:ext cx="1475656" cy="675345"/>
          </a:xfrm>
          <a:prstGeom prst="rect">
            <a:avLst/>
          </a:prstGeom>
        </p:spPr>
      </p:pic>
      <p:sp>
        <p:nvSpPr>
          <p:cNvPr id="19" name="Tytuł 1"/>
          <p:cNvSpPr txBox="1">
            <a:spLocks/>
          </p:cNvSpPr>
          <p:nvPr/>
        </p:nvSpPr>
        <p:spPr>
          <a:xfrm>
            <a:off x="1475656" y="6182655"/>
            <a:ext cx="6186388" cy="675345"/>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fontAlgn="auto">
              <a:spcAft>
                <a:spcPts val="0"/>
              </a:spcAft>
            </a:pPr>
            <a:r>
              <a:rPr lang="en-US" sz="2200" b="1" dirty="0" smtClean="0">
                <a:effectLst>
                  <a:outerShdw blurRad="38100" dist="38100" dir="2700000" algn="tl">
                    <a:srgbClr val="000000">
                      <a:alpha val="43137"/>
                    </a:srgbClr>
                  </a:outerShdw>
                </a:effectLst>
                <a:latin typeface="Cambria" panose="02040503050406030204" pitchFamily="18" charset="0"/>
              </a:rPr>
              <a:t>Implementation of the time approach in APNs.</a:t>
            </a:r>
            <a:endParaRPr lang="en-US" sz="2200" b="1" dirty="0">
              <a:effectLst>
                <a:outerShdw blurRad="38100" dist="38100" dir="2700000" algn="tl">
                  <a:srgbClr val="000000">
                    <a:alpha val="43137"/>
                  </a:srgbClr>
                </a:outerShdw>
              </a:effectLst>
              <a:latin typeface="Cambria" panose="02040503050406030204" pitchFamily="18" charset="0"/>
            </a:endParaRPr>
          </a:p>
        </p:txBody>
      </p:sp>
      <p:cxnSp>
        <p:nvCxnSpPr>
          <p:cNvPr id="20" name="Łącznik prosty ze strzałką 19"/>
          <p:cNvCxnSpPr/>
          <p:nvPr/>
        </p:nvCxnSpPr>
        <p:spPr>
          <a:xfrm flipH="1" flipV="1">
            <a:off x="4067944" y="4509120"/>
            <a:ext cx="504056" cy="72008"/>
          </a:xfrm>
          <a:prstGeom prst="straightConnector1">
            <a:avLst/>
          </a:prstGeom>
          <a:ln w="19050">
            <a:tailEnd type="triangle"/>
          </a:ln>
        </p:spPr>
        <p:style>
          <a:lnRef idx="1">
            <a:schemeClr val="accent2"/>
          </a:lnRef>
          <a:fillRef idx="0">
            <a:schemeClr val="accent2"/>
          </a:fillRef>
          <a:effectRef idx="0">
            <a:schemeClr val="accent2"/>
          </a:effectRef>
          <a:fontRef idx="minor">
            <a:schemeClr val="tx1"/>
          </a:fontRef>
        </p:style>
      </p:cxnSp>
      <p:pic>
        <p:nvPicPr>
          <p:cNvPr id="5" name="Obraz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1520" y="950216"/>
            <a:ext cx="3816424" cy="4936237"/>
          </a:xfrm>
          <a:prstGeom prst="rect">
            <a:avLst/>
          </a:prstGeom>
        </p:spPr>
      </p:pic>
      <p:sp>
        <p:nvSpPr>
          <p:cNvPr id="16" name="pole tekstowe 15"/>
          <p:cNvSpPr txBox="1"/>
          <p:nvPr/>
        </p:nvSpPr>
        <p:spPr>
          <a:xfrm>
            <a:off x="4174135" y="4365104"/>
            <a:ext cx="4502321" cy="1800493"/>
          </a:xfrm>
          <a:prstGeom prst="rect">
            <a:avLst/>
          </a:prstGeom>
          <a:noFill/>
        </p:spPr>
        <p:txBody>
          <a:bodyPr wrap="square" rtlCol="0">
            <a:spAutoFit/>
          </a:bodyPr>
          <a:lstStyle/>
          <a:p>
            <a:pPr algn="ctr" eaLnBrk="1" fontAlgn="auto" hangingPunct="1">
              <a:spcBef>
                <a:spcPts val="500"/>
              </a:spcBef>
              <a:spcAft>
                <a:spcPts val="500"/>
              </a:spcAft>
            </a:pPr>
            <a:r>
              <a:rPr lang="en-US" sz="1850" b="1" dirty="0" smtClean="0">
                <a:solidFill>
                  <a:schemeClr val="accent2">
                    <a:lumMod val="75000"/>
                  </a:schemeClr>
                </a:solidFill>
                <a:effectLst>
                  <a:outerShdw blurRad="38100" dist="38100" dir="2700000" algn="tl">
                    <a:srgbClr val="000000">
                      <a:alpha val="43137"/>
                    </a:srgbClr>
                  </a:outerShdw>
                </a:effectLst>
                <a:latin typeface="Cambria" panose="02040503050406030204" pitchFamily="18" charset="0"/>
              </a:rPr>
              <a:t>Sensory Neurons </a:t>
            </a:r>
            <a:r>
              <a:rPr lang="en-US" sz="1850" b="1" dirty="0" smtClean="0">
                <a:effectLst>
                  <a:outerShdw blurRad="38100" dist="38100" dir="2700000" algn="tl">
                    <a:srgbClr val="000000">
                      <a:alpha val="43137"/>
                    </a:srgbClr>
                  </a:outerShdw>
                </a:effectLst>
                <a:latin typeface="Cambria" panose="02040503050406030204" pitchFamily="18" charset="0"/>
              </a:rPr>
              <a:t>are connected to </a:t>
            </a:r>
            <a:br>
              <a:rPr lang="en-US" sz="1850" b="1" dirty="0" smtClean="0">
                <a:effectLst>
                  <a:outerShdw blurRad="38100" dist="38100" dir="2700000" algn="tl">
                    <a:srgbClr val="000000">
                      <a:alpha val="43137"/>
                    </a:srgbClr>
                  </a:outerShdw>
                </a:effectLst>
                <a:latin typeface="Cambria" panose="02040503050406030204" pitchFamily="18" charset="0"/>
              </a:rPr>
            </a:br>
            <a:r>
              <a:rPr lang="en-US" sz="1850" b="1" dirty="0" smtClean="0">
                <a:effectLst>
                  <a:outerShdw blurRad="38100" dist="38100" dir="2700000" algn="tl">
                    <a:srgbClr val="000000">
                      <a:alpha val="43137"/>
                    </a:srgbClr>
                  </a:outerShdw>
                </a:effectLst>
                <a:latin typeface="Cambria" panose="02040503050406030204" pitchFamily="18" charset="0"/>
              </a:rPr>
              <a:t>each other when they represent similar (neighbor) values represented by </a:t>
            </a:r>
            <a:br>
              <a:rPr lang="en-US" sz="1850" b="1" dirty="0" smtClean="0">
                <a:effectLst>
                  <a:outerShdw blurRad="38100" dist="38100" dir="2700000" algn="tl">
                    <a:srgbClr val="000000">
                      <a:alpha val="43137"/>
                    </a:srgbClr>
                  </a:outerShdw>
                </a:effectLst>
                <a:latin typeface="Cambria" panose="02040503050406030204" pitchFamily="18" charset="0"/>
              </a:rPr>
            </a:br>
            <a:r>
              <a:rPr lang="en-US" sz="1850" b="1" dirty="0" smtClean="0">
                <a:effectLst>
                  <a:outerShdw blurRad="38100" dist="38100" dir="2700000" algn="tl">
                    <a:srgbClr val="000000">
                      <a:alpha val="43137"/>
                    </a:srgbClr>
                  </a:outerShdw>
                </a:effectLst>
                <a:latin typeface="Cambria" panose="02040503050406030204" pitchFamily="18" charset="0"/>
              </a:rPr>
              <a:t>the </a:t>
            </a:r>
            <a:r>
              <a:rPr lang="en-US" sz="1850" b="1" dirty="0" smtClean="0">
                <a:solidFill>
                  <a:schemeClr val="accent2">
                    <a:lumMod val="75000"/>
                  </a:schemeClr>
                </a:solidFill>
                <a:effectLst>
                  <a:outerShdw blurRad="38100" dist="38100" dir="2700000" algn="tl">
                    <a:srgbClr val="000000">
                      <a:alpha val="43137"/>
                    </a:srgbClr>
                  </a:outerShdw>
                </a:effectLst>
                <a:latin typeface="Cambria" panose="02040503050406030204" pitchFamily="18" charset="0"/>
              </a:rPr>
              <a:t>Receptors</a:t>
            </a:r>
            <a:r>
              <a:rPr lang="en-US" sz="1850" b="1" dirty="0" smtClean="0">
                <a:effectLst>
                  <a:outerShdw blurRad="38100" dist="38100" dir="2700000" algn="tl">
                    <a:srgbClr val="000000">
                      <a:alpha val="43137"/>
                    </a:srgbClr>
                  </a:outerShdw>
                </a:effectLst>
                <a:latin typeface="Cambria" panose="02040503050406030204" pitchFamily="18" charset="0"/>
              </a:rPr>
              <a:t> because they pulse </a:t>
            </a:r>
            <a:br>
              <a:rPr lang="en-US" sz="1850" b="1" dirty="0" smtClean="0">
                <a:effectLst>
                  <a:outerShdw blurRad="38100" dist="38100" dir="2700000" algn="tl">
                    <a:srgbClr val="000000">
                      <a:alpha val="43137"/>
                    </a:srgbClr>
                  </a:outerShdw>
                </a:effectLst>
                <a:latin typeface="Cambria" panose="02040503050406030204" pitchFamily="18" charset="0"/>
              </a:rPr>
            </a:br>
            <a:r>
              <a:rPr lang="en-US" sz="1850" b="1" dirty="0" smtClean="0">
                <a:effectLst>
                  <a:outerShdw blurRad="38100" dist="38100" dir="2700000" algn="tl">
                    <a:srgbClr val="000000">
                      <a:alpha val="43137"/>
                    </a:srgbClr>
                  </a:outerShdw>
                </a:effectLst>
                <a:latin typeface="Cambria" panose="02040503050406030204" pitchFamily="18" charset="0"/>
              </a:rPr>
              <a:t>one after another as a result of </a:t>
            </a:r>
            <a:br>
              <a:rPr lang="en-US" sz="1850" b="1" dirty="0" smtClean="0">
                <a:effectLst>
                  <a:outerShdw blurRad="38100" dist="38100" dir="2700000" algn="tl">
                    <a:srgbClr val="000000">
                      <a:alpha val="43137"/>
                    </a:srgbClr>
                  </a:outerShdw>
                </a:effectLst>
                <a:latin typeface="Cambria" panose="02040503050406030204" pitchFamily="18" charset="0"/>
              </a:rPr>
            </a:br>
            <a:r>
              <a:rPr lang="en-US" sz="1850" b="1" dirty="0" smtClean="0">
                <a:effectLst>
                  <a:outerShdw blurRad="38100" dist="38100" dir="2700000" algn="tl">
                    <a:srgbClr val="000000">
                      <a:alpha val="43137"/>
                    </a:srgbClr>
                  </a:outerShdw>
                </a:effectLst>
                <a:latin typeface="Cambria" panose="02040503050406030204" pitchFamily="18" charset="0"/>
              </a:rPr>
              <a:t>the presentation of input data.</a:t>
            </a:r>
          </a:p>
        </p:txBody>
      </p:sp>
      <p:cxnSp>
        <p:nvCxnSpPr>
          <p:cNvPr id="21" name="Łącznik prosty ze strzałką 20"/>
          <p:cNvCxnSpPr/>
          <p:nvPr/>
        </p:nvCxnSpPr>
        <p:spPr>
          <a:xfrm flipH="1">
            <a:off x="4064794" y="4581128"/>
            <a:ext cx="507206" cy="288032"/>
          </a:xfrm>
          <a:prstGeom prst="straightConnector1">
            <a:avLst/>
          </a:prstGeom>
          <a:ln w="19050">
            <a:tailEnd type="triangle"/>
          </a:ln>
        </p:spPr>
        <p:style>
          <a:lnRef idx="1">
            <a:schemeClr val="accent2"/>
          </a:lnRef>
          <a:fillRef idx="0">
            <a:schemeClr val="accent2"/>
          </a:fillRef>
          <a:effectRef idx="0">
            <a:schemeClr val="accent2"/>
          </a:effectRef>
          <a:fontRef idx="minor">
            <a:schemeClr val="tx1"/>
          </a:fontRef>
        </p:style>
      </p:cxnSp>
      <mc:AlternateContent xmlns:mc="http://schemas.openxmlformats.org/markup-compatibility/2006" xmlns:a14="http://schemas.microsoft.com/office/drawing/2010/main">
        <mc:Choice Requires="a14">
          <p:sp>
            <p:nvSpPr>
              <p:cNvPr id="18" name="pole tekstowe 17"/>
              <p:cNvSpPr txBox="1"/>
              <p:nvPr/>
            </p:nvSpPr>
            <p:spPr>
              <a:xfrm>
                <a:off x="1115616" y="2882245"/>
                <a:ext cx="336869" cy="402739"/>
              </a:xfrm>
              <a:prstGeom prst="rect">
                <a:avLst/>
              </a:prstGeom>
              <a:noFill/>
            </p:spPr>
            <p:txBody>
              <a:bodyPr wrap="square" rtlCol="0">
                <a:spAutoFit/>
              </a:bodyPr>
              <a:lstStyle/>
              <a:p>
                <a:pPr eaLnBrk="1" fontAlgn="auto" hangingPunct="1">
                  <a:spcBef>
                    <a:spcPts val="500"/>
                  </a:spcBef>
                  <a:spcAft>
                    <a:spcPts val="500"/>
                  </a:spcAft>
                </a:pPr>
                <a14:m>
                  <m:oMathPara xmlns:m="http://schemas.openxmlformats.org/officeDocument/2006/math">
                    <m:oMathParaPr>
                      <m:jc m:val="centerGroup"/>
                    </m:oMathParaPr>
                    <m:oMath xmlns:m="http://schemas.openxmlformats.org/officeDocument/2006/math">
                      <m:sSubSup>
                        <m:sSubSupPr>
                          <m:ctrlPr>
                            <a:rPr lang="en-US" sz="1400" i="1">
                              <a:latin typeface="Cambria Math" panose="02040503050406030204" pitchFamily="18" charset="0"/>
                            </a:rPr>
                          </m:ctrlPr>
                        </m:sSubSupPr>
                        <m:e>
                          <m:r>
                            <a:rPr lang="en-US" sz="1400" i="1">
                              <a:latin typeface="Cambria Math" panose="02040503050406030204" pitchFamily="18" charset="0"/>
                            </a:rPr>
                            <m:t>𝑣</m:t>
                          </m:r>
                        </m:e>
                        <m:sub>
                          <m:r>
                            <a:rPr lang="en-US" sz="1400" i="1">
                              <a:latin typeface="Cambria Math" panose="02040503050406030204" pitchFamily="18" charset="0"/>
                            </a:rPr>
                            <m:t>𝑖</m:t>
                          </m:r>
                        </m:sub>
                        <m:sup>
                          <m:sSub>
                            <m:sSubPr>
                              <m:ctrlPr>
                                <a:rPr lang="en-US" sz="1400" i="1">
                                  <a:latin typeface="Cambria Math" panose="02040503050406030204" pitchFamily="18" charset="0"/>
                                </a:rPr>
                              </m:ctrlPr>
                            </m:sSubPr>
                            <m:e>
                              <m:r>
                                <a:rPr lang="en-US" sz="1400" i="1">
                                  <a:latin typeface="Cambria Math" panose="02040503050406030204" pitchFamily="18" charset="0"/>
                                </a:rPr>
                                <m:t>𝑎</m:t>
                              </m:r>
                            </m:e>
                            <m:sub>
                              <m:r>
                                <a:rPr lang="en-US" sz="1400" i="1">
                                  <a:latin typeface="Cambria Math" panose="02040503050406030204" pitchFamily="18" charset="0"/>
                                </a:rPr>
                                <m:t>𝑘</m:t>
                              </m:r>
                            </m:sub>
                          </m:sSub>
                        </m:sup>
                      </m:sSubSup>
                    </m:oMath>
                  </m:oMathPara>
                </a14:m>
                <a:endParaRPr lang="en-US" sz="1400" b="1" dirty="0" smtClean="0">
                  <a:effectLst>
                    <a:outerShdw blurRad="38100" dist="38100" dir="2700000" algn="tl">
                      <a:srgbClr val="000000">
                        <a:alpha val="43137"/>
                      </a:srgbClr>
                    </a:outerShdw>
                  </a:effectLst>
                  <a:latin typeface="Cambria" panose="02040503050406030204" pitchFamily="18" charset="0"/>
                </a:endParaRPr>
              </a:p>
            </p:txBody>
          </p:sp>
        </mc:Choice>
        <mc:Fallback xmlns="">
          <p:sp>
            <p:nvSpPr>
              <p:cNvPr id="18" name="pole tekstowe 17"/>
              <p:cNvSpPr txBox="1">
                <a:spLocks noRot="1" noChangeAspect="1" noMove="1" noResize="1" noEditPoints="1" noAdjustHandles="1" noChangeArrowheads="1" noChangeShapeType="1" noTextEdit="1"/>
              </p:cNvSpPr>
              <p:nvPr/>
            </p:nvSpPr>
            <p:spPr>
              <a:xfrm>
                <a:off x="1115616" y="2882245"/>
                <a:ext cx="336869" cy="402739"/>
              </a:xfrm>
              <a:prstGeom prst="rect">
                <a:avLst/>
              </a:prstGeom>
              <a:blipFill rotWithShape="0">
                <a:blip r:embed="rId5"/>
                <a:stretch>
                  <a:fillRect r="-1636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pole tekstowe 21"/>
              <p:cNvSpPr txBox="1"/>
              <p:nvPr/>
            </p:nvSpPr>
            <p:spPr>
              <a:xfrm>
                <a:off x="1631821" y="2753176"/>
                <a:ext cx="529721" cy="418256"/>
              </a:xfrm>
              <a:prstGeom prst="rect">
                <a:avLst/>
              </a:prstGeom>
              <a:noFill/>
            </p:spPr>
            <p:txBody>
              <a:bodyPr wrap="square" rtlCol="0">
                <a:spAutoFit/>
              </a:bodyPr>
              <a:lstStyle/>
              <a:p>
                <a:pPr eaLnBrk="1" fontAlgn="auto" hangingPunct="1">
                  <a:spcBef>
                    <a:spcPts val="500"/>
                  </a:spcBef>
                  <a:spcAft>
                    <a:spcPts val="500"/>
                  </a:spcAft>
                </a:pPr>
                <a14:m>
                  <m:oMathPara xmlns:m="http://schemas.openxmlformats.org/officeDocument/2006/math">
                    <m:oMathParaPr>
                      <m:jc m:val="centerGroup"/>
                    </m:oMathParaPr>
                    <m:oMath xmlns:m="http://schemas.openxmlformats.org/officeDocument/2006/math">
                      <m:sSubSup>
                        <m:sSubSupPr>
                          <m:ctrlPr>
                            <a:rPr lang="en-US" sz="1400" i="1">
                              <a:latin typeface="Cambria Math" panose="02040503050406030204" pitchFamily="18" charset="0"/>
                            </a:rPr>
                          </m:ctrlPr>
                        </m:sSubSupPr>
                        <m:e>
                          <m:r>
                            <a:rPr lang="en-US" sz="1400" i="1">
                              <a:latin typeface="Cambria Math" panose="02040503050406030204" pitchFamily="18" charset="0"/>
                            </a:rPr>
                            <m:t>𝑥</m:t>
                          </m:r>
                        </m:e>
                        <m:sub>
                          <m:sSub>
                            <m:sSubPr>
                              <m:ctrlPr>
                                <a:rPr lang="en-US" sz="1400" i="1">
                                  <a:latin typeface="Cambria Math" panose="02040503050406030204" pitchFamily="18" charset="0"/>
                                </a:rPr>
                              </m:ctrlPr>
                            </m:sSubPr>
                            <m:e>
                              <m:r>
                                <a:rPr lang="en-US" sz="1400" i="1">
                                  <a:latin typeface="Cambria Math" panose="02040503050406030204" pitchFamily="18" charset="0"/>
                                </a:rPr>
                                <m:t>𝑣</m:t>
                              </m:r>
                            </m:e>
                            <m:sub>
                              <m:r>
                                <a:rPr lang="en-US" sz="1400" i="1">
                                  <a:latin typeface="Cambria Math" panose="02040503050406030204" pitchFamily="18" charset="0"/>
                                </a:rPr>
                                <m:t>𝑖</m:t>
                              </m:r>
                            </m:sub>
                          </m:sSub>
                        </m:sub>
                        <m:sup>
                          <m:sSub>
                            <m:sSubPr>
                              <m:ctrlPr>
                                <a:rPr lang="en-US" sz="1400" i="1">
                                  <a:latin typeface="Cambria Math" panose="02040503050406030204" pitchFamily="18" charset="0"/>
                                </a:rPr>
                              </m:ctrlPr>
                            </m:sSubPr>
                            <m:e>
                              <m:r>
                                <a:rPr lang="en-US" sz="1400" i="1">
                                  <a:latin typeface="Cambria Math" panose="02040503050406030204" pitchFamily="18" charset="0"/>
                                </a:rPr>
                                <m:t>𝑎</m:t>
                              </m:r>
                            </m:e>
                            <m:sub>
                              <m:r>
                                <a:rPr lang="en-US" sz="1400" i="1">
                                  <a:latin typeface="Cambria Math" panose="02040503050406030204" pitchFamily="18" charset="0"/>
                                </a:rPr>
                                <m:t>𝑘</m:t>
                              </m:r>
                            </m:sub>
                          </m:sSub>
                        </m:sup>
                      </m:sSubSup>
                    </m:oMath>
                  </m:oMathPara>
                </a14:m>
                <a:endParaRPr lang="en-US" sz="1400" b="1" dirty="0" smtClean="0">
                  <a:effectLst>
                    <a:outerShdw blurRad="38100" dist="38100" dir="2700000" algn="tl">
                      <a:srgbClr val="000000">
                        <a:alpha val="43137"/>
                      </a:srgbClr>
                    </a:outerShdw>
                  </a:effectLst>
                  <a:latin typeface="Cambria" panose="02040503050406030204" pitchFamily="18" charset="0"/>
                </a:endParaRPr>
              </a:p>
            </p:txBody>
          </p:sp>
        </mc:Choice>
        <mc:Fallback xmlns="">
          <p:sp>
            <p:nvSpPr>
              <p:cNvPr id="22" name="pole tekstowe 21"/>
              <p:cNvSpPr txBox="1">
                <a:spLocks noRot="1" noChangeAspect="1" noMove="1" noResize="1" noEditPoints="1" noAdjustHandles="1" noChangeArrowheads="1" noChangeShapeType="1" noTextEdit="1"/>
              </p:cNvSpPr>
              <p:nvPr/>
            </p:nvSpPr>
            <p:spPr>
              <a:xfrm>
                <a:off x="1631821" y="2753176"/>
                <a:ext cx="529721" cy="418256"/>
              </a:xfrm>
              <a:prstGeom prst="rect">
                <a:avLst/>
              </a:prstGeom>
              <a:blipFill rotWithShape="0">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pole tekstowe 23"/>
              <p:cNvSpPr txBox="1"/>
              <p:nvPr/>
            </p:nvSpPr>
            <p:spPr>
              <a:xfrm>
                <a:off x="1127107" y="3251264"/>
                <a:ext cx="1572685" cy="537776"/>
              </a:xfrm>
              <a:prstGeom prst="rect">
                <a:avLst/>
              </a:prstGeom>
              <a:noFill/>
            </p:spPr>
            <p:txBody>
              <a:bodyPr wrap="square" rtlCol="0">
                <a:spAutoFit/>
              </a:bodyPr>
              <a:lstStyle/>
              <a:p>
                <a:pPr eaLnBrk="1" fontAlgn="auto" hangingPunct="1">
                  <a:spcBef>
                    <a:spcPts val="500"/>
                  </a:spcBef>
                  <a:spcAft>
                    <a:spcPts val="500"/>
                  </a:spcAft>
                </a:pPr>
                <a14:m>
                  <m:oMathPara xmlns:m="http://schemas.openxmlformats.org/officeDocument/2006/math">
                    <m:oMathParaPr>
                      <m:jc m:val="centerGroup"/>
                    </m:oMathParaPr>
                    <m:oMath xmlns:m="http://schemas.openxmlformats.org/officeDocument/2006/math">
                      <m:r>
                        <a:rPr lang="pl-PL" sz="1200" b="0" i="1" smtClean="0">
                          <a:latin typeface="Cambria Math" panose="02040503050406030204" pitchFamily="18" charset="0"/>
                        </a:rPr>
                        <m:t>𝑤</m:t>
                      </m:r>
                      <m:r>
                        <a:rPr lang="en-US" sz="1200" i="1">
                          <a:latin typeface="Cambria Math" panose="02040503050406030204" pitchFamily="18" charset="0"/>
                        </a:rPr>
                        <m:t>=1−</m:t>
                      </m:r>
                      <m:f>
                        <m:fPr>
                          <m:ctrlPr>
                            <a:rPr lang="en-US" sz="1200" i="1">
                              <a:latin typeface="Cambria Math" panose="02040503050406030204" pitchFamily="18" charset="0"/>
                            </a:rPr>
                          </m:ctrlPr>
                        </m:fPr>
                        <m:num>
                          <m:d>
                            <m:dPr>
                              <m:begChr m:val="|"/>
                              <m:endChr m:val="|"/>
                              <m:ctrlPr>
                                <a:rPr lang="en-US" sz="1200" i="1">
                                  <a:latin typeface="Cambria Math" panose="02040503050406030204" pitchFamily="18" charset="0"/>
                                </a:rPr>
                              </m:ctrlPr>
                            </m:dPr>
                            <m:e>
                              <m:sSubSup>
                                <m:sSubSupPr>
                                  <m:ctrlPr>
                                    <a:rPr lang="en-US" sz="1200" i="1">
                                      <a:latin typeface="Cambria Math" panose="02040503050406030204" pitchFamily="18" charset="0"/>
                                    </a:rPr>
                                  </m:ctrlPr>
                                </m:sSubSupPr>
                                <m:e>
                                  <m:r>
                                    <a:rPr lang="en-US" sz="1200" i="1">
                                      <a:latin typeface="Cambria Math" panose="02040503050406030204" pitchFamily="18" charset="0"/>
                                    </a:rPr>
                                    <m:t>𝑣</m:t>
                                  </m:r>
                                </m:e>
                                <m:sub>
                                  <m:r>
                                    <a:rPr lang="en-US" sz="1200" i="1">
                                      <a:latin typeface="Cambria Math" panose="02040503050406030204" pitchFamily="18" charset="0"/>
                                    </a:rPr>
                                    <m:t>𝑖</m:t>
                                  </m:r>
                                </m:sub>
                                <m:sup>
                                  <m:sSub>
                                    <m:sSubPr>
                                      <m:ctrlPr>
                                        <a:rPr lang="en-US" sz="1200" i="1">
                                          <a:latin typeface="Cambria Math" panose="02040503050406030204" pitchFamily="18" charset="0"/>
                                        </a:rPr>
                                      </m:ctrlPr>
                                    </m:sSubPr>
                                    <m:e>
                                      <m:r>
                                        <a:rPr lang="en-US" sz="1200" i="1">
                                          <a:latin typeface="Cambria Math" panose="02040503050406030204" pitchFamily="18" charset="0"/>
                                        </a:rPr>
                                        <m:t>𝑎</m:t>
                                      </m:r>
                                    </m:e>
                                    <m:sub>
                                      <m:r>
                                        <a:rPr lang="en-US" sz="1200" i="1">
                                          <a:latin typeface="Cambria Math" panose="02040503050406030204" pitchFamily="18" charset="0"/>
                                        </a:rPr>
                                        <m:t>𝑘</m:t>
                                      </m:r>
                                    </m:sub>
                                  </m:sSub>
                                </m:sup>
                              </m:sSubSup>
                              <m:r>
                                <a:rPr lang="en-US" sz="1200" i="1">
                                  <a:latin typeface="Cambria Math" panose="02040503050406030204" pitchFamily="18" charset="0"/>
                                </a:rPr>
                                <m:t>−</m:t>
                              </m:r>
                              <m:sSubSup>
                                <m:sSubSupPr>
                                  <m:ctrlPr>
                                    <a:rPr lang="en-US" sz="1200" i="1">
                                      <a:latin typeface="Cambria Math" panose="02040503050406030204" pitchFamily="18" charset="0"/>
                                    </a:rPr>
                                  </m:ctrlPr>
                                </m:sSubSupPr>
                                <m:e>
                                  <m:r>
                                    <a:rPr lang="en-US" sz="1200" i="1">
                                      <a:latin typeface="Cambria Math" panose="02040503050406030204" pitchFamily="18" charset="0"/>
                                    </a:rPr>
                                    <m:t>𝑣</m:t>
                                  </m:r>
                                </m:e>
                                <m:sub>
                                  <m:r>
                                    <a:rPr lang="pl-PL" sz="1200" b="0" i="1" smtClean="0">
                                      <a:latin typeface="Cambria Math" panose="02040503050406030204" pitchFamily="18" charset="0"/>
                                    </a:rPr>
                                    <m:t>𝑖</m:t>
                                  </m:r>
                                  <m:r>
                                    <a:rPr lang="pl-PL" sz="1200" b="0" i="1" smtClean="0">
                                      <a:latin typeface="Cambria Math" panose="02040503050406030204" pitchFamily="18" charset="0"/>
                                    </a:rPr>
                                    <m:t>+1</m:t>
                                  </m:r>
                                </m:sub>
                                <m:sup>
                                  <m:sSub>
                                    <m:sSubPr>
                                      <m:ctrlPr>
                                        <a:rPr lang="en-US" sz="1200" i="1">
                                          <a:latin typeface="Cambria Math" panose="02040503050406030204" pitchFamily="18" charset="0"/>
                                        </a:rPr>
                                      </m:ctrlPr>
                                    </m:sSubPr>
                                    <m:e>
                                      <m:r>
                                        <a:rPr lang="en-US" sz="1200" i="1">
                                          <a:latin typeface="Cambria Math" panose="02040503050406030204" pitchFamily="18" charset="0"/>
                                        </a:rPr>
                                        <m:t>𝑎</m:t>
                                      </m:r>
                                    </m:e>
                                    <m:sub>
                                      <m:r>
                                        <a:rPr lang="en-US" sz="1200" i="1">
                                          <a:latin typeface="Cambria Math" panose="02040503050406030204" pitchFamily="18" charset="0"/>
                                        </a:rPr>
                                        <m:t>𝑘</m:t>
                                      </m:r>
                                    </m:sub>
                                  </m:sSub>
                                </m:sup>
                              </m:sSubSup>
                            </m:e>
                          </m:d>
                        </m:num>
                        <m:den>
                          <m:sSup>
                            <m:sSupPr>
                              <m:ctrlPr>
                                <a:rPr lang="en-US" sz="1200" i="1">
                                  <a:latin typeface="Cambria Math" panose="02040503050406030204" pitchFamily="18" charset="0"/>
                                </a:rPr>
                              </m:ctrlPr>
                            </m:sSupPr>
                            <m:e>
                              <m:r>
                                <a:rPr lang="en-US" sz="1200" i="1">
                                  <a:latin typeface="Cambria Math" panose="02040503050406030204" pitchFamily="18" charset="0"/>
                                </a:rPr>
                                <m:t>𝑟</m:t>
                              </m:r>
                            </m:e>
                            <m:sup>
                              <m:sSub>
                                <m:sSubPr>
                                  <m:ctrlPr>
                                    <a:rPr lang="en-US" sz="1200" i="1">
                                      <a:latin typeface="Cambria Math" panose="02040503050406030204" pitchFamily="18" charset="0"/>
                                    </a:rPr>
                                  </m:ctrlPr>
                                </m:sSubPr>
                                <m:e>
                                  <m:r>
                                    <a:rPr lang="en-US" sz="1200" i="1">
                                      <a:latin typeface="Cambria Math" panose="02040503050406030204" pitchFamily="18" charset="0"/>
                                    </a:rPr>
                                    <m:t>𝑎</m:t>
                                  </m:r>
                                </m:e>
                                <m:sub>
                                  <m:r>
                                    <a:rPr lang="en-US" sz="1200" i="1">
                                      <a:latin typeface="Cambria Math" panose="02040503050406030204" pitchFamily="18" charset="0"/>
                                    </a:rPr>
                                    <m:t>𝑘</m:t>
                                  </m:r>
                                </m:sub>
                              </m:sSub>
                            </m:sup>
                          </m:sSup>
                        </m:den>
                      </m:f>
                    </m:oMath>
                  </m:oMathPara>
                </a14:m>
                <a:endParaRPr lang="en-US" sz="1200" b="1" dirty="0" smtClean="0">
                  <a:effectLst>
                    <a:outerShdw blurRad="38100" dist="38100" dir="2700000" algn="tl">
                      <a:srgbClr val="000000">
                        <a:alpha val="43137"/>
                      </a:srgbClr>
                    </a:outerShdw>
                  </a:effectLst>
                  <a:latin typeface="Cambria" panose="02040503050406030204" pitchFamily="18" charset="0"/>
                </a:endParaRPr>
              </a:p>
            </p:txBody>
          </p:sp>
        </mc:Choice>
        <mc:Fallback xmlns="">
          <p:sp>
            <p:nvSpPr>
              <p:cNvPr id="24" name="pole tekstowe 23"/>
              <p:cNvSpPr txBox="1">
                <a:spLocks noRot="1" noChangeAspect="1" noMove="1" noResize="1" noEditPoints="1" noAdjustHandles="1" noChangeArrowheads="1" noChangeShapeType="1" noTextEdit="1"/>
              </p:cNvSpPr>
              <p:nvPr/>
            </p:nvSpPr>
            <p:spPr>
              <a:xfrm>
                <a:off x="1127107" y="3251264"/>
                <a:ext cx="1572685" cy="537776"/>
              </a:xfrm>
              <a:prstGeom prst="rect">
                <a:avLst/>
              </a:prstGeom>
              <a:blipFill rotWithShape="0">
                <a:blip r:embed="rId7"/>
                <a:stretch>
                  <a:fillRect/>
                </a:stretch>
              </a:blipFill>
            </p:spPr>
            <p:txBody>
              <a:bodyPr/>
              <a:lstStyle/>
              <a:p>
                <a:r>
                  <a:rPr lang="en-US">
                    <a:noFill/>
                  </a:rPr>
                  <a:t> </a:t>
                </a:r>
              </a:p>
            </p:txBody>
          </p:sp>
        </mc:Fallback>
      </mc:AlternateContent>
      <p:cxnSp>
        <p:nvCxnSpPr>
          <p:cNvPr id="25" name="Łącznik prosty ze strzałką 24"/>
          <p:cNvCxnSpPr/>
          <p:nvPr/>
        </p:nvCxnSpPr>
        <p:spPr>
          <a:xfrm flipV="1">
            <a:off x="2627784" y="3171432"/>
            <a:ext cx="1294419" cy="246902"/>
          </a:xfrm>
          <a:prstGeom prst="straightConnector1">
            <a:avLst/>
          </a:prstGeom>
          <a:ln w="19050">
            <a:tailEnd type="triangle"/>
          </a:ln>
        </p:spPr>
        <p:style>
          <a:lnRef idx="1">
            <a:schemeClr val="accent2"/>
          </a:lnRef>
          <a:fillRef idx="0">
            <a:schemeClr val="accent2"/>
          </a:fillRef>
          <a:effectRef idx="0">
            <a:schemeClr val="accent2"/>
          </a:effectRef>
          <a:fontRef idx="minor">
            <a:schemeClr val="tx1"/>
          </a:fontRef>
        </p:style>
      </p:cxnSp>
      <p:cxnSp>
        <p:nvCxnSpPr>
          <p:cNvPr id="28" name="Łącznik prosty ze strzałką 27"/>
          <p:cNvCxnSpPr/>
          <p:nvPr/>
        </p:nvCxnSpPr>
        <p:spPr>
          <a:xfrm>
            <a:off x="2624634" y="3418334"/>
            <a:ext cx="1297569" cy="226690"/>
          </a:xfrm>
          <a:prstGeom prst="straightConnector1">
            <a:avLst/>
          </a:prstGeom>
          <a:ln w="19050">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097752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rostokąt 5"/>
          <p:cNvSpPr/>
          <p:nvPr/>
        </p:nvSpPr>
        <p:spPr>
          <a:xfrm>
            <a:off x="-2778" y="0"/>
            <a:ext cx="9146778" cy="6858000"/>
          </a:xfrm>
          <a:prstGeom prst="rect">
            <a:avLst/>
          </a:prstGeom>
          <a:gradFill flip="none" rotWithShape="1">
            <a:gsLst>
              <a:gs pos="0">
                <a:srgbClr val="AFA89E"/>
              </a:gs>
              <a:gs pos="0">
                <a:srgbClr val="FEF8F1"/>
              </a:gs>
              <a:gs pos="73000">
                <a:srgbClr val="FFFBFA"/>
              </a:gs>
              <a:gs pos="100000">
                <a:srgbClr val="EA8E50"/>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p:cNvSpPr>
            <a:spLocks noGrp="1"/>
          </p:cNvSpPr>
          <p:nvPr>
            <p:ph type="title"/>
          </p:nvPr>
        </p:nvSpPr>
        <p:spPr>
          <a:xfrm>
            <a:off x="1475656" y="-4653"/>
            <a:ext cx="6186388" cy="679998"/>
          </a:xfrm>
        </p:spPr>
        <p:txBody>
          <a:bodyPr>
            <a:noAutofit/>
          </a:bodyPr>
          <a:lstStyle/>
          <a:p>
            <a:pPr algn="ctr"/>
            <a:r>
              <a:rPr lang="en-US" b="1" dirty="0" smtClean="0">
                <a:effectLst>
                  <a:outerShdw blurRad="38100" dist="38100" dir="2700000" algn="tl">
                    <a:srgbClr val="000000">
                      <a:alpha val="43137"/>
                    </a:srgbClr>
                  </a:outerShdw>
                </a:effectLst>
                <a:latin typeface="Cambria" panose="02040503050406030204" pitchFamily="18" charset="0"/>
              </a:rPr>
              <a:t>Stimulation of Object Neurons</a:t>
            </a:r>
            <a:endParaRPr lang="en-US" b="1" dirty="0">
              <a:effectLst>
                <a:outerShdw blurRad="38100" dist="38100" dir="2700000" algn="tl">
                  <a:srgbClr val="000000">
                    <a:alpha val="43137"/>
                  </a:srgbClr>
                </a:outerShdw>
              </a:effectLst>
              <a:latin typeface="Cambria" panose="02040503050406030204" pitchFamily="18" charset="0"/>
            </a:endParaRPr>
          </a:p>
        </p:txBody>
      </p:sp>
      <mc:AlternateContent xmlns:mc="http://schemas.openxmlformats.org/markup-compatibility/2006" xmlns:a14="http://schemas.microsoft.com/office/drawing/2010/main">
        <mc:Choice Requires="a14">
          <p:sp>
            <p:nvSpPr>
              <p:cNvPr id="3" name="pole tekstowe 2"/>
              <p:cNvSpPr txBox="1"/>
              <p:nvPr/>
            </p:nvSpPr>
            <p:spPr>
              <a:xfrm>
                <a:off x="467544" y="4653136"/>
                <a:ext cx="8208912" cy="1567096"/>
              </a:xfrm>
              <a:prstGeom prst="rect">
                <a:avLst/>
              </a:prstGeom>
              <a:noFill/>
            </p:spPr>
            <p:txBody>
              <a:bodyPr wrap="square" rtlCol="0">
                <a:spAutoFit/>
              </a:bodyPr>
              <a:lstStyle/>
              <a:p>
                <a:pPr algn="ctr" eaLnBrk="1" fontAlgn="auto" hangingPunct="1">
                  <a:spcBef>
                    <a:spcPts val="0"/>
                  </a:spcBef>
                  <a:spcAft>
                    <a:spcPts val="0"/>
                  </a:spcAft>
                </a:pPr>
                <a:r>
                  <a:rPr lang="en-US" sz="1950" b="1" dirty="0" smtClean="0">
                    <a:effectLst>
                      <a:outerShdw blurRad="38100" dist="38100" dir="2700000" algn="tl">
                        <a:srgbClr val="000000">
                          <a:alpha val="43137"/>
                        </a:srgbClr>
                      </a:outerShdw>
                    </a:effectLst>
                    <a:latin typeface="Cambria" panose="02040503050406030204" pitchFamily="18" charset="0"/>
                  </a:rPr>
                  <a:t>The number of outgoing connection is taken into account</a:t>
                </a:r>
                <a:r>
                  <a:rPr lang="en-US" sz="1950" b="1" dirty="0">
                    <a:effectLst>
                      <a:outerShdw blurRad="38100" dist="38100" dir="2700000" algn="tl">
                        <a:srgbClr val="000000">
                          <a:alpha val="43137"/>
                        </a:srgbClr>
                      </a:outerShdw>
                    </a:effectLst>
                    <a:latin typeface="Cambria" panose="02040503050406030204" pitchFamily="18" charset="0"/>
                  </a:rPr>
                  <a:t/>
                </a:r>
                <a:br>
                  <a:rPr lang="en-US" sz="1950" b="1" dirty="0">
                    <a:effectLst>
                      <a:outerShdw blurRad="38100" dist="38100" dir="2700000" algn="tl">
                        <a:srgbClr val="000000">
                          <a:alpha val="43137"/>
                        </a:srgbClr>
                      </a:outerShdw>
                    </a:effectLst>
                    <a:latin typeface="Cambria" panose="02040503050406030204" pitchFamily="18" charset="0"/>
                  </a:rPr>
                </a:br>
                <a:r>
                  <a:rPr lang="en-US" sz="1950" b="1" dirty="0" smtClean="0">
                    <a:effectLst>
                      <a:outerShdw blurRad="38100" dist="38100" dir="2700000" algn="tl">
                        <a:srgbClr val="000000">
                          <a:alpha val="43137"/>
                        </a:srgbClr>
                      </a:outerShdw>
                    </a:effectLst>
                    <a:latin typeface="Cambria" panose="02040503050406030204" pitchFamily="18" charset="0"/>
                  </a:rPr>
                  <a:t>when calculating the weights of the connections </a:t>
                </a:r>
                <a:br>
                  <a:rPr lang="en-US" sz="1950" b="1" dirty="0" smtClean="0">
                    <a:effectLst>
                      <a:outerShdw blurRad="38100" dist="38100" dir="2700000" algn="tl">
                        <a:srgbClr val="000000">
                          <a:alpha val="43137"/>
                        </a:srgbClr>
                      </a:outerShdw>
                    </a:effectLst>
                    <a:latin typeface="Cambria" panose="02040503050406030204" pitchFamily="18" charset="0"/>
                  </a:rPr>
                </a:br>
                <a:r>
                  <a:rPr lang="en-US" sz="1950" b="1" dirty="0" smtClean="0">
                    <a:effectLst>
                      <a:outerShdw blurRad="38100" dist="38100" dir="2700000" algn="tl">
                        <a:srgbClr val="000000">
                          <a:alpha val="43137"/>
                        </a:srgbClr>
                      </a:outerShdw>
                    </a:effectLst>
                    <a:latin typeface="Cambria" panose="02040503050406030204" pitchFamily="18" charset="0"/>
                  </a:rPr>
                  <a:t>from the </a:t>
                </a:r>
                <a:r>
                  <a:rPr lang="en-US" sz="1950" b="1" dirty="0" smtClean="0">
                    <a:solidFill>
                      <a:schemeClr val="accent2">
                        <a:lumMod val="75000"/>
                      </a:schemeClr>
                    </a:solidFill>
                    <a:effectLst>
                      <a:outerShdw blurRad="38100" dist="38100" dir="2700000" algn="tl">
                        <a:srgbClr val="000000">
                          <a:alpha val="43137"/>
                        </a:srgbClr>
                      </a:outerShdw>
                    </a:effectLst>
                    <a:latin typeface="Cambria" panose="02040503050406030204" pitchFamily="18" charset="0"/>
                  </a:rPr>
                  <a:t>Sensory Neurons </a:t>
                </a:r>
                <a:r>
                  <a:rPr lang="en-US" sz="1950" b="1" dirty="0" smtClean="0">
                    <a:effectLst>
                      <a:outerShdw blurRad="38100" dist="38100" dir="2700000" algn="tl">
                        <a:srgbClr val="000000">
                          <a:alpha val="43137"/>
                        </a:srgbClr>
                      </a:outerShdw>
                    </a:effectLst>
                    <a:latin typeface="Cambria" panose="02040503050406030204" pitchFamily="18" charset="0"/>
                  </a:rPr>
                  <a:t>to the </a:t>
                </a:r>
                <a:r>
                  <a:rPr lang="en-US" sz="1950" b="1" dirty="0" smtClean="0">
                    <a:solidFill>
                      <a:schemeClr val="accent2">
                        <a:lumMod val="75000"/>
                      </a:schemeClr>
                    </a:solidFill>
                    <a:effectLst>
                      <a:outerShdw blurRad="38100" dist="38100" dir="2700000" algn="tl">
                        <a:srgbClr val="000000">
                          <a:alpha val="43137"/>
                        </a:srgbClr>
                      </a:outerShdw>
                    </a:effectLst>
                    <a:latin typeface="Cambria" panose="02040503050406030204" pitchFamily="18" charset="0"/>
                  </a:rPr>
                  <a:t>Object Neurons</a:t>
                </a:r>
                <a:r>
                  <a:rPr lang="en-US" sz="1950" b="1" dirty="0" smtClean="0">
                    <a:effectLst>
                      <a:outerShdw blurRad="38100" dist="38100" dir="2700000" algn="tl">
                        <a:srgbClr val="000000">
                          <a:alpha val="43137"/>
                        </a:srgbClr>
                      </a:outerShdw>
                    </a:effectLst>
                    <a:latin typeface="Cambria" panose="02040503050406030204" pitchFamily="18" charset="0"/>
                  </a:rPr>
                  <a:t>:</a:t>
                </a:r>
              </a:p>
              <a:p>
                <a:pPr algn="ctr" eaLnBrk="1" fontAlgn="auto" hangingPunct="1">
                  <a:spcBef>
                    <a:spcPts val="0"/>
                  </a:spcBef>
                  <a:spcAft>
                    <a:spcPts val="0"/>
                  </a:spcAft>
                </a:pPr>
                <a14:m>
                  <m:oMath xmlns:m="http://schemas.openxmlformats.org/officeDocument/2006/math">
                    <m:sSub>
                      <m:sSubPr>
                        <m:ctrlPr>
                          <a:rPr lang="en-US" sz="2000" i="1">
                            <a:latin typeface="Cambria Math" panose="02040503050406030204" pitchFamily="18" charset="0"/>
                          </a:rPr>
                        </m:ctrlPr>
                      </m:sSubPr>
                      <m:e>
                        <m:r>
                          <a:rPr lang="en-US" sz="2000" i="1">
                            <a:latin typeface="Cambria Math" panose="02040503050406030204" pitchFamily="18" charset="0"/>
                          </a:rPr>
                          <m:t>𝑤</m:t>
                        </m:r>
                      </m:e>
                      <m:sub>
                        <m:sSubSup>
                          <m:sSubSupPr>
                            <m:ctrlPr>
                              <a:rPr lang="en-US" sz="2000" i="1">
                                <a:latin typeface="Cambria Math" panose="02040503050406030204" pitchFamily="18" charset="0"/>
                              </a:rPr>
                            </m:ctrlPr>
                          </m:sSubSupPr>
                          <m:e>
                            <m:r>
                              <a:rPr lang="en-US" sz="2000" i="1">
                                <a:latin typeface="Cambria Math" panose="02040503050406030204" pitchFamily="18" charset="0"/>
                              </a:rPr>
                              <m:t>𝑆</m:t>
                            </m:r>
                          </m:e>
                          <m:sub>
                            <m:sSub>
                              <m:sSubPr>
                                <m:ctrlPr>
                                  <a:rPr lang="en-US" sz="2000" i="1">
                                    <a:latin typeface="Cambria Math" panose="02040503050406030204" pitchFamily="18" charset="0"/>
                                  </a:rPr>
                                </m:ctrlPr>
                              </m:sSubPr>
                              <m:e>
                                <m:r>
                                  <a:rPr lang="en-US" sz="2000" i="1">
                                    <a:latin typeface="Cambria Math" panose="02040503050406030204" pitchFamily="18" charset="0"/>
                                  </a:rPr>
                                  <m:t>𝑣</m:t>
                                </m:r>
                              </m:e>
                              <m:sub>
                                <m:r>
                                  <a:rPr lang="en-US" sz="2000" i="1">
                                    <a:latin typeface="Cambria Math" panose="02040503050406030204" pitchFamily="18" charset="0"/>
                                  </a:rPr>
                                  <m:t>𝑖</m:t>
                                </m:r>
                              </m:sub>
                            </m:sSub>
                          </m:sub>
                          <m:sup>
                            <m:sSub>
                              <m:sSubPr>
                                <m:ctrlPr>
                                  <a:rPr lang="en-US" sz="2000" i="1">
                                    <a:latin typeface="Cambria Math" panose="02040503050406030204" pitchFamily="18" charset="0"/>
                                  </a:rPr>
                                </m:ctrlPr>
                              </m:sSubPr>
                              <m:e>
                                <m:r>
                                  <a:rPr lang="en-US" sz="2000" i="1">
                                    <a:latin typeface="Cambria Math" panose="02040503050406030204" pitchFamily="18" charset="0"/>
                                  </a:rPr>
                                  <m:t>𝑎</m:t>
                                </m:r>
                              </m:e>
                              <m:sub>
                                <m:r>
                                  <a:rPr lang="en-US" sz="2000" i="1">
                                    <a:latin typeface="Cambria Math" panose="02040503050406030204" pitchFamily="18" charset="0"/>
                                  </a:rPr>
                                  <m:t>𝑘</m:t>
                                </m:r>
                              </m:sub>
                            </m:sSub>
                          </m:sup>
                        </m:sSubSup>
                        <m:r>
                          <a:rPr lang="en-US" sz="2000" i="1">
                            <a:latin typeface="Cambria Math" panose="02040503050406030204" pitchFamily="18" charset="0"/>
                          </a:rPr>
                          <m:t>,</m:t>
                        </m:r>
                        <m:sSubSup>
                          <m:sSubSupPr>
                            <m:ctrlPr>
                              <a:rPr lang="en-US" sz="2000" i="1">
                                <a:latin typeface="Cambria Math" panose="02040503050406030204" pitchFamily="18" charset="0"/>
                              </a:rPr>
                            </m:ctrlPr>
                          </m:sSubSupPr>
                          <m:e>
                            <m:r>
                              <a:rPr lang="en-US" sz="2000" i="1">
                                <a:latin typeface="Cambria Math" panose="02040503050406030204" pitchFamily="18" charset="0"/>
                              </a:rPr>
                              <m:t>𝑂</m:t>
                            </m:r>
                          </m:e>
                          <m:sub>
                            <m:r>
                              <a:rPr lang="en-US" sz="2000" i="1">
                                <a:latin typeface="Cambria Math" panose="02040503050406030204" pitchFamily="18" charset="0"/>
                              </a:rPr>
                              <m:t>𝑗</m:t>
                            </m:r>
                          </m:sub>
                          <m:sup>
                            <m:sSub>
                              <m:sSubPr>
                                <m:ctrlPr>
                                  <a:rPr lang="en-US" sz="2000" i="1">
                                    <a:latin typeface="Cambria Math" panose="02040503050406030204" pitchFamily="18" charset="0"/>
                                  </a:rPr>
                                </m:ctrlPr>
                              </m:sSubPr>
                              <m:e>
                                <m:r>
                                  <a:rPr lang="en-US" sz="2000" i="1">
                                    <a:latin typeface="Cambria Math" panose="02040503050406030204" pitchFamily="18" charset="0"/>
                                  </a:rPr>
                                  <m:t>𝑇</m:t>
                                </m:r>
                              </m:e>
                              <m:sub>
                                <m:r>
                                  <a:rPr lang="en-US" sz="2000" i="1">
                                    <a:latin typeface="Cambria Math" panose="02040503050406030204" pitchFamily="18" charset="0"/>
                                  </a:rPr>
                                  <m:t>𝑛</m:t>
                                </m:r>
                              </m:sub>
                            </m:sSub>
                          </m:sup>
                        </m:sSubSup>
                      </m:sub>
                    </m:sSub>
                    <m:r>
                      <a:rPr lang="en-US" sz="2000" i="1">
                        <a:latin typeface="Cambria Math" panose="02040503050406030204" pitchFamily="18" charset="0"/>
                      </a:rPr>
                      <m:t>=</m:t>
                    </m:r>
                    <m:f>
                      <m:fPr>
                        <m:ctrlPr>
                          <a:rPr lang="en-US" sz="2000" i="1">
                            <a:latin typeface="Cambria Math" panose="02040503050406030204" pitchFamily="18" charset="0"/>
                          </a:rPr>
                        </m:ctrlPr>
                      </m:fPr>
                      <m:num>
                        <m:r>
                          <a:rPr lang="en-US" sz="2000" i="1">
                            <a:latin typeface="Cambria Math" panose="02040503050406030204" pitchFamily="18" charset="0"/>
                          </a:rPr>
                          <m:t>1</m:t>
                        </m:r>
                      </m:num>
                      <m:den>
                        <m:sSubSup>
                          <m:sSubSupPr>
                            <m:ctrlPr>
                              <a:rPr lang="en-US" sz="2000" i="1">
                                <a:latin typeface="Cambria Math" panose="02040503050406030204" pitchFamily="18" charset="0"/>
                              </a:rPr>
                            </m:ctrlPr>
                          </m:sSubSupPr>
                          <m:e>
                            <m:r>
                              <a:rPr lang="en-US" sz="2000" i="1">
                                <a:latin typeface="Cambria Math" panose="02040503050406030204" pitchFamily="18" charset="0"/>
                              </a:rPr>
                              <m:t>𝑁</m:t>
                            </m:r>
                          </m:e>
                          <m:sub>
                            <m:sSub>
                              <m:sSubPr>
                                <m:ctrlPr>
                                  <a:rPr lang="en-US" sz="2000" i="1">
                                    <a:latin typeface="Cambria Math" panose="02040503050406030204" pitchFamily="18" charset="0"/>
                                  </a:rPr>
                                </m:ctrlPr>
                              </m:sSubPr>
                              <m:e>
                                <m:r>
                                  <a:rPr lang="en-US" sz="2000" i="1">
                                    <a:latin typeface="Cambria Math" panose="02040503050406030204" pitchFamily="18" charset="0"/>
                                  </a:rPr>
                                  <m:t>𝑣</m:t>
                                </m:r>
                              </m:e>
                              <m:sub>
                                <m:r>
                                  <a:rPr lang="en-US" sz="2000" i="1">
                                    <a:latin typeface="Cambria Math" panose="02040503050406030204" pitchFamily="18" charset="0"/>
                                  </a:rPr>
                                  <m:t>𝑖</m:t>
                                </m:r>
                              </m:sub>
                            </m:sSub>
                          </m:sub>
                          <m:sup>
                            <m:sSub>
                              <m:sSubPr>
                                <m:ctrlPr>
                                  <a:rPr lang="en-US" sz="2000" i="1">
                                    <a:latin typeface="Cambria Math" panose="02040503050406030204" pitchFamily="18" charset="0"/>
                                  </a:rPr>
                                </m:ctrlPr>
                              </m:sSubPr>
                              <m:e>
                                <m:r>
                                  <a:rPr lang="en-US" sz="2000" i="1">
                                    <a:latin typeface="Cambria Math" panose="02040503050406030204" pitchFamily="18" charset="0"/>
                                  </a:rPr>
                                  <m:t>𝑎</m:t>
                                </m:r>
                              </m:e>
                              <m:sub>
                                <m:r>
                                  <a:rPr lang="en-US" sz="2000" i="1">
                                    <a:latin typeface="Cambria Math" panose="02040503050406030204" pitchFamily="18" charset="0"/>
                                  </a:rPr>
                                  <m:t>𝑘</m:t>
                                </m:r>
                              </m:sub>
                            </m:sSub>
                          </m:sup>
                        </m:sSubSup>
                      </m:den>
                    </m:f>
                  </m:oMath>
                </a14:m>
                <a:r>
                  <a:rPr lang="en-US" sz="1950" b="1" dirty="0" smtClean="0">
                    <a:effectLst>
                      <a:outerShdw blurRad="38100" dist="38100" dir="2700000" algn="tl">
                        <a:srgbClr val="000000">
                          <a:alpha val="43137"/>
                        </a:srgbClr>
                      </a:outerShdw>
                    </a:effectLst>
                    <a:latin typeface="Cambria" panose="02040503050406030204" pitchFamily="18" charset="0"/>
                  </a:rPr>
                  <a:t>     and for the defining connections:    </a:t>
                </a:r>
                <a14:m>
                  <m:oMath xmlns:m="http://schemas.openxmlformats.org/officeDocument/2006/math">
                    <m:sSub>
                      <m:sSubPr>
                        <m:ctrlPr>
                          <a:rPr lang="en-US" sz="2000" i="1">
                            <a:latin typeface="Cambria Math" panose="02040503050406030204" pitchFamily="18" charset="0"/>
                          </a:rPr>
                        </m:ctrlPr>
                      </m:sSubPr>
                      <m:e>
                        <m:r>
                          <a:rPr lang="en-US" sz="2000" i="1">
                            <a:latin typeface="Cambria Math" panose="02040503050406030204" pitchFamily="18" charset="0"/>
                          </a:rPr>
                          <m:t>𝑤</m:t>
                        </m:r>
                      </m:e>
                      <m:sub>
                        <m:sSubSup>
                          <m:sSubSupPr>
                            <m:ctrlPr>
                              <a:rPr lang="en-US" sz="2000" i="1">
                                <a:latin typeface="Cambria Math" panose="02040503050406030204" pitchFamily="18" charset="0"/>
                              </a:rPr>
                            </m:ctrlPr>
                          </m:sSubSupPr>
                          <m:e>
                            <m:r>
                              <a:rPr lang="en-US" sz="2000" i="1">
                                <a:latin typeface="Cambria Math" panose="02040503050406030204" pitchFamily="18" charset="0"/>
                              </a:rPr>
                              <m:t>𝑂</m:t>
                            </m:r>
                          </m:e>
                          <m:sub>
                            <m:r>
                              <a:rPr lang="en-US" sz="2000" i="1">
                                <a:latin typeface="Cambria Math" panose="02040503050406030204" pitchFamily="18" charset="0"/>
                              </a:rPr>
                              <m:t>𝑗</m:t>
                            </m:r>
                          </m:sub>
                          <m:sup>
                            <m:sSub>
                              <m:sSubPr>
                                <m:ctrlPr>
                                  <a:rPr lang="en-US" sz="2000" i="1">
                                    <a:latin typeface="Cambria Math" panose="02040503050406030204" pitchFamily="18" charset="0"/>
                                  </a:rPr>
                                </m:ctrlPr>
                              </m:sSubPr>
                              <m:e>
                                <m:r>
                                  <a:rPr lang="en-US" sz="2000" i="1">
                                    <a:latin typeface="Cambria Math" panose="02040503050406030204" pitchFamily="18" charset="0"/>
                                  </a:rPr>
                                  <m:t>𝑇</m:t>
                                </m:r>
                              </m:e>
                              <m:sub>
                                <m:r>
                                  <a:rPr lang="en-US" sz="2000" i="1">
                                    <a:latin typeface="Cambria Math" panose="02040503050406030204" pitchFamily="18" charset="0"/>
                                  </a:rPr>
                                  <m:t>𝑛</m:t>
                                </m:r>
                              </m:sub>
                            </m:sSub>
                          </m:sup>
                        </m:sSubSup>
                        <m:r>
                          <a:rPr lang="en-US" sz="2000" i="1">
                            <a:latin typeface="Cambria Math" panose="02040503050406030204" pitchFamily="18" charset="0"/>
                          </a:rPr>
                          <m:t>,</m:t>
                        </m:r>
                        <m:sSubSup>
                          <m:sSubSupPr>
                            <m:ctrlPr>
                              <a:rPr lang="en-US" sz="2000" i="1">
                                <a:latin typeface="Cambria Math" panose="02040503050406030204" pitchFamily="18" charset="0"/>
                              </a:rPr>
                            </m:ctrlPr>
                          </m:sSubSupPr>
                          <m:e>
                            <m:r>
                              <a:rPr lang="en-US" sz="2000" i="1">
                                <a:latin typeface="Cambria Math" panose="02040503050406030204" pitchFamily="18" charset="0"/>
                              </a:rPr>
                              <m:t>𝑆</m:t>
                            </m:r>
                          </m:e>
                          <m:sub>
                            <m:sSub>
                              <m:sSubPr>
                                <m:ctrlPr>
                                  <a:rPr lang="en-US" sz="2000" i="1">
                                    <a:latin typeface="Cambria Math" panose="02040503050406030204" pitchFamily="18" charset="0"/>
                                  </a:rPr>
                                </m:ctrlPr>
                              </m:sSubPr>
                              <m:e>
                                <m:r>
                                  <a:rPr lang="en-US" sz="2000" i="1">
                                    <a:latin typeface="Cambria Math" panose="02040503050406030204" pitchFamily="18" charset="0"/>
                                  </a:rPr>
                                  <m:t>𝑣</m:t>
                                </m:r>
                              </m:e>
                              <m:sub>
                                <m:r>
                                  <a:rPr lang="en-US" sz="2000" i="1">
                                    <a:latin typeface="Cambria Math" panose="02040503050406030204" pitchFamily="18" charset="0"/>
                                  </a:rPr>
                                  <m:t>𝑖</m:t>
                                </m:r>
                              </m:sub>
                            </m:sSub>
                          </m:sub>
                          <m:sup>
                            <m:sSub>
                              <m:sSubPr>
                                <m:ctrlPr>
                                  <a:rPr lang="en-US" sz="2000" i="1">
                                    <a:latin typeface="Cambria Math" panose="02040503050406030204" pitchFamily="18" charset="0"/>
                                  </a:rPr>
                                </m:ctrlPr>
                              </m:sSubPr>
                              <m:e>
                                <m:r>
                                  <a:rPr lang="en-US" sz="2000" i="1">
                                    <a:latin typeface="Cambria Math" panose="02040503050406030204" pitchFamily="18" charset="0"/>
                                  </a:rPr>
                                  <m:t>𝑎</m:t>
                                </m:r>
                              </m:e>
                              <m:sub>
                                <m:r>
                                  <a:rPr lang="en-US" sz="2000" i="1">
                                    <a:latin typeface="Cambria Math" panose="02040503050406030204" pitchFamily="18" charset="0"/>
                                  </a:rPr>
                                  <m:t>𝑘</m:t>
                                </m:r>
                              </m:sub>
                            </m:sSub>
                          </m:sup>
                        </m:sSubSup>
                      </m:sub>
                    </m:sSub>
                    <m:r>
                      <a:rPr lang="en-US" sz="2000" i="1">
                        <a:latin typeface="Cambria Math" panose="02040503050406030204" pitchFamily="18" charset="0"/>
                      </a:rPr>
                      <m:t>=1</m:t>
                    </m:r>
                  </m:oMath>
                </a14:m>
                <a:endParaRPr lang="en-US" sz="1950" b="1" dirty="0" smtClean="0">
                  <a:effectLst>
                    <a:outerShdw blurRad="38100" dist="38100" dir="2700000" algn="tl">
                      <a:srgbClr val="000000">
                        <a:alpha val="43137"/>
                      </a:srgbClr>
                    </a:outerShdw>
                  </a:effectLst>
                  <a:latin typeface="Cambria" panose="02040503050406030204" pitchFamily="18" charset="0"/>
                </a:endParaRPr>
              </a:p>
            </p:txBody>
          </p:sp>
        </mc:Choice>
        <mc:Fallback xmlns="">
          <p:sp>
            <p:nvSpPr>
              <p:cNvPr id="3" name="pole tekstowe 2"/>
              <p:cNvSpPr txBox="1">
                <a:spLocks noRot="1" noChangeAspect="1" noMove="1" noResize="1" noEditPoints="1" noAdjustHandles="1" noChangeArrowheads="1" noChangeShapeType="1" noTextEdit="1"/>
              </p:cNvSpPr>
              <p:nvPr/>
            </p:nvSpPr>
            <p:spPr>
              <a:xfrm>
                <a:off x="467544" y="4653136"/>
                <a:ext cx="8208912" cy="1567096"/>
              </a:xfrm>
              <a:prstGeom prst="rect">
                <a:avLst/>
              </a:prstGeom>
              <a:blipFill rotWithShape="0">
                <a:blip r:embed="rId2"/>
                <a:stretch>
                  <a:fillRect t="-2335"/>
                </a:stretch>
              </a:blipFill>
            </p:spPr>
            <p:txBody>
              <a:bodyPr/>
              <a:lstStyle/>
              <a:p>
                <a:r>
                  <a:rPr lang="en-US">
                    <a:noFill/>
                  </a:rPr>
                  <a:t> </a:t>
                </a:r>
              </a:p>
            </p:txBody>
          </p:sp>
        </mc:Fallback>
      </mc:AlternateContent>
      <p:pic>
        <p:nvPicPr>
          <p:cNvPr id="9" name="Obraz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86" y="0"/>
            <a:ext cx="1478842" cy="675345"/>
          </a:xfrm>
          <a:prstGeom prst="rect">
            <a:avLst/>
          </a:prstGeom>
        </p:spPr>
      </p:pic>
      <p:pic>
        <p:nvPicPr>
          <p:cNvPr id="10" name="Obraz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V="1">
            <a:off x="0" y="6182655"/>
            <a:ext cx="1478842" cy="675345"/>
          </a:xfrm>
          <a:prstGeom prst="rect">
            <a:avLst/>
          </a:prstGeom>
        </p:spPr>
      </p:pic>
      <p:pic>
        <p:nvPicPr>
          <p:cNvPr id="13" name="Obraz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7671494" y="0"/>
            <a:ext cx="1475656" cy="675345"/>
          </a:xfrm>
          <a:prstGeom prst="rect">
            <a:avLst/>
          </a:prstGeom>
        </p:spPr>
      </p:pic>
      <p:pic>
        <p:nvPicPr>
          <p:cNvPr id="14" name="Obraz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flipV="1">
            <a:off x="7668344" y="6182655"/>
            <a:ext cx="1475656" cy="675345"/>
          </a:xfrm>
          <a:prstGeom prst="rect">
            <a:avLst/>
          </a:prstGeom>
        </p:spPr>
      </p:pic>
      <p:sp>
        <p:nvSpPr>
          <p:cNvPr id="19" name="Tytuł 1"/>
          <p:cNvSpPr txBox="1">
            <a:spLocks/>
          </p:cNvSpPr>
          <p:nvPr/>
        </p:nvSpPr>
        <p:spPr>
          <a:xfrm>
            <a:off x="1475656" y="6187860"/>
            <a:ext cx="6186388" cy="670140"/>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fontAlgn="auto">
              <a:spcAft>
                <a:spcPts val="0"/>
              </a:spcAft>
            </a:pPr>
            <a:r>
              <a:rPr lang="en-US" sz="2100" b="1" dirty="0" smtClean="0">
                <a:effectLst>
                  <a:outerShdw blurRad="38100" dist="38100" dir="2700000" algn="tl">
                    <a:srgbClr val="000000">
                      <a:alpha val="43137"/>
                    </a:srgbClr>
                  </a:outerShdw>
                </a:effectLst>
                <a:latin typeface="Cambria" panose="02040503050406030204" pitchFamily="18" charset="0"/>
              </a:rPr>
              <a:t>The connection rarity determines the certainty. </a:t>
            </a:r>
            <a:endParaRPr lang="en-US" sz="2100" b="1" dirty="0">
              <a:effectLst>
                <a:outerShdw blurRad="38100" dist="38100" dir="2700000" algn="tl">
                  <a:srgbClr val="000000">
                    <a:alpha val="43137"/>
                  </a:srgbClr>
                </a:outerShdw>
              </a:effectLst>
              <a:latin typeface="Cambria" panose="02040503050406030204" pitchFamily="18" charset="0"/>
            </a:endParaRPr>
          </a:p>
        </p:txBody>
      </p:sp>
      <p:pic>
        <p:nvPicPr>
          <p:cNvPr id="4" name="Obraz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59632" y="690634"/>
            <a:ext cx="6650891" cy="3886255"/>
          </a:xfrm>
          <a:prstGeom prst="rect">
            <a:avLst/>
          </a:prstGeom>
        </p:spPr>
      </p:pic>
      <mc:AlternateContent xmlns:mc="http://schemas.openxmlformats.org/markup-compatibility/2006" xmlns:a14="http://schemas.microsoft.com/office/drawing/2010/main">
        <mc:Choice Requires="a14">
          <p:sp>
            <p:nvSpPr>
              <p:cNvPr id="11" name="pole tekstowe 10"/>
              <p:cNvSpPr txBox="1"/>
              <p:nvPr/>
            </p:nvSpPr>
            <p:spPr>
              <a:xfrm>
                <a:off x="4067944" y="1071787"/>
                <a:ext cx="889761" cy="485005"/>
              </a:xfrm>
              <a:prstGeom prst="rect">
                <a:avLst/>
              </a:prstGeom>
              <a:noFill/>
            </p:spPr>
            <p:txBody>
              <a:bodyPr wrap="square" rtlCol="0">
                <a:spAutoFit/>
              </a:bodyPr>
              <a:lstStyle/>
              <a:p>
                <a:pPr eaLnBrk="1" fontAlgn="auto" hangingPunct="1">
                  <a:spcBef>
                    <a:spcPts val="500"/>
                  </a:spcBef>
                  <a:spcAft>
                    <a:spcPts val="500"/>
                  </a:spcAft>
                </a:pPr>
                <a14:m>
                  <m:oMathPara xmlns:m="http://schemas.openxmlformats.org/officeDocument/2006/math">
                    <m:oMathParaPr>
                      <m:jc m:val="centerGroup"/>
                    </m:oMathParaPr>
                    <m:oMath xmlns:m="http://schemas.openxmlformats.org/officeDocument/2006/math">
                      <m:sSub>
                        <m:sSubPr>
                          <m:ctrlPr>
                            <a:rPr lang="en-US" sz="1400" i="1">
                              <a:latin typeface="Cambria Math" panose="02040503050406030204" pitchFamily="18" charset="0"/>
                            </a:rPr>
                          </m:ctrlPr>
                        </m:sSubPr>
                        <m:e>
                          <m:r>
                            <a:rPr lang="en-US" sz="1400" i="1">
                              <a:latin typeface="Cambria Math" panose="02040503050406030204" pitchFamily="18" charset="0"/>
                            </a:rPr>
                            <m:t>𝑤</m:t>
                          </m:r>
                        </m:e>
                        <m:sub>
                          <m:sSubSup>
                            <m:sSubSupPr>
                              <m:ctrlPr>
                                <a:rPr lang="en-US" sz="1400" i="1">
                                  <a:latin typeface="Cambria Math" panose="02040503050406030204" pitchFamily="18" charset="0"/>
                                </a:rPr>
                              </m:ctrlPr>
                            </m:sSubSupPr>
                            <m:e>
                              <m:r>
                                <a:rPr lang="en-US" sz="1400" i="1">
                                  <a:latin typeface="Cambria Math" panose="02040503050406030204" pitchFamily="18" charset="0"/>
                                </a:rPr>
                                <m:t>𝑂</m:t>
                              </m:r>
                            </m:e>
                            <m:sub>
                              <m:r>
                                <a:rPr lang="en-US" sz="1400" i="1">
                                  <a:latin typeface="Cambria Math" panose="02040503050406030204" pitchFamily="18" charset="0"/>
                                </a:rPr>
                                <m:t>𝑗</m:t>
                              </m:r>
                            </m:sub>
                            <m:sup>
                              <m:sSub>
                                <m:sSubPr>
                                  <m:ctrlPr>
                                    <a:rPr lang="en-US" sz="1400" i="1">
                                      <a:latin typeface="Cambria Math" panose="02040503050406030204" pitchFamily="18" charset="0"/>
                                    </a:rPr>
                                  </m:ctrlPr>
                                </m:sSubPr>
                                <m:e>
                                  <m:r>
                                    <a:rPr lang="en-US" sz="1400" i="1">
                                      <a:latin typeface="Cambria Math" panose="02040503050406030204" pitchFamily="18" charset="0"/>
                                    </a:rPr>
                                    <m:t>𝑇</m:t>
                                  </m:r>
                                </m:e>
                                <m:sub>
                                  <m:r>
                                    <a:rPr lang="en-US" sz="1400" i="1">
                                      <a:latin typeface="Cambria Math" panose="02040503050406030204" pitchFamily="18" charset="0"/>
                                    </a:rPr>
                                    <m:t>𝑛</m:t>
                                  </m:r>
                                </m:sub>
                              </m:sSub>
                            </m:sup>
                          </m:sSubSup>
                          <m:r>
                            <a:rPr lang="en-US" sz="1400" i="1">
                              <a:latin typeface="Cambria Math" panose="02040503050406030204" pitchFamily="18" charset="0"/>
                            </a:rPr>
                            <m:t>,</m:t>
                          </m:r>
                          <m:sSubSup>
                            <m:sSubSupPr>
                              <m:ctrlPr>
                                <a:rPr lang="en-US" sz="1400" i="1">
                                  <a:latin typeface="Cambria Math" panose="02040503050406030204" pitchFamily="18" charset="0"/>
                                </a:rPr>
                              </m:ctrlPr>
                            </m:sSubSupPr>
                            <m:e>
                              <m:r>
                                <a:rPr lang="en-US" sz="1400" i="1">
                                  <a:latin typeface="Cambria Math" panose="02040503050406030204" pitchFamily="18" charset="0"/>
                                </a:rPr>
                                <m:t>𝑆</m:t>
                              </m:r>
                            </m:e>
                            <m:sub>
                              <m:sSub>
                                <m:sSubPr>
                                  <m:ctrlPr>
                                    <a:rPr lang="en-US" sz="1400" i="1">
                                      <a:latin typeface="Cambria Math" panose="02040503050406030204" pitchFamily="18" charset="0"/>
                                    </a:rPr>
                                  </m:ctrlPr>
                                </m:sSubPr>
                                <m:e>
                                  <m:r>
                                    <a:rPr lang="en-US" sz="1400" i="1">
                                      <a:latin typeface="Cambria Math" panose="02040503050406030204" pitchFamily="18" charset="0"/>
                                    </a:rPr>
                                    <m:t>𝑣</m:t>
                                  </m:r>
                                </m:e>
                                <m:sub>
                                  <m:r>
                                    <a:rPr lang="en-US" sz="1400" i="1">
                                      <a:latin typeface="Cambria Math" panose="02040503050406030204" pitchFamily="18" charset="0"/>
                                    </a:rPr>
                                    <m:t>𝑖</m:t>
                                  </m:r>
                                </m:sub>
                              </m:sSub>
                            </m:sub>
                            <m:sup>
                              <m:sSub>
                                <m:sSubPr>
                                  <m:ctrlPr>
                                    <a:rPr lang="en-US" sz="1400" i="1">
                                      <a:latin typeface="Cambria Math" panose="02040503050406030204" pitchFamily="18" charset="0"/>
                                    </a:rPr>
                                  </m:ctrlPr>
                                </m:sSubPr>
                                <m:e>
                                  <m:r>
                                    <a:rPr lang="en-US" sz="1400" i="1">
                                      <a:latin typeface="Cambria Math" panose="02040503050406030204" pitchFamily="18" charset="0"/>
                                    </a:rPr>
                                    <m:t>𝑎</m:t>
                                  </m:r>
                                </m:e>
                                <m:sub>
                                  <m:r>
                                    <a:rPr lang="en-US" sz="1400" i="1">
                                      <a:latin typeface="Cambria Math" panose="02040503050406030204" pitchFamily="18" charset="0"/>
                                    </a:rPr>
                                    <m:t>𝑘</m:t>
                                  </m:r>
                                </m:sub>
                              </m:sSub>
                            </m:sup>
                          </m:sSubSup>
                        </m:sub>
                      </m:sSub>
                    </m:oMath>
                  </m:oMathPara>
                </a14:m>
                <a:endParaRPr lang="en-US" sz="1400" b="1" dirty="0" smtClean="0">
                  <a:effectLst>
                    <a:outerShdw blurRad="38100" dist="38100" dir="2700000" algn="tl">
                      <a:srgbClr val="000000">
                        <a:alpha val="43137"/>
                      </a:srgbClr>
                    </a:outerShdw>
                  </a:effectLst>
                  <a:latin typeface="Cambria" panose="02040503050406030204" pitchFamily="18" charset="0"/>
                </a:endParaRPr>
              </a:p>
            </p:txBody>
          </p:sp>
        </mc:Choice>
        <mc:Fallback xmlns="">
          <p:sp>
            <p:nvSpPr>
              <p:cNvPr id="11" name="pole tekstowe 10"/>
              <p:cNvSpPr txBox="1">
                <a:spLocks noRot="1" noChangeAspect="1" noMove="1" noResize="1" noEditPoints="1" noAdjustHandles="1" noChangeArrowheads="1" noChangeShapeType="1" noTextEdit="1"/>
              </p:cNvSpPr>
              <p:nvPr/>
            </p:nvSpPr>
            <p:spPr>
              <a:xfrm>
                <a:off x="4067944" y="1071787"/>
                <a:ext cx="889761" cy="485005"/>
              </a:xfrm>
              <a:prstGeom prst="rect">
                <a:avLst/>
              </a:prstGeom>
              <a:blipFill rotWithShape="0">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pole tekstowe 11"/>
              <p:cNvSpPr txBox="1"/>
              <p:nvPr/>
            </p:nvSpPr>
            <p:spPr>
              <a:xfrm>
                <a:off x="3275856" y="1901867"/>
                <a:ext cx="889761" cy="485005"/>
              </a:xfrm>
              <a:prstGeom prst="rect">
                <a:avLst/>
              </a:prstGeom>
              <a:noFill/>
            </p:spPr>
            <p:txBody>
              <a:bodyPr wrap="square" rtlCol="0">
                <a:spAutoFit/>
              </a:bodyPr>
              <a:lstStyle/>
              <a:p>
                <a:pPr eaLnBrk="1" fontAlgn="auto" hangingPunct="1">
                  <a:spcBef>
                    <a:spcPts val="500"/>
                  </a:spcBef>
                  <a:spcAft>
                    <a:spcPts val="500"/>
                  </a:spcAft>
                </a:pPr>
                <a14:m>
                  <m:oMathPara xmlns:m="http://schemas.openxmlformats.org/officeDocument/2006/math">
                    <m:oMathParaPr>
                      <m:jc m:val="centerGroup"/>
                    </m:oMathParaPr>
                    <m:oMath xmlns:m="http://schemas.openxmlformats.org/officeDocument/2006/math">
                      <m:sSub>
                        <m:sSubPr>
                          <m:ctrlPr>
                            <a:rPr lang="en-US" sz="1400" i="1">
                              <a:latin typeface="Cambria Math" panose="02040503050406030204" pitchFamily="18" charset="0"/>
                            </a:rPr>
                          </m:ctrlPr>
                        </m:sSubPr>
                        <m:e>
                          <m:r>
                            <a:rPr lang="en-US" sz="1400" i="1">
                              <a:latin typeface="Cambria Math" panose="02040503050406030204" pitchFamily="18" charset="0"/>
                            </a:rPr>
                            <m:t>𝑤</m:t>
                          </m:r>
                        </m:e>
                        <m:sub>
                          <m:sSubSup>
                            <m:sSubSupPr>
                              <m:ctrlPr>
                                <a:rPr lang="en-US" sz="1400" i="1">
                                  <a:latin typeface="Cambria Math" panose="02040503050406030204" pitchFamily="18" charset="0"/>
                                </a:rPr>
                              </m:ctrlPr>
                            </m:sSubSupPr>
                            <m:e>
                              <m:r>
                                <a:rPr lang="en-US" sz="1400" i="1">
                                  <a:latin typeface="Cambria Math" panose="02040503050406030204" pitchFamily="18" charset="0"/>
                                </a:rPr>
                                <m:t>𝑆</m:t>
                              </m:r>
                            </m:e>
                            <m:sub>
                              <m:sSub>
                                <m:sSubPr>
                                  <m:ctrlPr>
                                    <a:rPr lang="en-US" sz="1400" i="1">
                                      <a:latin typeface="Cambria Math" panose="02040503050406030204" pitchFamily="18" charset="0"/>
                                    </a:rPr>
                                  </m:ctrlPr>
                                </m:sSubPr>
                                <m:e>
                                  <m:r>
                                    <a:rPr lang="en-US" sz="1400" i="1">
                                      <a:latin typeface="Cambria Math" panose="02040503050406030204" pitchFamily="18" charset="0"/>
                                    </a:rPr>
                                    <m:t>𝑣</m:t>
                                  </m:r>
                                </m:e>
                                <m:sub>
                                  <m:r>
                                    <a:rPr lang="en-US" sz="1400" i="1">
                                      <a:latin typeface="Cambria Math" panose="02040503050406030204" pitchFamily="18" charset="0"/>
                                    </a:rPr>
                                    <m:t>𝑖</m:t>
                                  </m:r>
                                </m:sub>
                              </m:sSub>
                            </m:sub>
                            <m:sup>
                              <m:sSub>
                                <m:sSubPr>
                                  <m:ctrlPr>
                                    <a:rPr lang="en-US" sz="1400" i="1">
                                      <a:latin typeface="Cambria Math" panose="02040503050406030204" pitchFamily="18" charset="0"/>
                                    </a:rPr>
                                  </m:ctrlPr>
                                </m:sSubPr>
                                <m:e>
                                  <m:r>
                                    <a:rPr lang="en-US" sz="1400" i="1">
                                      <a:latin typeface="Cambria Math" panose="02040503050406030204" pitchFamily="18" charset="0"/>
                                    </a:rPr>
                                    <m:t>𝑎</m:t>
                                  </m:r>
                                </m:e>
                                <m:sub>
                                  <m:r>
                                    <a:rPr lang="en-US" sz="1400" i="1">
                                      <a:latin typeface="Cambria Math" panose="02040503050406030204" pitchFamily="18" charset="0"/>
                                    </a:rPr>
                                    <m:t>𝑘</m:t>
                                  </m:r>
                                </m:sub>
                              </m:sSub>
                            </m:sup>
                          </m:sSubSup>
                          <m:r>
                            <a:rPr lang="en-US" sz="1400" i="1">
                              <a:latin typeface="Cambria Math" panose="02040503050406030204" pitchFamily="18" charset="0"/>
                            </a:rPr>
                            <m:t>,</m:t>
                          </m:r>
                          <m:sSubSup>
                            <m:sSubSupPr>
                              <m:ctrlPr>
                                <a:rPr lang="en-US" sz="1400" i="1">
                                  <a:latin typeface="Cambria Math" panose="02040503050406030204" pitchFamily="18" charset="0"/>
                                </a:rPr>
                              </m:ctrlPr>
                            </m:sSubSupPr>
                            <m:e>
                              <m:r>
                                <a:rPr lang="en-US" sz="1400" i="1">
                                  <a:latin typeface="Cambria Math" panose="02040503050406030204" pitchFamily="18" charset="0"/>
                                </a:rPr>
                                <m:t>𝑂</m:t>
                              </m:r>
                            </m:e>
                            <m:sub>
                              <m:r>
                                <a:rPr lang="en-US" sz="1400" i="1">
                                  <a:latin typeface="Cambria Math" panose="02040503050406030204" pitchFamily="18" charset="0"/>
                                </a:rPr>
                                <m:t>𝑗</m:t>
                              </m:r>
                            </m:sub>
                            <m:sup>
                              <m:sSub>
                                <m:sSubPr>
                                  <m:ctrlPr>
                                    <a:rPr lang="en-US" sz="1400" i="1">
                                      <a:latin typeface="Cambria Math" panose="02040503050406030204" pitchFamily="18" charset="0"/>
                                    </a:rPr>
                                  </m:ctrlPr>
                                </m:sSubPr>
                                <m:e>
                                  <m:r>
                                    <a:rPr lang="en-US" sz="1400" i="1">
                                      <a:latin typeface="Cambria Math" panose="02040503050406030204" pitchFamily="18" charset="0"/>
                                    </a:rPr>
                                    <m:t>𝑇</m:t>
                                  </m:r>
                                </m:e>
                                <m:sub>
                                  <m:r>
                                    <a:rPr lang="en-US" sz="1400" i="1">
                                      <a:latin typeface="Cambria Math" panose="02040503050406030204" pitchFamily="18" charset="0"/>
                                    </a:rPr>
                                    <m:t>𝑛</m:t>
                                  </m:r>
                                </m:sub>
                              </m:sSub>
                            </m:sup>
                          </m:sSubSup>
                        </m:sub>
                      </m:sSub>
                    </m:oMath>
                  </m:oMathPara>
                </a14:m>
                <a:endParaRPr lang="en-US" sz="1400" b="1" dirty="0" smtClean="0">
                  <a:effectLst>
                    <a:outerShdw blurRad="38100" dist="38100" dir="2700000" algn="tl">
                      <a:srgbClr val="000000">
                        <a:alpha val="43137"/>
                      </a:srgbClr>
                    </a:outerShdw>
                  </a:effectLst>
                  <a:latin typeface="Cambria" panose="02040503050406030204" pitchFamily="18" charset="0"/>
                </a:endParaRPr>
              </a:p>
            </p:txBody>
          </p:sp>
        </mc:Choice>
        <mc:Fallback xmlns="">
          <p:sp>
            <p:nvSpPr>
              <p:cNvPr id="12" name="pole tekstowe 11"/>
              <p:cNvSpPr txBox="1">
                <a:spLocks noRot="1" noChangeAspect="1" noMove="1" noResize="1" noEditPoints="1" noAdjustHandles="1" noChangeArrowheads="1" noChangeShapeType="1" noTextEdit="1"/>
              </p:cNvSpPr>
              <p:nvPr/>
            </p:nvSpPr>
            <p:spPr>
              <a:xfrm>
                <a:off x="3275856" y="1901867"/>
                <a:ext cx="889761" cy="485005"/>
              </a:xfrm>
              <a:prstGeom prst="rect">
                <a:avLst/>
              </a:prstGeom>
              <a:blipFill rotWithShape="0">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pole tekstowe 14"/>
              <p:cNvSpPr txBox="1"/>
              <p:nvPr/>
            </p:nvSpPr>
            <p:spPr>
              <a:xfrm>
                <a:off x="1691680" y="1844824"/>
                <a:ext cx="457713" cy="418256"/>
              </a:xfrm>
              <a:prstGeom prst="rect">
                <a:avLst/>
              </a:prstGeom>
              <a:noFill/>
            </p:spPr>
            <p:txBody>
              <a:bodyPr wrap="square" rtlCol="0">
                <a:spAutoFit/>
              </a:bodyPr>
              <a:lstStyle/>
              <a:p>
                <a:pPr eaLnBrk="1" fontAlgn="auto" hangingPunct="1">
                  <a:spcBef>
                    <a:spcPts val="500"/>
                  </a:spcBef>
                  <a:spcAft>
                    <a:spcPts val="500"/>
                  </a:spcAft>
                </a:pPr>
                <a14:m>
                  <m:oMathPara xmlns:m="http://schemas.openxmlformats.org/officeDocument/2006/math">
                    <m:oMathParaPr>
                      <m:jc m:val="centerGroup"/>
                    </m:oMathParaPr>
                    <m:oMath xmlns:m="http://schemas.openxmlformats.org/officeDocument/2006/math">
                      <m:sSubSup>
                        <m:sSubSupPr>
                          <m:ctrlPr>
                            <a:rPr lang="en-US" sz="1400" i="1">
                              <a:latin typeface="Cambria Math" panose="02040503050406030204" pitchFamily="18" charset="0"/>
                            </a:rPr>
                          </m:ctrlPr>
                        </m:sSubSupPr>
                        <m:e>
                          <m:r>
                            <a:rPr lang="en-US" sz="1400" i="1">
                              <a:latin typeface="Cambria Math" panose="02040503050406030204" pitchFamily="18" charset="0"/>
                            </a:rPr>
                            <m:t>𝑆</m:t>
                          </m:r>
                        </m:e>
                        <m:sub>
                          <m:sSub>
                            <m:sSubPr>
                              <m:ctrlPr>
                                <a:rPr lang="en-US" sz="1400" i="1">
                                  <a:latin typeface="Cambria Math" panose="02040503050406030204" pitchFamily="18" charset="0"/>
                                </a:rPr>
                              </m:ctrlPr>
                            </m:sSubPr>
                            <m:e>
                              <m:r>
                                <a:rPr lang="en-US" sz="1400" i="1">
                                  <a:latin typeface="Cambria Math" panose="02040503050406030204" pitchFamily="18" charset="0"/>
                                </a:rPr>
                                <m:t>𝑣</m:t>
                              </m:r>
                            </m:e>
                            <m:sub>
                              <m:r>
                                <a:rPr lang="en-US" sz="1400" i="1">
                                  <a:latin typeface="Cambria Math" panose="02040503050406030204" pitchFamily="18" charset="0"/>
                                </a:rPr>
                                <m:t>𝑖</m:t>
                              </m:r>
                            </m:sub>
                          </m:sSub>
                        </m:sub>
                        <m:sup>
                          <m:sSub>
                            <m:sSubPr>
                              <m:ctrlPr>
                                <a:rPr lang="en-US" sz="1400" i="1">
                                  <a:latin typeface="Cambria Math" panose="02040503050406030204" pitchFamily="18" charset="0"/>
                                </a:rPr>
                              </m:ctrlPr>
                            </m:sSubPr>
                            <m:e>
                              <m:r>
                                <a:rPr lang="en-US" sz="1400" i="1">
                                  <a:latin typeface="Cambria Math" panose="02040503050406030204" pitchFamily="18" charset="0"/>
                                </a:rPr>
                                <m:t>𝑎</m:t>
                              </m:r>
                            </m:e>
                            <m:sub>
                              <m:r>
                                <a:rPr lang="en-US" sz="1400" i="1">
                                  <a:latin typeface="Cambria Math" panose="02040503050406030204" pitchFamily="18" charset="0"/>
                                </a:rPr>
                                <m:t>𝑘</m:t>
                              </m:r>
                            </m:sub>
                          </m:sSub>
                        </m:sup>
                      </m:sSubSup>
                    </m:oMath>
                  </m:oMathPara>
                </a14:m>
                <a:endParaRPr lang="en-US" sz="1400" b="1" dirty="0" smtClean="0">
                  <a:effectLst>
                    <a:outerShdw blurRad="38100" dist="38100" dir="2700000" algn="tl">
                      <a:srgbClr val="000000">
                        <a:alpha val="43137"/>
                      </a:srgbClr>
                    </a:outerShdw>
                  </a:effectLst>
                  <a:latin typeface="Cambria" panose="02040503050406030204" pitchFamily="18" charset="0"/>
                </a:endParaRPr>
              </a:p>
            </p:txBody>
          </p:sp>
        </mc:Choice>
        <mc:Fallback xmlns="">
          <p:sp>
            <p:nvSpPr>
              <p:cNvPr id="15" name="pole tekstowe 14"/>
              <p:cNvSpPr txBox="1">
                <a:spLocks noRot="1" noChangeAspect="1" noMove="1" noResize="1" noEditPoints="1" noAdjustHandles="1" noChangeArrowheads="1" noChangeShapeType="1" noTextEdit="1"/>
              </p:cNvSpPr>
              <p:nvPr/>
            </p:nvSpPr>
            <p:spPr>
              <a:xfrm>
                <a:off x="1691680" y="1844824"/>
                <a:ext cx="457713" cy="418256"/>
              </a:xfrm>
              <a:prstGeom prst="rect">
                <a:avLst/>
              </a:prstGeom>
              <a:blipFill rotWithShape="0">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pole tekstowe 15"/>
              <p:cNvSpPr txBox="1"/>
              <p:nvPr/>
            </p:nvSpPr>
            <p:spPr>
              <a:xfrm>
                <a:off x="5820992" y="1998577"/>
                <a:ext cx="457713" cy="525978"/>
              </a:xfrm>
              <a:prstGeom prst="rect">
                <a:avLst/>
              </a:prstGeom>
              <a:noFill/>
            </p:spPr>
            <p:txBody>
              <a:bodyPr wrap="square" rtlCol="0">
                <a:spAutoFit/>
              </a:bodyPr>
              <a:lstStyle/>
              <a:p>
                <a:pPr eaLnBrk="1" fontAlgn="auto" hangingPunct="1">
                  <a:spcBef>
                    <a:spcPts val="500"/>
                  </a:spcBef>
                  <a:spcAft>
                    <a:spcPts val="500"/>
                  </a:spcAft>
                </a:pPr>
                <a14:m>
                  <m:oMathPara xmlns:m="http://schemas.openxmlformats.org/officeDocument/2006/math">
                    <m:oMathParaPr>
                      <m:jc m:val="centerGroup"/>
                    </m:oMathParaPr>
                    <m:oMath xmlns:m="http://schemas.openxmlformats.org/officeDocument/2006/math">
                      <m:sSubSup>
                        <m:sSubSupPr>
                          <m:ctrlPr>
                            <a:rPr lang="en-US" sz="1800" i="1">
                              <a:latin typeface="Cambria Math" panose="02040503050406030204" pitchFamily="18" charset="0"/>
                            </a:rPr>
                          </m:ctrlPr>
                        </m:sSubSupPr>
                        <m:e>
                          <m:r>
                            <a:rPr lang="en-US" sz="1800" i="1">
                              <a:latin typeface="Cambria Math" panose="02040503050406030204" pitchFamily="18" charset="0"/>
                            </a:rPr>
                            <m:t>𝑂</m:t>
                          </m:r>
                        </m:e>
                        <m:sub>
                          <m:r>
                            <a:rPr lang="en-US" sz="1800" i="1">
                              <a:latin typeface="Cambria Math" panose="02040503050406030204" pitchFamily="18" charset="0"/>
                            </a:rPr>
                            <m:t>𝑗</m:t>
                          </m:r>
                        </m:sub>
                        <m:sup>
                          <m:sSub>
                            <m:sSubPr>
                              <m:ctrlPr>
                                <a:rPr lang="en-US" sz="1800" i="1">
                                  <a:latin typeface="Cambria Math" panose="02040503050406030204" pitchFamily="18" charset="0"/>
                                </a:rPr>
                              </m:ctrlPr>
                            </m:sSubPr>
                            <m:e>
                              <m:r>
                                <a:rPr lang="en-US" sz="1800" i="1">
                                  <a:latin typeface="Cambria Math" panose="02040503050406030204" pitchFamily="18" charset="0"/>
                                </a:rPr>
                                <m:t>𝑇</m:t>
                              </m:r>
                            </m:e>
                            <m:sub>
                              <m:r>
                                <a:rPr lang="en-US" sz="1800" i="1">
                                  <a:latin typeface="Cambria Math" panose="02040503050406030204" pitchFamily="18" charset="0"/>
                                </a:rPr>
                                <m:t>𝑛</m:t>
                              </m:r>
                            </m:sub>
                          </m:sSub>
                        </m:sup>
                      </m:sSubSup>
                    </m:oMath>
                  </m:oMathPara>
                </a14:m>
                <a:endParaRPr lang="en-US" sz="1800" b="1" dirty="0" smtClean="0">
                  <a:effectLst>
                    <a:outerShdw blurRad="38100" dist="38100" dir="2700000" algn="tl">
                      <a:srgbClr val="000000">
                        <a:alpha val="43137"/>
                      </a:srgbClr>
                    </a:outerShdw>
                  </a:effectLst>
                  <a:latin typeface="Cambria" panose="02040503050406030204" pitchFamily="18" charset="0"/>
                </a:endParaRPr>
              </a:p>
            </p:txBody>
          </p:sp>
        </mc:Choice>
        <mc:Fallback xmlns="">
          <p:sp>
            <p:nvSpPr>
              <p:cNvPr id="16" name="pole tekstowe 15"/>
              <p:cNvSpPr txBox="1">
                <a:spLocks noRot="1" noChangeAspect="1" noMove="1" noResize="1" noEditPoints="1" noAdjustHandles="1" noChangeArrowheads="1" noChangeShapeType="1" noTextEdit="1"/>
              </p:cNvSpPr>
              <p:nvPr/>
            </p:nvSpPr>
            <p:spPr>
              <a:xfrm>
                <a:off x="5820992" y="1998577"/>
                <a:ext cx="457713" cy="525978"/>
              </a:xfrm>
              <a:prstGeom prst="rect">
                <a:avLst/>
              </a:prstGeom>
              <a:blipFill rotWithShape="0">
                <a:blip r:embed="rId8"/>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948478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rostokąt 5"/>
          <p:cNvSpPr/>
          <p:nvPr/>
        </p:nvSpPr>
        <p:spPr>
          <a:xfrm>
            <a:off x="-2778" y="0"/>
            <a:ext cx="9146778" cy="6858000"/>
          </a:xfrm>
          <a:prstGeom prst="rect">
            <a:avLst/>
          </a:prstGeom>
          <a:gradFill flip="none" rotWithShape="1">
            <a:gsLst>
              <a:gs pos="0">
                <a:srgbClr val="AFA89E"/>
              </a:gs>
              <a:gs pos="0">
                <a:srgbClr val="FEF8F1"/>
              </a:gs>
              <a:gs pos="73000">
                <a:srgbClr val="FFFBFA"/>
              </a:gs>
              <a:gs pos="100000">
                <a:srgbClr val="EA8E50"/>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p:cNvSpPr>
            <a:spLocks noGrp="1"/>
          </p:cNvSpPr>
          <p:nvPr>
            <p:ph type="title"/>
          </p:nvPr>
        </p:nvSpPr>
        <p:spPr>
          <a:xfrm>
            <a:off x="1475656" y="-4653"/>
            <a:ext cx="6186388" cy="679998"/>
          </a:xfrm>
        </p:spPr>
        <p:txBody>
          <a:bodyPr>
            <a:noAutofit/>
          </a:bodyPr>
          <a:lstStyle/>
          <a:p>
            <a:pPr algn="ctr"/>
            <a:r>
              <a:rPr lang="en-US" b="1" dirty="0" smtClean="0">
                <a:effectLst>
                  <a:outerShdw blurRad="38100" dist="38100" dir="2700000" algn="tl">
                    <a:srgbClr val="000000">
                      <a:alpha val="43137"/>
                    </a:srgbClr>
                  </a:outerShdw>
                </a:effectLst>
                <a:latin typeface="Cambria" panose="02040503050406030204" pitchFamily="18" charset="0"/>
              </a:rPr>
              <a:t>Thresholds of Object Neurons</a:t>
            </a:r>
            <a:endParaRPr lang="en-US" b="1" dirty="0">
              <a:effectLst>
                <a:outerShdw blurRad="38100" dist="38100" dir="2700000" algn="tl">
                  <a:srgbClr val="000000">
                    <a:alpha val="43137"/>
                  </a:srgbClr>
                </a:outerShdw>
              </a:effectLst>
              <a:latin typeface="Cambria" panose="02040503050406030204" pitchFamily="18" charset="0"/>
            </a:endParaRPr>
          </a:p>
        </p:txBody>
      </p:sp>
      <mc:AlternateContent xmlns:mc="http://schemas.openxmlformats.org/markup-compatibility/2006" xmlns:a14="http://schemas.microsoft.com/office/drawing/2010/main">
        <mc:Choice Requires="a14">
          <p:sp>
            <p:nvSpPr>
              <p:cNvPr id="3" name="pole tekstowe 2"/>
              <p:cNvSpPr txBox="1"/>
              <p:nvPr/>
            </p:nvSpPr>
            <p:spPr>
              <a:xfrm>
                <a:off x="467544" y="4589363"/>
                <a:ext cx="8208912" cy="1791965"/>
              </a:xfrm>
              <a:prstGeom prst="rect">
                <a:avLst/>
              </a:prstGeom>
              <a:noFill/>
            </p:spPr>
            <p:txBody>
              <a:bodyPr wrap="square" rtlCol="0">
                <a:spAutoFit/>
              </a:bodyPr>
              <a:lstStyle/>
              <a:p>
                <a:pPr algn="ctr" eaLnBrk="1" fontAlgn="auto" hangingPunct="1">
                  <a:spcBef>
                    <a:spcPts val="0"/>
                  </a:spcBef>
                  <a:spcAft>
                    <a:spcPts val="0"/>
                  </a:spcAft>
                </a:pPr>
                <a:r>
                  <a:rPr lang="en-US" sz="1950" b="1" dirty="0" smtClean="0">
                    <a:effectLst>
                      <a:outerShdw blurRad="38100" dist="38100" dir="2700000" algn="tl">
                        <a:srgbClr val="000000">
                          <a:alpha val="43137"/>
                        </a:srgbClr>
                      </a:outerShdw>
                    </a:effectLst>
                    <a:latin typeface="Cambria" panose="02040503050406030204" pitchFamily="18" charset="0"/>
                  </a:rPr>
                  <a:t>The </a:t>
                </a:r>
                <a:r>
                  <a:rPr lang="en-US" sz="1950" b="1" dirty="0" smtClean="0">
                    <a:solidFill>
                      <a:schemeClr val="accent2">
                        <a:lumMod val="75000"/>
                      </a:schemeClr>
                    </a:solidFill>
                    <a:effectLst>
                      <a:outerShdw blurRad="38100" dist="38100" dir="2700000" algn="tl">
                        <a:srgbClr val="000000">
                          <a:alpha val="43137"/>
                        </a:srgbClr>
                      </a:outerShdw>
                    </a:effectLst>
                    <a:latin typeface="Cambria" panose="02040503050406030204" pitchFamily="18" charset="0"/>
                  </a:rPr>
                  <a:t>threshold of object neurons </a:t>
                </a:r>
                <a:r>
                  <a:rPr lang="en-US" sz="1950" b="1" dirty="0" smtClean="0">
                    <a:effectLst>
                      <a:outerShdw blurRad="38100" dist="38100" dir="2700000" algn="tl">
                        <a:srgbClr val="000000">
                          <a:alpha val="43137"/>
                        </a:srgbClr>
                      </a:outerShdw>
                    </a:effectLst>
                    <a:latin typeface="Cambria" panose="02040503050406030204" pitchFamily="18" charset="0"/>
                  </a:rPr>
                  <a:t>is usually equal one </a:t>
                </a:r>
                <a:br>
                  <a:rPr lang="en-US" sz="1950" b="1" dirty="0" smtClean="0">
                    <a:effectLst>
                      <a:outerShdw blurRad="38100" dist="38100" dir="2700000" algn="tl">
                        <a:srgbClr val="000000">
                          <a:alpha val="43137"/>
                        </a:srgbClr>
                      </a:outerShdw>
                    </a:effectLst>
                    <a:latin typeface="Cambria" panose="02040503050406030204" pitchFamily="18" charset="0"/>
                  </a:rPr>
                </a:br>
                <a:r>
                  <a:rPr lang="en-US" sz="1950" b="1" dirty="0" smtClean="0">
                    <a:effectLst>
                      <a:outerShdw blurRad="38100" dist="38100" dir="2700000" algn="tl">
                        <a:srgbClr val="000000">
                          <a:alpha val="43137"/>
                        </a:srgbClr>
                      </a:outerShdw>
                    </a:effectLst>
                    <a:latin typeface="Cambria" panose="02040503050406030204" pitchFamily="18" charset="0"/>
                  </a:rPr>
                  <a:t>but in some cases it should be smaller to satisfy the necessity to </a:t>
                </a:r>
                <a:br>
                  <a:rPr lang="en-US" sz="1950" b="1" dirty="0" smtClean="0">
                    <a:effectLst>
                      <a:outerShdw blurRad="38100" dist="38100" dir="2700000" algn="tl">
                        <a:srgbClr val="000000">
                          <a:alpha val="43137"/>
                        </a:srgbClr>
                      </a:outerShdw>
                    </a:effectLst>
                    <a:latin typeface="Cambria" panose="02040503050406030204" pitchFamily="18" charset="0"/>
                  </a:rPr>
                </a:br>
                <a:r>
                  <a:rPr lang="en-US" sz="1950" b="1" dirty="0" smtClean="0">
                    <a:effectLst>
                      <a:outerShdw blurRad="38100" dist="38100" dir="2700000" algn="tl">
                        <a:srgbClr val="000000">
                          <a:alpha val="43137"/>
                        </a:srgbClr>
                      </a:outerShdw>
                    </a:effectLst>
                    <a:latin typeface="Cambria" panose="02040503050406030204" pitchFamily="18" charset="0"/>
                  </a:rPr>
                  <a:t>active the </a:t>
                </a:r>
                <a:r>
                  <a:rPr lang="en-US" sz="1950" b="1" dirty="0" smtClean="0">
                    <a:solidFill>
                      <a:schemeClr val="accent2">
                        <a:lumMod val="75000"/>
                      </a:schemeClr>
                    </a:solidFill>
                    <a:effectLst>
                      <a:outerShdw blurRad="38100" dist="38100" dir="2700000" algn="tl">
                        <a:srgbClr val="000000">
                          <a:alpha val="43137"/>
                        </a:srgbClr>
                      </a:outerShdw>
                    </a:effectLst>
                    <a:latin typeface="Cambria" panose="02040503050406030204" pitchFamily="18" charset="0"/>
                  </a:rPr>
                  <a:t>Object Neuron </a:t>
                </a:r>
                <a:r>
                  <a:rPr lang="en-US" sz="1950" b="1" dirty="0" smtClean="0">
                    <a:effectLst>
                      <a:outerShdw blurRad="38100" dist="38100" dir="2700000" algn="tl">
                        <a:srgbClr val="000000">
                          <a:alpha val="43137"/>
                        </a:srgbClr>
                      </a:outerShdw>
                    </a:effectLst>
                    <a:latin typeface="Cambria" panose="02040503050406030204" pitchFamily="18" charset="0"/>
                  </a:rPr>
                  <a:t>by the defining combination of input stimuli: </a:t>
                </a:r>
              </a:p>
              <a:p>
                <a:pPr algn="ctr" eaLnBrk="1" fontAlgn="auto" hangingPunct="1">
                  <a:spcBef>
                    <a:spcPts val="0"/>
                  </a:spcBef>
                  <a:spcAft>
                    <a:spcPts val="0"/>
                  </a:spcAft>
                </a:pPr>
                <a14:m>
                  <m:oMath xmlns:m="http://schemas.openxmlformats.org/officeDocument/2006/math">
                    <m:sSub>
                      <m:sSubPr>
                        <m:ctrlPr>
                          <a:rPr lang="en-US" sz="2000" i="1">
                            <a:latin typeface="Cambria Math" panose="02040503050406030204" pitchFamily="18" charset="0"/>
                          </a:rPr>
                        </m:ctrlPr>
                      </m:sSubPr>
                      <m:e>
                        <m:r>
                          <a:rPr lang="en-US" sz="2000" i="1">
                            <a:latin typeface="Cambria Math" panose="02040503050406030204" pitchFamily="18" charset="0"/>
                          </a:rPr>
                          <m:t>𝜃</m:t>
                        </m:r>
                      </m:e>
                      <m:sub>
                        <m:sSub>
                          <m:sSubPr>
                            <m:ctrlPr>
                              <a:rPr lang="en-US" sz="2000" i="1">
                                <a:latin typeface="Cambria Math" panose="02040503050406030204" pitchFamily="18" charset="0"/>
                              </a:rPr>
                            </m:ctrlPr>
                          </m:sSubPr>
                          <m:e>
                            <m:r>
                              <a:rPr lang="en-US" sz="2000" i="1">
                                <a:latin typeface="Cambria Math" panose="02040503050406030204" pitchFamily="18" charset="0"/>
                              </a:rPr>
                              <m:t>𝑂</m:t>
                            </m:r>
                          </m:e>
                          <m:sub>
                            <m:r>
                              <a:rPr lang="en-US" sz="2000" i="1">
                                <a:latin typeface="Cambria Math" panose="02040503050406030204" pitchFamily="18" charset="0"/>
                              </a:rPr>
                              <m:t>𝑗</m:t>
                            </m:r>
                          </m:sub>
                        </m:sSub>
                      </m:sub>
                    </m:sSub>
                    <m:r>
                      <a:rPr lang="en-US" sz="2000" i="1">
                        <a:latin typeface="Cambria Math" panose="02040503050406030204" pitchFamily="18" charset="0"/>
                      </a:rPr>
                      <m:t>=</m:t>
                    </m:r>
                    <m:d>
                      <m:dPr>
                        <m:begChr m:val="{"/>
                        <m:endChr m:val=""/>
                        <m:ctrlPr>
                          <a:rPr lang="en-US" sz="2000" i="1">
                            <a:latin typeface="Cambria Math" panose="02040503050406030204" pitchFamily="18" charset="0"/>
                          </a:rPr>
                        </m:ctrlPr>
                      </m:dPr>
                      <m:e>
                        <m:m>
                          <m:mPr>
                            <m:mcs>
                              <m:mc>
                                <m:mcPr>
                                  <m:count m:val="1"/>
                                  <m:mcJc m:val="center"/>
                                </m:mcPr>
                              </m:mc>
                            </m:mcs>
                            <m:ctrlPr>
                              <a:rPr lang="en-US" sz="2000" i="1">
                                <a:latin typeface="Cambria Math" panose="02040503050406030204" pitchFamily="18" charset="0"/>
                              </a:rPr>
                            </m:ctrlPr>
                          </m:mPr>
                          <m:mr>
                            <m:e>
                              <m:r>
                                <a:rPr lang="en-US" sz="2000" i="1">
                                  <a:latin typeface="Cambria Math" panose="02040503050406030204" pitchFamily="18" charset="0"/>
                                </a:rPr>
                                <m:t>1          </m:t>
                              </m:r>
                              <m:r>
                                <a:rPr lang="en-US" sz="2000" i="1">
                                  <a:latin typeface="Cambria Math" panose="02040503050406030204" pitchFamily="18" charset="0"/>
                                </a:rPr>
                                <m:t>𝑖𝑓</m:t>
                              </m:r>
                              <m:r>
                                <a:rPr lang="en-US" sz="2000" i="1">
                                  <a:latin typeface="Cambria Math" panose="02040503050406030204" pitchFamily="18" charset="0"/>
                                </a:rPr>
                                <m:t> </m:t>
                              </m:r>
                              <m:sSub>
                                <m:sSubPr>
                                  <m:ctrlPr>
                                    <a:rPr lang="en-US" sz="2000" i="1">
                                      <a:latin typeface="Cambria Math" panose="02040503050406030204" pitchFamily="18" charset="0"/>
                                    </a:rPr>
                                  </m:ctrlPr>
                                </m:sSubPr>
                                <m:e>
                                  <m:r>
                                    <a:rPr lang="en-US" sz="2000" i="1">
                                      <a:latin typeface="Cambria Math" panose="02040503050406030204" pitchFamily="18" charset="0"/>
                                    </a:rPr>
                                    <m:t>𝑊</m:t>
                                  </m:r>
                                </m:e>
                                <m:sub>
                                  <m:sSub>
                                    <m:sSubPr>
                                      <m:ctrlPr>
                                        <a:rPr lang="en-US" sz="2000" i="1">
                                          <a:latin typeface="Cambria Math" panose="02040503050406030204" pitchFamily="18" charset="0"/>
                                        </a:rPr>
                                      </m:ctrlPr>
                                    </m:sSubPr>
                                    <m:e>
                                      <m:r>
                                        <a:rPr lang="en-US" sz="2000" i="1">
                                          <a:latin typeface="Cambria Math" panose="02040503050406030204" pitchFamily="18" charset="0"/>
                                        </a:rPr>
                                        <m:t>𝑂</m:t>
                                      </m:r>
                                    </m:e>
                                    <m:sub>
                                      <m:r>
                                        <a:rPr lang="en-US" sz="2000" i="1">
                                          <a:latin typeface="Cambria Math" panose="02040503050406030204" pitchFamily="18" charset="0"/>
                                        </a:rPr>
                                        <m:t>𝑗</m:t>
                                      </m:r>
                                    </m:sub>
                                  </m:sSub>
                                </m:sub>
                              </m:sSub>
                              <m:r>
                                <a:rPr lang="en-US" sz="2000" i="1">
                                  <a:latin typeface="Cambria Math" panose="02040503050406030204" pitchFamily="18" charset="0"/>
                                </a:rPr>
                                <m:t>≥1</m:t>
                              </m:r>
                            </m:e>
                          </m:mr>
                          <m:mr>
                            <m:e>
                              <m:sSub>
                                <m:sSubPr>
                                  <m:ctrlPr>
                                    <a:rPr lang="en-US" sz="2000" i="1">
                                      <a:latin typeface="Cambria Math" panose="02040503050406030204" pitchFamily="18" charset="0"/>
                                    </a:rPr>
                                  </m:ctrlPr>
                                </m:sSubPr>
                                <m:e>
                                  <m:r>
                                    <a:rPr lang="en-US" sz="2000" i="1">
                                      <a:latin typeface="Cambria Math" panose="02040503050406030204" pitchFamily="18" charset="0"/>
                                    </a:rPr>
                                    <m:t>𝑊</m:t>
                                  </m:r>
                                </m:e>
                                <m:sub>
                                  <m:sSub>
                                    <m:sSubPr>
                                      <m:ctrlPr>
                                        <a:rPr lang="en-US" sz="2000" i="1">
                                          <a:latin typeface="Cambria Math" panose="02040503050406030204" pitchFamily="18" charset="0"/>
                                        </a:rPr>
                                      </m:ctrlPr>
                                    </m:sSubPr>
                                    <m:e>
                                      <m:r>
                                        <a:rPr lang="en-US" sz="2000" i="1">
                                          <a:latin typeface="Cambria Math" panose="02040503050406030204" pitchFamily="18" charset="0"/>
                                        </a:rPr>
                                        <m:t>𝑂</m:t>
                                      </m:r>
                                    </m:e>
                                    <m:sub>
                                      <m:r>
                                        <a:rPr lang="en-US" sz="2000" i="1">
                                          <a:latin typeface="Cambria Math" panose="02040503050406030204" pitchFamily="18" charset="0"/>
                                        </a:rPr>
                                        <m:t>𝑗</m:t>
                                      </m:r>
                                    </m:sub>
                                  </m:sSub>
                                </m:sub>
                              </m:sSub>
                              <m:r>
                                <a:rPr lang="en-US" sz="2000" i="1">
                                  <a:latin typeface="Cambria Math" panose="02040503050406030204" pitchFamily="18" charset="0"/>
                                </a:rPr>
                                <m:t>    </m:t>
                              </m:r>
                              <m:r>
                                <a:rPr lang="en-US" sz="2000" i="1">
                                  <a:latin typeface="Cambria Math" panose="02040503050406030204" pitchFamily="18" charset="0"/>
                                </a:rPr>
                                <m:t>𝑖𝑓</m:t>
                              </m:r>
                              <m:r>
                                <a:rPr lang="en-US" sz="2000" i="1">
                                  <a:latin typeface="Cambria Math" panose="02040503050406030204" pitchFamily="18" charset="0"/>
                                </a:rPr>
                                <m:t> </m:t>
                              </m:r>
                              <m:sSub>
                                <m:sSubPr>
                                  <m:ctrlPr>
                                    <a:rPr lang="en-US" sz="2000" i="1">
                                      <a:latin typeface="Cambria Math" panose="02040503050406030204" pitchFamily="18" charset="0"/>
                                    </a:rPr>
                                  </m:ctrlPr>
                                </m:sSubPr>
                                <m:e>
                                  <m:r>
                                    <a:rPr lang="en-US" sz="2000" i="1">
                                      <a:latin typeface="Cambria Math" panose="02040503050406030204" pitchFamily="18" charset="0"/>
                                    </a:rPr>
                                    <m:t>𝑊</m:t>
                                  </m:r>
                                </m:e>
                                <m:sub>
                                  <m:sSub>
                                    <m:sSubPr>
                                      <m:ctrlPr>
                                        <a:rPr lang="en-US" sz="2000" i="1">
                                          <a:latin typeface="Cambria Math" panose="02040503050406030204" pitchFamily="18" charset="0"/>
                                        </a:rPr>
                                      </m:ctrlPr>
                                    </m:sSubPr>
                                    <m:e>
                                      <m:r>
                                        <a:rPr lang="en-US" sz="2000" i="1">
                                          <a:latin typeface="Cambria Math" panose="02040503050406030204" pitchFamily="18" charset="0"/>
                                        </a:rPr>
                                        <m:t>𝑂</m:t>
                                      </m:r>
                                    </m:e>
                                    <m:sub>
                                      <m:r>
                                        <a:rPr lang="en-US" sz="2000" i="1">
                                          <a:latin typeface="Cambria Math" panose="02040503050406030204" pitchFamily="18" charset="0"/>
                                        </a:rPr>
                                        <m:t>𝑗</m:t>
                                      </m:r>
                                    </m:sub>
                                  </m:sSub>
                                </m:sub>
                              </m:sSub>
                              <m:r>
                                <a:rPr lang="en-US" sz="2000" i="1">
                                  <a:latin typeface="Cambria Math" panose="02040503050406030204" pitchFamily="18" charset="0"/>
                                </a:rPr>
                                <m:t>&lt;1</m:t>
                              </m:r>
                            </m:e>
                          </m:mr>
                        </m:m>
                      </m:e>
                    </m:d>
                  </m:oMath>
                </a14:m>
                <a:r>
                  <a:rPr lang="en-US" sz="1950" b="1" dirty="0" smtClean="0">
                    <a:effectLst>
                      <a:outerShdw blurRad="38100" dist="38100" dir="2700000" algn="tl">
                        <a:srgbClr val="000000">
                          <a:alpha val="43137"/>
                        </a:srgbClr>
                      </a:outerShdw>
                    </a:effectLst>
                    <a:latin typeface="Cambria" panose="02040503050406030204" pitchFamily="18" charset="0"/>
                  </a:rPr>
                  <a:t>  where  </a:t>
                </a:r>
                <a14:m>
                  <m:oMath xmlns:m="http://schemas.openxmlformats.org/officeDocument/2006/math">
                    <m:sSub>
                      <m:sSubPr>
                        <m:ctrlPr>
                          <a:rPr lang="en-US" sz="2000" i="1">
                            <a:latin typeface="Cambria Math" panose="02040503050406030204" pitchFamily="18" charset="0"/>
                          </a:rPr>
                        </m:ctrlPr>
                      </m:sSubPr>
                      <m:e>
                        <m:r>
                          <a:rPr lang="en-US" sz="2000" i="1">
                            <a:latin typeface="Cambria Math" panose="02040503050406030204" pitchFamily="18" charset="0"/>
                          </a:rPr>
                          <m:t>𝑊</m:t>
                        </m:r>
                      </m:e>
                      <m:sub>
                        <m:sSub>
                          <m:sSubPr>
                            <m:ctrlPr>
                              <a:rPr lang="en-US" sz="2000" i="1">
                                <a:latin typeface="Cambria Math" panose="02040503050406030204" pitchFamily="18" charset="0"/>
                              </a:rPr>
                            </m:ctrlPr>
                          </m:sSubPr>
                          <m:e>
                            <m:r>
                              <a:rPr lang="en-US" sz="2000" i="1">
                                <a:latin typeface="Cambria Math" panose="02040503050406030204" pitchFamily="18" charset="0"/>
                              </a:rPr>
                              <m:t>𝑂</m:t>
                            </m:r>
                          </m:e>
                          <m:sub>
                            <m:r>
                              <a:rPr lang="en-US" sz="2000" i="1">
                                <a:latin typeface="Cambria Math" panose="02040503050406030204" pitchFamily="18" charset="0"/>
                              </a:rPr>
                              <m:t>𝑗</m:t>
                            </m:r>
                          </m:sub>
                        </m:sSub>
                      </m:sub>
                    </m:sSub>
                    <m:r>
                      <a:rPr lang="en-US" sz="2000" i="1">
                        <a:latin typeface="Cambria Math" panose="02040503050406030204" pitchFamily="18" charset="0"/>
                      </a:rPr>
                      <m:t>=</m:t>
                    </m:r>
                    <m:nary>
                      <m:naryPr>
                        <m:chr m:val="∑"/>
                        <m:limLoc m:val="undOvr"/>
                        <m:supHide m:val="on"/>
                        <m:ctrlPr>
                          <a:rPr lang="en-US" sz="2000" i="1">
                            <a:latin typeface="Cambria Math" panose="02040503050406030204" pitchFamily="18" charset="0"/>
                          </a:rPr>
                        </m:ctrlPr>
                      </m:naryPr>
                      <m:sub>
                        <m:sSubSup>
                          <m:sSubSupPr>
                            <m:ctrlPr>
                              <a:rPr lang="en-US" sz="2000" i="1">
                                <a:latin typeface="Cambria Math" panose="02040503050406030204" pitchFamily="18" charset="0"/>
                              </a:rPr>
                            </m:ctrlPr>
                          </m:sSubSupPr>
                          <m:e>
                            <m:r>
                              <a:rPr lang="en-US" sz="2000" i="1">
                                <a:latin typeface="Cambria Math" panose="02040503050406030204" pitchFamily="18" charset="0"/>
                              </a:rPr>
                              <m:t>𝑆</m:t>
                            </m:r>
                          </m:e>
                          <m:sub>
                            <m:sSub>
                              <m:sSubPr>
                                <m:ctrlPr>
                                  <a:rPr lang="en-US" sz="2000" i="1">
                                    <a:latin typeface="Cambria Math" panose="02040503050406030204" pitchFamily="18" charset="0"/>
                                  </a:rPr>
                                </m:ctrlPr>
                              </m:sSubPr>
                              <m:e>
                                <m:r>
                                  <a:rPr lang="en-US" sz="2000" i="1">
                                    <a:latin typeface="Cambria Math" panose="02040503050406030204" pitchFamily="18" charset="0"/>
                                  </a:rPr>
                                  <m:t>𝑣</m:t>
                                </m:r>
                              </m:e>
                              <m:sub>
                                <m:r>
                                  <a:rPr lang="en-US" sz="2000" i="1">
                                    <a:latin typeface="Cambria Math" panose="02040503050406030204" pitchFamily="18" charset="0"/>
                                  </a:rPr>
                                  <m:t>𝑖</m:t>
                                </m:r>
                              </m:sub>
                            </m:sSub>
                          </m:sub>
                          <m:sup>
                            <m:sSub>
                              <m:sSubPr>
                                <m:ctrlPr>
                                  <a:rPr lang="en-US" sz="2000" i="1">
                                    <a:latin typeface="Cambria Math" panose="02040503050406030204" pitchFamily="18" charset="0"/>
                                  </a:rPr>
                                </m:ctrlPr>
                              </m:sSubPr>
                              <m:e>
                                <m:r>
                                  <a:rPr lang="en-US" sz="2000" i="1">
                                    <a:latin typeface="Cambria Math" panose="02040503050406030204" pitchFamily="18" charset="0"/>
                                  </a:rPr>
                                  <m:t>𝑎</m:t>
                                </m:r>
                              </m:e>
                              <m:sub>
                                <m:r>
                                  <a:rPr lang="en-US" sz="2000" i="1">
                                    <a:latin typeface="Cambria Math" panose="02040503050406030204" pitchFamily="18" charset="0"/>
                                  </a:rPr>
                                  <m:t>𝑘</m:t>
                                </m:r>
                              </m:sub>
                            </m:sSub>
                          </m:sup>
                        </m:sSubSup>
                      </m:sub>
                      <m:sup/>
                      <m:e>
                        <m:sSub>
                          <m:sSubPr>
                            <m:ctrlPr>
                              <a:rPr lang="en-US" sz="2000" i="1">
                                <a:latin typeface="Cambria Math" panose="02040503050406030204" pitchFamily="18" charset="0"/>
                              </a:rPr>
                            </m:ctrlPr>
                          </m:sSubPr>
                          <m:e>
                            <m:r>
                              <a:rPr lang="en-US" sz="2000" i="1">
                                <a:latin typeface="Cambria Math" panose="02040503050406030204" pitchFamily="18" charset="0"/>
                              </a:rPr>
                              <m:t>𝑤</m:t>
                            </m:r>
                          </m:e>
                          <m:sub>
                            <m:sSubSup>
                              <m:sSubSupPr>
                                <m:ctrlPr>
                                  <a:rPr lang="en-US" sz="2000" i="1">
                                    <a:latin typeface="Cambria Math" panose="02040503050406030204" pitchFamily="18" charset="0"/>
                                  </a:rPr>
                                </m:ctrlPr>
                              </m:sSubSupPr>
                              <m:e>
                                <m:r>
                                  <a:rPr lang="en-US" sz="2000" i="1">
                                    <a:latin typeface="Cambria Math" panose="02040503050406030204" pitchFamily="18" charset="0"/>
                                  </a:rPr>
                                  <m:t>𝑆</m:t>
                                </m:r>
                              </m:e>
                              <m:sub>
                                <m:sSub>
                                  <m:sSubPr>
                                    <m:ctrlPr>
                                      <a:rPr lang="en-US" sz="2000" i="1">
                                        <a:latin typeface="Cambria Math" panose="02040503050406030204" pitchFamily="18" charset="0"/>
                                      </a:rPr>
                                    </m:ctrlPr>
                                  </m:sSubPr>
                                  <m:e>
                                    <m:r>
                                      <a:rPr lang="en-US" sz="2000" i="1">
                                        <a:latin typeface="Cambria Math" panose="02040503050406030204" pitchFamily="18" charset="0"/>
                                      </a:rPr>
                                      <m:t>𝑣</m:t>
                                    </m:r>
                                  </m:e>
                                  <m:sub>
                                    <m:r>
                                      <a:rPr lang="en-US" sz="2000" i="1">
                                        <a:latin typeface="Cambria Math" panose="02040503050406030204" pitchFamily="18" charset="0"/>
                                      </a:rPr>
                                      <m:t>𝑖</m:t>
                                    </m:r>
                                  </m:sub>
                                </m:sSub>
                              </m:sub>
                              <m:sup>
                                <m:sSub>
                                  <m:sSubPr>
                                    <m:ctrlPr>
                                      <a:rPr lang="en-US" sz="2000" i="1">
                                        <a:latin typeface="Cambria Math" panose="02040503050406030204" pitchFamily="18" charset="0"/>
                                      </a:rPr>
                                    </m:ctrlPr>
                                  </m:sSubPr>
                                  <m:e>
                                    <m:r>
                                      <a:rPr lang="en-US" sz="2000" i="1">
                                        <a:latin typeface="Cambria Math" panose="02040503050406030204" pitchFamily="18" charset="0"/>
                                      </a:rPr>
                                      <m:t>𝑎</m:t>
                                    </m:r>
                                  </m:e>
                                  <m:sub>
                                    <m:r>
                                      <a:rPr lang="en-US" sz="2000" i="1">
                                        <a:latin typeface="Cambria Math" panose="02040503050406030204" pitchFamily="18" charset="0"/>
                                      </a:rPr>
                                      <m:t>𝑘</m:t>
                                    </m:r>
                                  </m:sub>
                                </m:sSub>
                              </m:sup>
                            </m:sSubSup>
                            <m:r>
                              <a:rPr lang="en-US" sz="2000" i="1">
                                <a:latin typeface="Cambria Math" panose="02040503050406030204" pitchFamily="18" charset="0"/>
                              </a:rPr>
                              <m:t>,</m:t>
                            </m:r>
                            <m:sSub>
                              <m:sSubPr>
                                <m:ctrlPr>
                                  <a:rPr lang="en-US" sz="2000" i="1">
                                    <a:latin typeface="Cambria Math" panose="02040503050406030204" pitchFamily="18" charset="0"/>
                                  </a:rPr>
                                </m:ctrlPr>
                              </m:sSubPr>
                              <m:e>
                                <m:r>
                                  <a:rPr lang="en-US" sz="2000" i="1">
                                    <a:latin typeface="Cambria Math" panose="02040503050406030204" pitchFamily="18" charset="0"/>
                                  </a:rPr>
                                  <m:t>𝑂</m:t>
                                </m:r>
                              </m:e>
                              <m:sub>
                                <m:r>
                                  <a:rPr lang="en-US" sz="2000" i="1">
                                    <a:latin typeface="Cambria Math" panose="02040503050406030204" pitchFamily="18" charset="0"/>
                                  </a:rPr>
                                  <m:t>𝑗</m:t>
                                </m:r>
                              </m:sub>
                            </m:sSub>
                          </m:sub>
                        </m:sSub>
                      </m:e>
                    </m:nary>
                  </m:oMath>
                </a14:m>
                <a:endParaRPr lang="en-US" sz="1950" b="1" dirty="0" smtClean="0">
                  <a:effectLst>
                    <a:outerShdw blurRad="38100" dist="38100" dir="2700000" algn="tl">
                      <a:srgbClr val="000000">
                        <a:alpha val="43137"/>
                      </a:srgbClr>
                    </a:outerShdw>
                  </a:effectLst>
                  <a:latin typeface="Cambria" panose="02040503050406030204" pitchFamily="18" charset="0"/>
                </a:endParaRPr>
              </a:p>
            </p:txBody>
          </p:sp>
        </mc:Choice>
        <mc:Fallback xmlns="">
          <p:sp>
            <p:nvSpPr>
              <p:cNvPr id="3" name="pole tekstowe 2"/>
              <p:cNvSpPr txBox="1">
                <a:spLocks noRot="1" noChangeAspect="1" noMove="1" noResize="1" noEditPoints="1" noAdjustHandles="1" noChangeArrowheads="1" noChangeShapeType="1" noTextEdit="1"/>
              </p:cNvSpPr>
              <p:nvPr/>
            </p:nvSpPr>
            <p:spPr>
              <a:xfrm>
                <a:off x="467544" y="4589363"/>
                <a:ext cx="8208912" cy="1791965"/>
              </a:xfrm>
              <a:prstGeom prst="rect">
                <a:avLst/>
              </a:prstGeom>
              <a:blipFill rotWithShape="0">
                <a:blip r:embed="rId2"/>
                <a:stretch>
                  <a:fillRect l="-74" t="-2041" r="-817"/>
                </a:stretch>
              </a:blipFill>
            </p:spPr>
            <p:txBody>
              <a:bodyPr/>
              <a:lstStyle/>
              <a:p>
                <a:r>
                  <a:rPr lang="en-US">
                    <a:noFill/>
                  </a:rPr>
                  <a:t> </a:t>
                </a:r>
              </a:p>
            </p:txBody>
          </p:sp>
        </mc:Fallback>
      </mc:AlternateContent>
      <p:pic>
        <p:nvPicPr>
          <p:cNvPr id="9" name="Obraz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86" y="0"/>
            <a:ext cx="1478842" cy="675345"/>
          </a:xfrm>
          <a:prstGeom prst="rect">
            <a:avLst/>
          </a:prstGeom>
        </p:spPr>
      </p:pic>
      <p:pic>
        <p:nvPicPr>
          <p:cNvPr id="10" name="Obraz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V="1">
            <a:off x="0" y="6182655"/>
            <a:ext cx="1478842" cy="675345"/>
          </a:xfrm>
          <a:prstGeom prst="rect">
            <a:avLst/>
          </a:prstGeom>
        </p:spPr>
      </p:pic>
      <p:pic>
        <p:nvPicPr>
          <p:cNvPr id="13" name="Obraz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7671494" y="0"/>
            <a:ext cx="1475656" cy="675345"/>
          </a:xfrm>
          <a:prstGeom prst="rect">
            <a:avLst/>
          </a:prstGeom>
        </p:spPr>
      </p:pic>
      <p:pic>
        <p:nvPicPr>
          <p:cNvPr id="14" name="Obraz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flipV="1">
            <a:off x="7668344" y="6182655"/>
            <a:ext cx="1475656" cy="675345"/>
          </a:xfrm>
          <a:prstGeom prst="rect">
            <a:avLst/>
          </a:prstGeom>
        </p:spPr>
      </p:pic>
      <p:sp>
        <p:nvSpPr>
          <p:cNvPr id="19" name="Tytuł 1"/>
          <p:cNvSpPr txBox="1">
            <a:spLocks/>
          </p:cNvSpPr>
          <p:nvPr/>
        </p:nvSpPr>
        <p:spPr>
          <a:xfrm>
            <a:off x="1475656" y="6187860"/>
            <a:ext cx="6186388" cy="670140"/>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fontAlgn="auto">
              <a:spcAft>
                <a:spcPts val="0"/>
              </a:spcAft>
            </a:pPr>
            <a:r>
              <a:rPr lang="en-US" sz="2100" b="1" dirty="0" smtClean="0">
                <a:effectLst>
                  <a:outerShdw blurRad="38100" dist="38100" dir="2700000" algn="tl">
                    <a:srgbClr val="000000">
                      <a:alpha val="43137"/>
                    </a:srgbClr>
                  </a:outerShdw>
                </a:effectLst>
                <a:latin typeface="Cambria" panose="02040503050406030204" pitchFamily="18" charset="0"/>
              </a:rPr>
              <a:t>The connection rarity determines the certainty. </a:t>
            </a:r>
            <a:endParaRPr lang="en-US" sz="2100" b="1" dirty="0">
              <a:effectLst>
                <a:outerShdw blurRad="38100" dist="38100" dir="2700000" algn="tl">
                  <a:srgbClr val="000000">
                    <a:alpha val="43137"/>
                  </a:srgbClr>
                </a:outerShdw>
              </a:effectLst>
              <a:latin typeface="Cambria" panose="02040503050406030204" pitchFamily="18" charset="0"/>
            </a:endParaRPr>
          </a:p>
        </p:txBody>
      </p:sp>
      <p:pic>
        <p:nvPicPr>
          <p:cNvPr id="4" name="Obraz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59632" y="690634"/>
            <a:ext cx="6650891" cy="3886255"/>
          </a:xfrm>
          <a:prstGeom prst="rect">
            <a:avLst/>
          </a:prstGeom>
        </p:spPr>
      </p:pic>
      <mc:AlternateContent xmlns:mc="http://schemas.openxmlformats.org/markup-compatibility/2006" xmlns:a14="http://schemas.microsoft.com/office/drawing/2010/main">
        <mc:Choice Requires="a14">
          <p:sp>
            <p:nvSpPr>
              <p:cNvPr id="11" name="pole tekstowe 10"/>
              <p:cNvSpPr txBox="1"/>
              <p:nvPr/>
            </p:nvSpPr>
            <p:spPr>
              <a:xfrm>
                <a:off x="4067944" y="1071787"/>
                <a:ext cx="889761" cy="485005"/>
              </a:xfrm>
              <a:prstGeom prst="rect">
                <a:avLst/>
              </a:prstGeom>
              <a:noFill/>
            </p:spPr>
            <p:txBody>
              <a:bodyPr wrap="square" rtlCol="0">
                <a:spAutoFit/>
              </a:bodyPr>
              <a:lstStyle/>
              <a:p>
                <a:pPr eaLnBrk="1" fontAlgn="auto" hangingPunct="1">
                  <a:spcBef>
                    <a:spcPts val="500"/>
                  </a:spcBef>
                  <a:spcAft>
                    <a:spcPts val="500"/>
                  </a:spcAft>
                </a:pPr>
                <a14:m>
                  <m:oMathPara xmlns:m="http://schemas.openxmlformats.org/officeDocument/2006/math">
                    <m:oMathParaPr>
                      <m:jc m:val="centerGroup"/>
                    </m:oMathParaPr>
                    <m:oMath xmlns:m="http://schemas.openxmlformats.org/officeDocument/2006/math">
                      <m:sSub>
                        <m:sSubPr>
                          <m:ctrlPr>
                            <a:rPr lang="en-US" sz="1400" i="1">
                              <a:latin typeface="Cambria Math" panose="02040503050406030204" pitchFamily="18" charset="0"/>
                            </a:rPr>
                          </m:ctrlPr>
                        </m:sSubPr>
                        <m:e>
                          <m:r>
                            <a:rPr lang="en-US" sz="1400" i="1">
                              <a:latin typeface="Cambria Math" panose="02040503050406030204" pitchFamily="18" charset="0"/>
                            </a:rPr>
                            <m:t>𝑤</m:t>
                          </m:r>
                        </m:e>
                        <m:sub>
                          <m:sSubSup>
                            <m:sSubSupPr>
                              <m:ctrlPr>
                                <a:rPr lang="en-US" sz="1400" i="1">
                                  <a:latin typeface="Cambria Math" panose="02040503050406030204" pitchFamily="18" charset="0"/>
                                </a:rPr>
                              </m:ctrlPr>
                            </m:sSubSupPr>
                            <m:e>
                              <m:r>
                                <a:rPr lang="en-US" sz="1400" i="1">
                                  <a:latin typeface="Cambria Math" panose="02040503050406030204" pitchFamily="18" charset="0"/>
                                </a:rPr>
                                <m:t>𝑂</m:t>
                              </m:r>
                            </m:e>
                            <m:sub>
                              <m:r>
                                <a:rPr lang="en-US" sz="1400" i="1">
                                  <a:latin typeface="Cambria Math" panose="02040503050406030204" pitchFamily="18" charset="0"/>
                                </a:rPr>
                                <m:t>𝑗</m:t>
                              </m:r>
                            </m:sub>
                            <m:sup>
                              <m:sSub>
                                <m:sSubPr>
                                  <m:ctrlPr>
                                    <a:rPr lang="en-US" sz="1400" i="1">
                                      <a:latin typeface="Cambria Math" panose="02040503050406030204" pitchFamily="18" charset="0"/>
                                    </a:rPr>
                                  </m:ctrlPr>
                                </m:sSubPr>
                                <m:e>
                                  <m:r>
                                    <a:rPr lang="en-US" sz="1400" i="1">
                                      <a:latin typeface="Cambria Math" panose="02040503050406030204" pitchFamily="18" charset="0"/>
                                    </a:rPr>
                                    <m:t>𝑇</m:t>
                                  </m:r>
                                </m:e>
                                <m:sub>
                                  <m:r>
                                    <a:rPr lang="en-US" sz="1400" i="1">
                                      <a:latin typeface="Cambria Math" panose="02040503050406030204" pitchFamily="18" charset="0"/>
                                    </a:rPr>
                                    <m:t>𝑛</m:t>
                                  </m:r>
                                </m:sub>
                              </m:sSub>
                            </m:sup>
                          </m:sSubSup>
                          <m:r>
                            <a:rPr lang="en-US" sz="1400" i="1">
                              <a:latin typeface="Cambria Math" panose="02040503050406030204" pitchFamily="18" charset="0"/>
                            </a:rPr>
                            <m:t>,</m:t>
                          </m:r>
                          <m:sSubSup>
                            <m:sSubSupPr>
                              <m:ctrlPr>
                                <a:rPr lang="en-US" sz="1400" i="1">
                                  <a:latin typeface="Cambria Math" panose="02040503050406030204" pitchFamily="18" charset="0"/>
                                </a:rPr>
                              </m:ctrlPr>
                            </m:sSubSupPr>
                            <m:e>
                              <m:r>
                                <a:rPr lang="en-US" sz="1400" i="1">
                                  <a:latin typeface="Cambria Math" panose="02040503050406030204" pitchFamily="18" charset="0"/>
                                </a:rPr>
                                <m:t>𝑆</m:t>
                              </m:r>
                            </m:e>
                            <m:sub>
                              <m:sSub>
                                <m:sSubPr>
                                  <m:ctrlPr>
                                    <a:rPr lang="en-US" sz="1400" i="1">
                                      <a:latin typeface="Cambria Math" panose="02040503050406030204" pitchFamily="18" charset="0"/>
                                    </a:rPr>
                                  </m:ctrlPr>
                                </m:sSubPr>
                                <m:e>
                                  <m:r>
                                    <a:rPr lang="en-US" sz="1400" i="1">
                                      <a:latin typeface="Cambria Math" panose="02040503050406030204" pitchFamily="18" charset="0"/>
                                    </a:rPr>
                                    <m:t>𝑣</m:t>
                                  </m:r>
                                </m:e>
                                <m:sub>
                                  <m:r>
                                    <a:rPr lang="en-US" sz="1400" i="1">
                                      <a:latin typeface="Cambria Math" panose="02040503050406030204" pitchFamily="18" charset="0"/>
                                    </a:rPr>
                                    <m:t>𝑖</m:t>
                                  </m:r>
                                </m:sub>
                              </m:sSub>
                            </m:sub>
                            <m:sup>
                              <m:sSub>
                                <m:sSubPr>
                                  <m:ctrlPr>
                                    <a:rPr lang="en-US" sz="1400" i="1">
                                      <a:latin typeface="Cambria Math" panose="02040503050406030204" pitchFamily="18" charset="0"/>
                                    </a:rPr>
                                  </m:ctrlPr>
                                </m:sSubPr>
                                <m:e>
                                  <m:r>
                                    <a:rPr lang="en-US" sz="1400" i="1">
                                      <a:latin typeface="Cambria Math" panose="02040503050406030204" pitchFamily="18" charset="0"/>
                                    </a:rPr>
                                    <m:t>𝑎</m:t>
                                  </m:r>
                                </m:e>
                                <m:sub>
                                  <m:r>
                                    <a:rPr lang="en-US" sz="1400" i="1">
                                      <a:latin typeface="Cambria Math" panose="02040503050406030204" pitchFamily="18" charset="0"/>
                                    </a:rPr>
                                    <m:t>𝑘</m:t>
                                  </m:r>
                                </m:sub>
                              </m:sSub>
                            </m:sup>
                          </m:sSubSup>
                        </m:sub>
                      </m:sSub>
                    </m:oMath>
                  </m:oMathPara>
                </a14:m>
                <a:endParaRPr lang="en-US" sz="1400" b="1" dirty="0" smtClean="0">
                  <a:effectLst>
                    <a:outerShdw blurRad="38100" dist="38100" dir="2700000" algn="tl">
                      <a:srgbClr val="000000">
                        <a:alpha val="43137"/>
                      </a:srgbClr>
                    </a:outerShdw>
                  </a:effectLst>
                  <a:latin typeface="Cambria" panose="02040503050406030204" pitchFamily="18" charset="0"/>
                </a:endParaRPr>
              </a:p>
            </p:txBody>
          </p:sp>
        </mc:Choice>
        <mc:Fallback xmlns="">
          <p:sp>
            <p:nvSpPr>
              <p:cNvPr id="11" name="pole tekstowe 10"/>
              <p:cNvSpPr txBox="1">
                <a:spLocks noRot="1" noChangeAspect="1" noMove="1" noResize="1" noEditPoints="1" noAdjustHandles="1" noChangeArrowheads="1" noChangeShapeType="1" noTextEdit="1"/>
              </p:cNvSpPr>
              <p:nvPr/>
            </p:nvSpPr>
            <p:spPr>
              <a:xfrm>
                <a:off x="4067944" y="1071787"/>
                <a:ext cx="889761" cy="485005"/>
              </a:xfrm>
              <a:prstGeom prst="rect">
                <a:avLst/>
              </a:prstGeom>
              <a:blipFill rotWithShape="0">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pole tekstowe 11"/>
              <p:cNvSpPr txBox="1"/>
              <p:nvPr/>
            </p:nvSpPr>
            <p:spPr>
              <a:xfrm>
                <a:off x="3275856" y="1901867"/>
                <a:ext cx="889761" cy="485005"/>
              </a:xfrm>
              <a:prstGeom prst="rect">
                <a:avLst/>
              </a:prstGeom>
              <a:noFill/>
            </p:spPr>
            <p:txBody>
              <a:bodyPr wrap="square" rtlCol="0">
                <a:spAutoFit/>
              </a:bodyPr>
              <a:lstStyle/>
              <a:p>
                <a:pPr eaLnBrk="1" fontAlgn="auto" hangingPunct="1">
                  <a:spcBef>
                    <a:spcPts val="500"/>
                  </a:spcBef>
                  <a:spcAft>
                    <a:spcPts val="500"/>
                  </a:spcAft>
                </a:pPr>
                <a14:m>
                  <m:oMathPara xmlns:m="http://schemas.openxmlformats.org/officeDocument/2006/math">
                    <m:oMathParaPr>
                      <m:jc m:val="centerGroup"/>
                    </m:oMathParaPr>
                    <m:oMath xmlns:m="http://schemas.openxmlformats.org/officeDocument/2006/math">
                      <m:sSub>
                        <m:sSubPr>
                          <m:ctrlPr>
                            <a:rPr lang="en-US" sz="1400" i="1">
                              <a:latin typeface="Cambria Math" panose="02040503050406030204" pitchFamily="18" charset="0"/>
                            </a:rPr>
                          </m:ctrlPr>
                        </m:sSubPr>
                        <m:e>
                          <m:r>
                            <a:rPr lang="en-US" sz="1400" i="1">
                              <a:latin typeface="Cambria Math" panose="02040503050406030204" pitchFamily="18" charset="0"/>
                            </a:rPr>
                            <m:t>𝑤</m:t>
                          </m:r>
                        </m:e>
                        <m:sub>
                          <m:sSubSup>
                            <m:sSubSupPr>
                              <m:ctrlPr>
                                <a:rPr lang="en-US" sz="1400" i="1">
                                  <a:latin typeface="Cambria Math" panose="02040503050406030204" pitchFamily="18" charset="0"/>
                                </a:rPr>
                              </m:ctrlPr>
                            </m:sSubSupPr>
                            <m:e>
                              <m:r>
                                <a:rPr lang="en-US" sz="1400" i="1">
                                  <a:latin typeface="Cambria Math" panose="02040503050406030204" pitchFamily="18" charset="0"/>
                                </a:rPr>
                                <m:t>𝑆</m:t>
                              </m:r>
                            </m:e>
                            <m:sub>
                              <m:sSub>
                                <m:sSubPr>
                                  <m:ctrlPr>
                                    <a:rPr lang="en-US" sz="1400" i="1">
                                      <a:latin typeface="Cambria Math" panose="02040503050406030204" pitchFamily="18" charset="0"/>
                                    </a:rPr>
                                  </m:ctrlPr>
                                </m:sSubPr>
                                <m:e>
                                  <m:r>
                                    <a:rPr lang="en-US" sz="1400" i="1">
                                      <a:latin typeface="Cambria Math" panose="02040503050406030204" pitchFamily="18" charset="0"/>
                                    </a:rPr>
                                    <m:t>𝑣</m:t>
                                  </m:r>
                                </m:e>
                                <m:sub>
                                  <m:r>
                                    <a:rPr lang="en-US" sz="1400" i="1">
                                      <a:latin typeface="Cambria Math" panose="02040503050406030204" pitchFamily="18" charset="0"/>
                                    </a:rPr>
                                    <m:t>𝑖</m:t>
                                  </m:r>
                                </m:sub>
                              </m:sSub>
                            </m:sub>
                            <m:sup>
                              <m:sSub>
                                <m:sSubPr>
                                  <m:ctrlPr>
                                    <a:rPr lang="en-US" sz="1400" i="1">
                                      <a:latin typeface="Cambria Math" panose="02040503050406030204" pitchFamily="18" charset="0"/>
                                    </a:rPr>
                                  </m:ctrlPr>
                                </m:sSubPr>
                                <m:e>
                                  <m:r>
                                    <a:rPr lang="en-US" sz="1400" i="1">
                                      <a:latin typeface="Cambria Math" panose="02040503050406030204" pitchFamily="18" charset="0"/>
                                    </a:rPr>
                                    <m:t>𝑎</m:t>
                                  </m:r>
                                </m:e>
                                <m:sub>
                                  <m:r>
                                    <a:rPr lang="en-US" sz="1400" i="1">
                                      <a:latin typeface="Cambria Math" panose="02040503050406030204" pitchFamily="18" charset="0"/>
                                    </a:rPr>
                                    <m:t>𝑘</m:t>
                                  </m:r>
                                </m:sub>
                              </m:sSub>
                            </m:sup>
                          </m:sSubSup>
                          <m:r>
                            <a:rPr lang="en-US" sz="1400" i="1">
                              <a:latin typeface="Cambria Math" panose="02040503050406030204" pitchFamily="18" charset="0"/>
                            </a:rPr>
                            <m:t>,</m:t>
                          </m:r>
                          <m:sSubSup>
                            <m:sSubSupPr>
                              <m:ctrlPr>
                                <a:rPr lang="en-US" sz="1400" i="1">
                                  <a:latin typeface="Cambria Math" panose="02040503050406030204" pitchFamily="18" charset="0"/>
                                </a:rPr>
                              </m:ctrlPr>
                            </m:sSubSupPr>
                            <m:e>
                              <m:r>
                                <a:rPr lang="en-US" sz="1400" i="1">
                                  <a:latin typeface="Cambria Math" panose="02040503050406030204" pitchFamily="18" charset="0"/>
                                </a:rPr>
                                <m:t>𝑂</m:t>
                              </m:r>
                            </m:e>
                            <m:sub>
                              <m:r>
                                <a:rPr lang="en-US" sz="1400" i="1">
                                  <a:latin typeface="Cambria Math" panose="02040503050406030204" pitchFamily="18" charset="0"/>
                                </a:rPr>
                                <m:t>𝑗</m:t>
                              </m:r>
                            </m:sub>
                            <m:sup>
                              <m:sSub>
                                <m:sSubPr>
                                  <m:ctrlPr>
                                    <a:rPr lang="en-US" sz="1400" i="1">
                                      <a:latin typeface="Cambria Math" panose="02040503050406030204" pitchFamily="18" charset="0"/>
                                    </a:rPr>
                                  </m:ctrlPr>
                                </m:sSubPr>
                                <m:e>
                                  <m:r>
                                    <a:rPr lang="en-US" sz="1400" i="1">
                                      <a:latin typeface="Cambria Math" panose="02040503050406030204" pitchFamily="18" charset="0"/>
                                    </a:rPr>
                                    <m:t>𝑇</m:t>
                                  </m:r>
                                </m:e>
                                <m:sub>
                                  <m:r>
                                    <a:rPr lang="en-US" sz="1400" i="1">
                                      <a:latin typeface="Cambria Math" panose="02040503050406030204" pitchFamily="18" charset="0"/>
                                    </a:rPr>
                                    <m:t>𝑛</m:t>
                                  </m:r>
                                </m:sub>
                              </m:sSub>
                            </m:sup>
                          </m:sSubSup>
                        </m:sub>
                      </m:sSub>
                    </m:oMath>
                  </m:oMathPara>
                </a14:m>
                <a:endParaRPr lang="en-US" sz="1400" b="1" dirty="0" smtClean="0">
                  <a:effectLst>
                    <a:outerShdw blurRad="38100" dist="38100" dir="2700000" algn="tl">
                      <a:srgbClr val="000000">
                        <a:alpha val="43137"/>
                      </a:srgbClr>
                    </a:outerShdw>
                  </a:effectLst>
                  <a:latin typeface="Cambria" panose="02040503050406030204" pitchFamily="18" charset="0"/>
                </a:endParaRPr>
              </a:p>
            </p:txBody>
          </p:sp>
        </mc:Choice>
        <mc:Fallback xmlns="">
          <p:sp>
            <p:nvSpPr>
              <p:cNvPr id="12" name="pole tekstowe 11"/>
              <p:cNvSpPr txBox="1">
                <a:spLocks noRot="1" noChangeAspect="1" noMove="1" noResize="1" noEditPoints="1" noAdjustHandles="1" noChangeArrowheads="1" noChangeShapeType="1" noTextEdit="1"/>
              </p:cNvSpPr>
              <p:nvPr/>
            </p:nvSpPr>
            <p:spPr>
              <a:xfrm>
                <a:off x="3275856" y="1901867"/>
                <a:ext cx="889761" cy="485005"/>
              </a:xfrm>
              <a:prstGeom prst="rect">
                <a:avLst/>
              </a:prstGeom>
              <a:blipFill rotWithShape="0">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pole tekstowe 14"/>
              <p:cNvSpPr txBox="1"/>
              <p:nvPr/>
            </p:nvSpPr>
            <p:spPr>
              <a:xfrm>
                <a:off x="1691680" y="1844824"/>
                <a:ext cx="457713" cy="418256"/>
              </a:xfrm>
              <a:prstGeom prst="rect">
                <a:avLst/>
              </a:prstGeom>
              <a:noFill/>
            </p:spPr>
            <p:txBody>
              <a:bodyPr wrap="square" rtlCol="0">
                <a:spAutoFit/>
              </a:bodyPr>
              <a:lstStyle/>
              <a:p>
                <a:pPr eaLnBrk="1" fontAlgn="auto" hangingPunct="1">
                  <a:spcBef>
                    <a:spcPts val="500"/>
                  </a:spcBef>
                  <a:spcAft>
                    <a:spcPts val="500"/>
                  </a:spcAft>
                </a:pPr>
                <a14:m>
                  <m:oMathPara xmlns:m="http://schemas.openxmlformats.org/officeDocument/2006/math">
                    <m:oMathParaPr>
                      <m:jc m:val="centerGroup"/>
                    </m:oMathParaPr>
                    <m:oMath xmlns:m="http://schemas.openxmlformats.org/officeDocument/2006/math">
                      <m:sSubSup>
                        <m:sSubSupPr>
                          <m:ctrlPr>
                            <a:rPr lang="en-US" sz="1400" i="1">
                              <a:latin typeface="Cambria Math" panose="02040503050406030204" pitchFamily="18" charset="0"/>
                            </a:rPr>
                          </m:ctrlPr>
                        </m:sSubSupPr>
                        <m:e>
                          <m:r>
                            <a:rPr lang="en-US" sz="1400" i="1">
                              <a:latin typeface="Cambria Math" panose="02040503050406030204" pitchFamily="18" charset="0"/>
                            </a:rPr>
                            <m:t>𝑆</m:t>
                          </m:r>
                        </m:e>
                        <m:sub>
                          <m:sSub>
                            <m:sSubPr>
                              <m:ctrlPr>
                                <a:rPr lang="en-US" sz="1400" i="1">
                                  <a:latin typeface="Cambria Math" panose="02040503050406030204" pitchFamily="18" charset="0"/>
                                </a:rPr>
                              </m:ctrlPr>
                            </m:sSubPr>
                            <m:e>
                              <m:r>
                                <a:rPr lang="en-US" sz="1400" i="1">
                                  <a:latin typeface="Cambria Math" panose="02040503050406030204" pitchFamily="18" charset="0"/>
                                </a:rPr>
                                <m:t>𝑣</m:t>
                              </m:r>
                            </m:e>
                            <m:sub>
                              <m:r>
                                <a:rPr lang="en-US" sz="1400" i="1">
                                  <a:latin typeface="Cambria Math" panose="02040503050406030204" pitchFamily="18" charset="0"/>
                                </a:rPr>
                                <m:t>𝑖</m:t>
                              </m:r>
                            </m:sub>
                          </m:sSub>
                        </m:sub>
                        <m:sup>
                          <m:sSub>
                            <m:sSubPr>
                              <m:ctrlPr>
                                <a:rPr lang="en-US" sz="1400" i="1">
                                  <a:latin typeface="Cambria Math" panose="02040503050406030204" pitchFamily="18" charset="0"/>
                                </a:rPr>
                              </m:ctrlPr>
                            </m:sSubPr>
                            <m:e>
                              <m:r>
                                <a:rPr lang="en-US" sz="1400" i="1">
                                  <a:latin typeface="Cambria Math" panose="02040503050406030204" pitchFamily="18" charset="0"/>
                                </a:rPr>
                                <m:t>𝑎</m:t>
                              </m:r>
                            </m:e>
                            <m:sub>
                              <m:r>
                                <a:rPr lang="en-US" sz="1400" i="1">
                                  <a:latin typeface="Cambria Math" panose="02040503050406030204" pitchFamily="18" charset="0"/>
                                </a:rPr>
                                <m:t>𝑘</m:t>
                              </m:r>
                            </m:sub>
                          </m:sSub>
                        </m:sup>
                      </m:sSubSup>
                    </m:oMath>
                  </m:oMathPara>
                </a14:m>
                <a:endParaRPr lang="en-US" sz="1400" b="1" dirty="0" smtClean="0">
                  <a:effectLst>
                    <a:outerShdw blurRad="38100" dist="38100" dir="2700000" algn="tl">
                      <a:srgbClr val="000000">
                        <a:alpha val="43137"/>
                      </a:srgbClr>
                    </a:outerShdw>
                  </a:effectLst>
                  <a:latin typeface="Cambria" panose="02040503050406030204" pitchFamily="18" charset="0"/>
                </a:endParaRPr>
              </a:p>
            </p:txBody>
          </p:sp>
        </mc:Choice>
        <mc:Fallback xmlns="">
          <p:sp>
            <p:nvSpPr>
              <p:cNvPr id="15" name="pole tekstowe 14"/>
              <p:cNvSpPr txBox="1">
                <a:spLocks noRot="1" noChangeAspect="1" noMove="1" noResize="1" noEditPoints="1" noAdjustHandles="1" noChangeArrowheads="1" noChangeShapeType="1" noTextEdit="1"/>
              </p:cNvSpPr>
              <p:nvPr/>
            </p:nvSpPr>
            <p:spPr>
              <a:xfrm>
                <a:off x="1691680" y="1844824"/>
                <a:ext cx="457713" cy="418256"/>
              </a:xfrm>
              <a:prstGeom prst="rect">
                <a:avLst/>
              </a:prstGeom>
              <a:blipFill rotWithShape="0">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pole tekstowe 15"/>
              <p:cNvSpPr txBox="1"/>
              <p:nvPr/>
            </p:nvSpPr>
            <p:spPr>
              <a:xfrm>
                <a:off x="5820992" y="1998577"/>
                <a:ext cx="457713" cy="525978"/>
              </a:xfrm>
              <a:prstGeom prst="rect">
                <a:avLst/>
              </a:prstGeom>
              <a:noFill/>
            </p:spPr>
            <p:txBody>
              <a:bodyPr wrap="square" rtlCol="0">
                <a:spAutoFit/>
              </a:bodyPr>
              <a:lstStyle/>
              <a:p>
                <a:pPr eaLnBrk="1" fontAlgn="auto" hangingPunct="1">
                  <a:spcBef>
                    <a:spcPts val="500"/>
                  </a:spcBef>
                  <a:spcAft>
                    <a:spcPts val="500"/>
                  </a:spcAft>
                </a:pPr>
                <a14:m>
                  <m:oMathPara xmlns:m="http://schemas.openxmlformats.org/officeDocument/2006/math">
                    <m:oMathParaPr>
                      <m:jc m:val="centerGroup"/>
                    </m:oMathParaPr>
                    <m:oMath xmlns:m="http://schemas.openxmlformats.org/officeDocument/2006/math">
                      <m:sSubSup>
                        <m:sSubSupPr>
                          <m:ctrlPr>
                            <a:rPr lang="en-US" sz="1800" i="1">
                              <a:latin typeface="Cambria Math" panose="02040503050406030204" pitchFamily="18" charset="0"/>
                            </a:rPr>
                          </m:ctrlPr>
                        </m:sSubSupPr>
                        <m:e>
                          <m:r>
                            <a:rPr lang="en-US" sz="1800" i="1">
                              <a:latin typeface="Cambria Math" panose="02040503050406030204" pitchFamily="18" charset="0"/>
                            </a:rPr>
                            <m:t>𝑂</m:t>
                          </m:r>
                        </m:e>
                        <m:sub>
                          <m:r>
                            <a:rPr lang="en-US" sz="1800" i="1">
                              <a:latin typeface="Cambria Math" panose="02040503050406030204" pitchFamily="18" charset="0"/>
                            </a:rPr>
                            <m:t>𝑗</m:t>
                          </m:r>
                        </m:sub>
                        <m:sup>
                          <m:sSub>
                            <m:sSubPr>
                              <m:ctrlPr>
                                <a:rPr lang="en-US" sz="1800" i="1">
                                  <a:latin typeface="Cambria Math" panose="02040503050406030204" pitchFamily="18" charset="0"/>
                                </a:rPr>
                              </m:ctrlPr>
                            </m:sSubPr>
                            <m:e>
                              <m:r>
                                <a:rPr lang="en-US" sz="1800" i="1">
                                  <a:latin typeface="Cambria Math" panose="02040503050406030204" pitchFamily="18" charset="0"/>
                                </a:rPr>
                                <m:t>𝑇</m:t>
                              </m:r>
                            </m:e>
                            <m:sub>
                              <m:r>
                                <a:rPr lang="en-US" sz="1800" i="1">
                                  <a:latin typeface="Cambria Math" panose="02040503050406030204" pitchFamily="18" charset="0"/>
                                </a:rPr>
                                <m:t>𝑛</m:t>
                              </m:r>
                            </m:sub>
                          </m:sSub>
                        </m:sup>
                      </m:sSubSup>
                    </m:oMath>
                  </m:oMathPara>
                </a14:m>
                <a:endParaRPr lang="en-US" sz="1800" b="1" dirty="0" smtClean="0">
                  <a:effectLst>
                    <a:outerShdw blurRad="38100" dist="38100" dir="2700000" algn="tl">
                      <a:srgbClr val="000000">
                        <a:alpha val="43137"/>
                      </a:srgbClr>
                    </a:outerShdw>
                  </a:effectLst>
                  <a:latin typeface="Cambria" panose="02040503050406030204" pitchFamily="18" charset="0"/>
                </a:endParaRPr>
              </a:p>
            </p:txBody>
          </p:sp>
        </mc:Choice>
        <mc:Fallback xmlns="">
          <p:sp>
            <p:nvSpPr>
              <p:cNvPr id="16" name="pole tekstowe 15"/>
              <p:cNvSpPr txBox="1">
                <a:spLocks noRot="1" noChangeAspect="1" noMove="1" noResize="1" noEditPoints="1" noAdjustHandles="1" noChangeArrowheads="1" noChangeShapeType="1" noTextEdit="1"/>
              </p:cNvSpPr>
              <p:nvPr/>
            </p:nvSpPr>
            <p:spPr>
              <a:xfrm>
                <a:off x="5820992" y="1998577"/>
                <a:ext cx="457713" cy="525978"/>
              </a:xfrm>
              <a:prstGeom prst="rect">
                <a:avLst/>
              </a:prstGeom>
              <a:blipFill rotWithShape="0">
                <a:blip r:embed="rId8"/>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3435240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rostokąt 5"/>
          <p:cNvSpPr/>
          <p:nvPr/>
        </p:nvSpPr>
        <p:spPr>
          <a:xfrm>
            <a:off x="-2778" y="0"/>
            <a:ext cx="9146778" cy="6858000"/>
          </a:xfrm>
          <a:prstGeom prst="rect">
            <a:avLst/>
          </a:prstGeom>
          <a:gradFill flip="none" rotWithShape="1">
            <a:gsLst>
              <a:gs pos="0">
                <a:srgbClr val="AFA89E"/>
              </a:gs>
              <a:gs pos="0">
                <a:srgbClr val="FEF8F1"/>
              </a:gs>
              <a:gs pos="73000">
                <a:srgbClr val="FFFBFA"/>
              </a:gs>
              <a:gs pos="100000">
                <a:srgbClr val="EA8E50"/>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ytuł 1"/>
          <p:cNvSpPr>
            <a:spLocks noGrp="1"/>
          </p:cNvSpPr>
          <p:nvPr>
            <p:ph type="title"/>
          </p:nvPr>
        </p:nvSpPr>
        <p:spPr>
          <a:xfrm>
            <a:off x="1475656" y="-4653"/>
            <a:ext cx="6186388" cy="679998"/>
          </a:xfrm>
        </p:spPr>
        <p:txBody>
          <a:bodyPr>
            <a:normAutofit/>
          </a:bodyPr>
          <a:lstStyle/>
          <a:p>
            <a:pPr algn="ctr"/>
            <a:r>
              <a:rPr lang="pl-PL" sz="3800" b="1" dirty="0" smtClean="0">
                <a:effectLst>
                  <a:outerShdw blurRad="38100" dist="38100" dir="2700000" algn="tl">
                    <a:srgbClr val="000000">
                      <a:alpha val="43137"/>
                    </a:srgbClr>
                  </a:outerShdw>
                </a:effectLst>
                <a:latin typeface="Cambria" panose="02040503050406030204" pitchFamily="18" charset="0"/>
              </a:rPr>
              <a:t>CONNECTION  PLASTICITY</a:t>
            </a:r>
            <a:endParaRPr lang="en-US" sz="3800" b="1" dirty="0">
              <a:effectLst>
                <a:outerShdw blurRad="38100" dist="38100" dir="2700000" algn="tl">
                  <a:srgbClr val="000000">
                    <a:alpha val="43137"/>
                  </a:srgbClr>
                </a:outerShdw>
              </a:effectLst>
              <a:latin typeface="Cambria" panose="02040503050406030204" pitchFamily="18" charset="0"/>
            </a:endParaRPr>
          </a:p>
        </p:txBody>
      </p:sp>
      <p:pic>
        <p:nvPicPr>
          <p:cNvPr id="9" name="Obraz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86" y="0"/>
            <a:ext cx="1478842" cy="675345"/>
          </a:xfrm>
          <a:prstGeom prst="rect">
            <a:avLst/>
          </a:prstGeom>
        </p:spPr>
      </p:pic>
      <p:pic>
        <p:nvPicPr>
          <p:cNvPr id="10" name="Obraz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V="1">
            <a:off x="0" y="6182655"/>
            <a:ext cx="1478842" cy="675345"/>
          </a:xfrm>
          <a:prstGeom prst="rect">
            <a:avLst/>
          </a:prstGeom>
        </p:spPr>
      </p:pic>
      <p:pic>
        <p:nvPicPr>
          <p:cNvPr id="13" name="Obraz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7671494" y="0"/>
            <a:ext cx="1475656" cy="675345"/>
          </a:xfrm>
          <a:prstGeom prst="rect">
            <a:avLst/>
          </a:prstGeom>
        </p:spPr>
      </p:pic>
      <p:pic>
        <p:nvPicPr>
          <p:cNvPr id="14" name="Obraz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flipV="1">
            <a:off x="7668344" y="6182655"/>
            <a:ext cx="1475656" cy="675345"/>
          </a:xfrm>
          <a:prstGeom prst="rect">
            <a:avLst/>
          </a:prstGeom>
        </p:spPr>
      </p:pic>
      <p:sp>
        <p:nvSpPr>
          <p:cNvPr id="19" name="Tytuł 1"/>
          <p:cNvSpPr txBox="1">
            <a:spLocks/>
          </p:cNvSpPr>
          <p:nvPr/>
        </p:nvSpPr>
        <p:spPr>
          <a:xfrm>
            <a:off x="1475656" y="6093296"/>
            <a:ext cx="6186388" cy="764704"/>
          </a:xfrm>
          <a:prstGeom prst="rect">
            <a:avLst/>
          </a:prstGeom>
        </p:spPr>
        <p:txBody>
          <a:bodyPr vert="horz" lIns="91440" tIns="45720" rIns="91440" bIns="45720" rtlCol="0" anchor="ctr">
            <a:normAutofit fontScale="97500"/>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fontAlgn="auto">
              <a:lnSpc>
                <a:spcPct val="110000"/>
              </a:lnSpc>
              <a:spcBef>
                <a:spcPts val="0"/>
              </a:spcBef>
              <a:spcAft>
                <a:spcPts val="0"/>
              </a:spcAft>
            </a:pPr>
            <a:r>
              <a:rPr lang="en-US" sz="1600" b="1" dirty="0" smtClean="0">
                <a:effectLst>
                  <a:outerShdw blurRad="38100" dist="38100" dir="2700000" algn="tl">
                    <a:srgbClr val="000000">
                      <a:alpha val="43137"/>
                    </a:srgbClr>
                  </a:outerShdw>
                </a:effectLst>
                <a:latin typeface="Cambria" panose="02040503050406030204" pitchFamily="18" charset="0"/>
              </a:rPr>
              <a:t>ASSORT-2 algorithm defines the conditions which must be met </a:t>
            </a:r>
            <a:br>
              <a:rPr lang="en-US" sz="1600" b="1" dirty="0" smtClean="0">
                <a:effectLst>
                  <a:outerShdw blurRad="38100" dist="38100" dir="2700000" algn="tl">
                    <a:srgbClr val="000000">
                      <a:alpha val="43137"/>
                    </a:srgbClr>
                  </a:outerShdw>
                </a:effectLst>
                <a:latin typeface="Cambria" panose="02040503050406030204" pitchFamily="18" charset="0"/>
              </a:rPr>
            </a:br>
            <a:r>
              <a:rPr lang="en-US" sz="1600" b="1" dirty="0" smtClean="0">
                <a:effectLst>
                  <a:outerShdw blurRad="38100" dist="38100" dir="2700000" algn="tl">
                    <a:srgbClr val="000000">
                      <a:alpha val="43137"/>
                    </a:srgbClr>
                  </a:outerShdw>
                </a:effectLst>
                <a:latin typeface="Cambria" panose="02040503050406030204" pitchFamily="18" charset="0"/>
              </a:rPr>
              <a:t>to create or update the connections between sensory neurons.</a:t>
            </a:r>
            <a:endParaRPr lang="en-US" sz="1600" b="1" dirty="0">
              <a:effectLst>
                <a:outerShdw blurRad="38100" dist="38100" dir="2700000" algn="tl">
                  <a:srgbClr val="000000">
                    <a:alpha val="43137"/>
                  </a:srgbClr>
                </a:outerShdw>
              </a:effectLst>
              <a:latin typeface="Cambria" panose="02040503050406030204" pitchFamily="18" charset="0"/>
            </a:endParaRPr>
          </a:p>
        </p:txBody>
      </p:sp>
      <p:pic>
        <p:nvPicPr>
          <p:cNvPr id="7" name="Obraz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512" y="836712"/>
            <a:ext cx="8784976" cy="5184576"/>
          </a:xfrm>
          <a:prstGeom prst="rect">
            <a:avLst/>
          </a:prstGeom>
        </p:spPr>
      </p:pic>
    </p:spTree>
    <p:extLst>
      <p:ext uri="{BB962C8B-B14F-4D97-AF65-F5344CB8AC3E}">
        <p14:creationId xmlns:p14="http://schemas.microsoft.com/office/powerpoint/2010/main" val="39527078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rostokąt 5"/>
          <p:cNvSpPr/>
          <p:nvPr/>
        </p:nvSpPr>
        <p:spPr>
          <a:xfrm>
            <a:off x="0" y="0"/>
            <a:ext cx="9146778" cy="6858000"/>
          </a:xfrm>
          <a:prstGeom prst="rect">
            <a:avLst/>
          </a:prstGeom>
          <a:gradFill flip="none" rotWithShape="1">
            <a:gsLst>
              <a:gs pos="0">
                <a:srgbClr val="AFA89E"/>
              </a:gs>
              <a:gs pos="0">
                <a:srgbClr val="FEF8F1"/>
              </a:gs>
              <a:gs pos="73000">
                <a:srgbClr val="FFFBFA"/>
              </a:gs>
              <a:gs pos="100000">
                <a:srgbClr val="EA8E50"/>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p:cNvSpPr>
            <a:spLocks noGrp="1"/>
          </p:cNvSpPr>
          <p:nvPr>
            <p:ph type="title"/>
          </p:nvPr>
        </p:nvSpPr>
        <p:spPr>
          <a:xfrm>
            <a:off x="1475656" y="-4653"/>
            <a:ext cx="6186388" cy="679998"/>
          </a:xfrm>
        </p:spPr>
        <p:txBody>
          <a:bodyPr>
            <a:normAutofit/>
          </a:bodyPr>
          <a:lstStyle/>
          <a:p>
            <a:pPr algn="ctr"/>
            <a:r>
              <a:rPr lang="pl-PL" sz="3600" b="1" dirty="0" smtClean="0">
                <a:effectLst>
                  <a:outerShdw blurRad="38100" dist="38100" dir="2700000" algn="tl">
                    <a:srgbClr val="000000">
                      <a:alpha val="43137"/>
                    </a:srgbClr>
                  </a:outerShdw>
                </a:effectLst>
                <a:latin typeface="Cambria" panose="02040503050406030204" pitchFamily="18" charset="0"/>
              </a:rPr>
              <a:t>EVENT DRIVEN SIMULATION</a:t>
            </a:r>
            <a:endParaRPr lang="en-US" sz="3600" b="1" dirty="0">
              <a:effectLst>
                <a:outerShdw blurRad="38100" dist="38100" dir="2700000" algn="tl">
                  <a:srgbClr val="000000">
                    <a:alpha val="43137"/>
                  </a:srgbClr>
                </a:outerShdw>
              </a:effectLst>
              <a:latin typeface="Cambria" panose="02040503050406030204" pitchFamily="18" charset="0"/>
            </a:endParaRPr>
          </a:p>
        </p:txBody>
      </p:sp>
      <p:pic>
        <p:nvPicPr>
          <p:cNvPr id="9" name="Obraz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86" y="0"/>
            <a:ext cx="1478842" cy="675345"/>
          </a:xfrm>
          <a:prstGeom prst="rect">
            <a:avLst/>
          </a:prstGeom>
        </p:spPr>
      </p:pic>
      <p:pic>
        <p:nvPicPr>
          <p:cNvPr id="10" name="Obraz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V="1">
            <a:off x="0" y="6182655"/>
            <a:ext cx="1478842" cy="675345"/>
          </a:xfrm>
          <a:prstGeom prst="rect">
            <a:avLst/>
          </a:prstGeom>
        </p:spPr>
      </p:pic>
      <p:pic>
        <p:nvPicPr>
          <p:cNvPr id="13" name="Obraz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7671494" y="0"/>
            <a:ext cx="1475656" cy="675345"/>
          </a:xfrm>
          <a:prstGeom prst="rect">
            <a:avLst/>
          </a:prstGeom>
        </p:spPr>
      </p:pic>
      <p:pic>
        <p:nvPicPr>
          <p:cNvPr id="14" name="Obraz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flipV="1">
            <a:off x="7668344" y="6182655"/>
            <a:ext cx="1475656" cy="675345"/>
          </a:xfrm>
          <a:prstGeom prst="rect">
            <a:avLst/>
          </a:prstGeom>
        </p:spPr>
      </p:pic>
      <p:sp>
        <p:nvSpPr>
          <p:cNvPr id="19" name="Tytuł 1"/>
          <p:cNvSpPr txBox="1">
            <a:spLocks/>
          </p:cNvSpPr>
          <p:nvPr/>
        </p:nvSpPr>
        <p:spPr>
          <a:xfrm>
            <a:off x="1475656" y="6093296"/>
            <a:ext cx="6186388" cy="764704"/>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fontAlgn="auto">
              <a:spcAft>
                <a:spcPts val="0"/>
              </a:spcAft>
            </a:pPr>
            <a:r>
              <a:rPr lang="en-US" sz="2400" b="1" dirty="0">
                <a:effectLst>
                  <a:outerShdw blurRad="38100" dist="38100" dir="2700000" algn="tl">
                    <a:srgbClr val="000000">
                      <a:alpha val="43137"/>
                    </a:srgbClr>
                  </a:outerShdw>
                </a:effectLst>
              </a:rPr>
              <a:t>Synaptic dependencies </a:t>
            </a:r>
            <a:r>
              <a:rPr lang="en-US" sz="2400" b="1" dirty="0" smtClean="0">
                <a:effectLst>
                  <a:outerShdw blurRad="38100" dist="38100" dir="2700000" algn="tl">
                    <a:srgbClr val="000000">
                      <a:alpha val="43137"/>
                    </a:srgbClr>
                  </a:outerShdw>
                </a:effectLst>
              </a:rPr>
              <a:t>between</a:t>
            </a:r>
            <a:r>
              <a:rPr lang="pl-PL" sz="2400" b="1" dirty="0" smtClean="0">
                <a:effectLst>
                  <a:outerShdw blurRad="38100" dist="38100" dir="2700000" algn="tl">
                    <a:srgbClr val="000000">
                      <a:alpha val="43137"/>
                    </a:srgbClr>
                  </a:outerShdw>
                </a:effectLst>
              </a:rPr>
              <a:t/>
            </a:r>
            <a:br>
              <a:rPr lang="pl-PL" sz="2400" b="1" dirty="0" smtClean="0">
                <a:effectLst>
                  <a:outerShdw blurRad="38100" dist="38100" dir="2700000" algn="tl">
                    <a:srgbClr val="000000">
                      <a:alpha val="43137"/>
                    </a:srgbClr>
                  </a:outerShdw>
                </a:effectLst>
              </a:rPr>
            </a:br>
            <a:r>
              <a:rPr lang="en-US" sz="2400" b="1" dirty="0" smtClean="0">
                <a:effectLst>
                  <a:outerShdw blurRad="38100" dist="38100" dir="2700000" algn="tl">
                    <a:srgbClr val="000000">
                      <a:alpha val="43137"/>
                    </a:srgbClr>
                  </a:outerShdw>
                </a:effectLst>
              </a:rPr>
              <a:t>receptors</a:t>
            </a:r>
            <a:r>
              <a:rPr lang="en-US" sz="2400" b="1" dirty="0">
                <a:effectLst>
                  <a:outerShdw blurRad="38100" dist="38100" dir="2700000" algn="tl">
                    <a:srgbClr val="000000">
                      <a:alpha val="43137"/>
                    </a:srgbClr>
                  </a:outerShdw>
                </a:effectLst>
              </a:rPr>
              <a:t>, sensory and object neurons.</a:t>
            </a:r>
            <a:endParaRPr lang="en-US" sz="2400" b="1" dirty="0">
              <a:effectLst>
                <a:outerShdw blurRad="38100" dist="38100" dir="2700000" algn="tl">
                  <a:srgbClr val="000000">
                    <a:alpha val="43137"/>
                  </a:srgbClr>
                </a:outerShdw>
              </a:effectLst>
              <a:latin typeface="Cambria" panose="02040503050406030204" pitchFamily="18" charset="0"/>
            </a:endParaRPr>
          </a:p>
        </p:txBody>
      </p:sp>
      <mc:AlternateContent xmlns:mc="http://schemas.openxmlformats.org/markup-compatibility/2006" xmlns:a14="http://schemas.microsoft.com/office/drawing/2010/main">
        <mc:Choice Requires="a14">
          <p:sp>
            <p:nvSpPr>
              <p:cNvPr id="15" name="pole tekstowe 14"/>
              <p:cNvSpPr txBox="1"/>
              <p:nvPr/>
            </p:nvSpPr>
            <p:spPr>
              <a:xfrm>
                <a:off x="736833" y="836712"/>
                <a:ext cx="7632848" cy="668901"/>
              </a:xfrm>
              <a:prstGeom prst="rect">
                <a:avLst/>
              </a:prstGeom>
              <a:noFill/>
            </p:spPr>
            <p:txBody>
              <a:bodyPr wrap="square" rtlCol="0">
                <a:spAutoFit/>
              </a:bodyPr>
              <a:lstStyle/>
              <a:p>
                <a:pPr marL="342900" indent="-342900" eaLnBrk="1" fontAlgn="auto" hangingPunct="1">
                  <a:spcBef>
                    <a:spcPts val="500"/>
                  </a:spcBef>
                  <a:spcAft>
                    <a:spcPts val="500"/>
                  </a:spcAft>
                  <a:buFont typeface="Wingdings" panose="05000000000000000000" pitchFamily="2" charset="2"/>
                  <a:buChar char="Ø"/>
                </a:pPr>
                <a:r>
                  <a:rPr lang="en-US" sz="1800" dirty="0" smtClean="0"/>
                  <a:t>Neural </a:t>
                </a:r>
                <a:r>
                  <a:rPr lang="en-US" sz="1800" dirty="0"/>
                  <a:t>state changes according to the continuous input stimulus of the receptor </a:t>
                </a:r>
                <a14:m>
                  <m:oMath xmlns:m="http://schemas.openxmlformats.org/officeDocument/2006/math">
                    <m:sSubSup>
                      <m:sSubSupPr>
                        <m:ctrlPr>
                          <a:rPr lang="en-US" sz="1800" i="1">
                            <a:latin typeface="Cambria Math" panose="02040503050406030204" pitchFamily="18" charset="0"/>
                          </a:rPr>
                        </m:ctrlPr>
                      </m:sSubSupPr>
                      <m:e>
                        <m:r>
                          <a:rPr lang="en-US" sz="1800" b="0" i="1">
                            <a:latin typeface="Cambria Math" panose="02040503050406030204" pitchFamily="18" charset="0"/>
                          </a:rPr>
                          <m:t>𝑅</m:t>
                        </m:r>
                      </m:e>
                      <m:sub>
                        <m:r>
                          <a:rPr lang="en-US" sz="1800" b="0" i="1">
                            <a:latin typeface="Cambria Math" panose="02040503050406030204" pitchFamily="18" charset="0"/>
                          </a:rPr>
                          <m:t>𝑖</m:t>
                        </m:r>
                      </m:sub>
                      <m:sup>
                        <m:sSub>
                          <m:sSubPr>
                            <m:ctrlPr>
                              <a:rPr lang="en-US" sz="1800" i="1">
                                <a:latin typeface="Cambria Math" panose="02040503050406030204" pitchFamily="18" charset="0"/>
                              </a:rPr>
                            </m:ctrlPr>
                          </m:sSubPr>
                          <m:e>
                            <m:r>
                              <a:rPr lang="en-US" sz="1800" b="0" i="1">
                                <a:latin typeface="Cambria Math" panose="02040503050406030204" pitchFamily="18" charset="0"/>
                              </a:rPr>
                              <m:t>𝑎</m:t>
                            </m:r>
                          </m:e>
                          <m:sub>
                            <m:r>
                              <a:rPr lang="en-US" sz="1800" b="0" i="1">
                                <a:latin typeface="Cambria Math" panose="02040503050406030204" pitchFamily="18" charset="0"/>
                              </a:rPr>
                              <m:t>𝑘</m:t>
                            </m:r>
                          </m:sub>
                        </m:sSub>
                      </m:sup>
                    </m:sSubSup>
                  </m:oMath>
                </a14:m>
                <a:r>
                  <a:rPr lang="en-US" sz="1800" dirty="0"/>
                  <a:t> and the forwarded pulses after activation of neurons</a:t>
                </a:r>
                <a:r>
                  <a:rPr lang="en-US" sz="1800" dirty="0" smtClean="0">
                    <a:effectLst>
                      <a:outerShdw blurRad="38100" dist="38100" dir="2700000" algn="tl">
                        <a:srgbClr val="000000">
                          <a:alpha val="43137"/>
                        </a:srgbClr>
                      </a:outerShdw>
                    </a:effectLst>
                    <a:latin typeface="Cambria" panose="02040503050406030204" pitchFamily="18" charset="0"/>
                  </a:rPr>
                  <a:t>.</a:t>
                </a:r>
              </a:p>
            </p:txBody>
          </p:sp>
        </mc:Choice>
        <mc:Fallback xmlns="">
          <p:sp>
            <p:nvSpPr>
              <p:cNvPr id="15" name="pole tekstowe 14"/>
              <p:cNvSpPr txBox="1">
                <a:spLocks noRot="1" noChangeAspect="1" noMove="1" noResize="1" noEditPoints="1" noAdjustHandles="1" noChangeArrowheads="1" noChangeShapeType="1" noTextEdit="1"/>
              </p:cNvSpPr>
              <p:nvPr/>
            </p:nvSpPr>
            <p:spPr>
              <a:xfrm>
                <a:off x="736833" y="836712"/>
                <a:ext cx="7632848" cy="668901"/>
              </a:xfrm>
              <a:prstGeom prst="rect">
                <a:avLst/>
              </a:prstGeom>
              <a:blipFill rotWithShape="0">
                <a:blip r:embed="rId4"/>
                <a:stretch>
                  <a:fillRect l="-559" t="-4545" b="-15455"/>
                </a:stretch>
              </a:blipFill>
            </p:spPr>
            <p:txBody>
              <a:bodyPr/>
              <a:lstStyle/>
              <a:p>
                <a:r>
                  <a:rPr lang="en-US">
                    <a:noFill/>
                  </a:rPr>
                  <a:t> </a:t>
                </a:r>
              </a:p>
            </p:txBody>
          </p:sp>
        </mc:Fallback>
      </mc:AlternateContent>
      <p:pic>
        <p:nvPicPr>
          <p:cNvPr id="12" name="Obraz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3528" y="5943392"/>
            <a:ext cx="8568952" cy="156748"/>
          </a:xfrm>
          <a:prstGeom prst="rect">
            <a:avLst/>
          </a:prstGeom>
        </p:spPr>
      </p:pic>
      <p:pic>
        <p:nvPicPr>
          <p:cNvPr id="17" name="Obraz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504" y="1513085"/>
            <a:ext cx="8928992" cy="4292179"/>
          </a:xfrm>
          <a:prstGeom prst="rect">
            <a:avLst/>
          </a:prstGeom>
        </p:spPr>
      </p:pic>
    </p:spTree>
    <p:extLst>
      <p:ext uri="{BB962C8B-B14F-4D97-AF65-F5344CB8AC3E}">
        <p14:creationId xmlns:p14="http://schemas.microsoft.com/office/powerpoint/2010/main" val="27809062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rostokąt 5"/>
          <p:cNvSpPr/>
          <p:nvPr/>
        </p:nvSpPr>
        <p:spPr>
          <a:xfrm>
            <a:off x="-2778" y="0"/>
            <a:ext cx="9146778" cy="6858000"/>
          </a:xfrm>
          <a:prstGeom prst="rect">
            <a:avLst/>
          </a:prstGeom>
          <a:gradFill flip="none" rotWithShape="1">
            <a:gsLst>
              <a:gs pos="0">
                <a:srgbClr val="AFA89E"/>
              </a:gs>
              <a:gs pos="0">
                <a:srgbClr val="FEF8F1"/>
              </a:gs>
              <a:gs pos="73000">
                <a:srgbClr val="FFFBFA"/>
              </a:gs>
              <a:gs pos="100000">
                <a:srgbClr val="EA8E50"/>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p:cNvSpPr>
            <a:spLocks noGrp="1"/>
          </p:cNvSpPr>
          <p:nvPr>
            <p:ph type="title"/>
          </p:nvPr>
        </p:nvSpPr>
        <p:spPr>
          <a:xfrm>
            <a:off x="1475656" y="-4653"/>
            <a:ext cx="6186388" cy="679998"/>
          </a:xfrm>
        </p:spPr>
        <p:txBody>
          <a:bodyPr>
            <a:normAutofit/>
          </a:bodyPr>
          <a:lstStyle/>
          <a:p>
            <a:pPr algn="ctr"/>
            <a:r>
              <a:rPr lang="pl-PL" sz="3600" b="1" dirty="0" smtClean="0">
                <a:effectLst>
                  <a:outerShdw blurRad="38100" dist="38100" dir="2700000" algn="tl">
                    <a:srgbClr val="000000">
                      <a:alpha val="43137"/>
                    </a:srgbClr>
                  </a:outerShdw>
                </a:effectLst>
                <a:latin typeface="Cambria" panose="02040503050406030204" pitchFamily="18" charset="0"/>
              </a:rPr>
              <a:t>EVENT DRIVEN SIMULATION</a:t>
            </a:r>
            <a:endParaRPr lang="en-US" sz="3600" b="1" dirty="0">
              <a:effectLst>
                <a:outerShdw blurRad="38100" dist="38100" dir="2700000" algn="tl">
                  <a:srgbClr val="000000">
                    <a:alpha val="43137"/>
                  </a:srgbClr>
                </a:outerShdw>
              </a:effectLst>
              <a:latin typeface="Cambria" panose="02040503050406030204" pitchFamily="18" charset="0"/>
            </a:endParaRPr>
          </a:p>
        </p:txBody>
      </p:sp>
      <p:pic>
        <p:nvPicPr>
          <p:cNvPr id="9" name="Obraz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86" y="0"/>
            <a:ext cx="1478842" cy="675345"/>
          </a:xfrm>
          <a:prstGeom prst="rect">
            <a:avLst/>
          </a:prstGeom>
        </p:spPr>
      </p:pic>
      <p:pic>
        <p:nvPicPr>
          <p:cNvPr id="10" name="Obraz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V="1">
            <a:off x="0" y="6182655"/>
            <a:ext cx="1478842" cy="675345"/>
          </a:xfrm>
          <a:prstGeom prst="rect">
            <a:avLst/>
          </a:prstGeom>
        </p:spPr>
      </p:pic>
      <p:pic>
        <p:nvPicPr>
          <p:cNvPr id="13" name="Obraz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7671494" y="0"/>
            <a:ext cx="1475656" cy="675345"/>
          </a:xfrm>
          <a:prstGeom prst="rect">
            <a:avLst/>
          </a:prstGeom>
        </p:spPr>
      </p:pic>
      <p:pic>
        <p:nvPicPr>
          <p:cNvPr id="14" name="Obraz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flipV="1">
            <a:off x="7668344" y="6182655"/>
            <a:ext cx="1475656" cy="675345"/>
          </a:xfrm>
          <a:prstGeom prst="rect">
            <a:avLst/>
          </a:prstGeom>
        </p:spPr>
      </p:pic>
      <p:sp>
        <p:nvSpPr>
          <p:cNvPr id="11" name="Tytuł 1"/>
          <p:cNvSpPr txBox="1">
            <a:spLocks/>
          </p:cNvSpPr>
          <p:nvPr/>
        </p:nvSpPr>
        <p:spPr>
          <a:xfrm>
            <a:off x="1475656" y="6093296"/>
            <a:ext cx="6186388" cy="764704"/>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fontAlgn="auto">
              <a:spcAft>
                <a:spcPts val="0"/>
              </a:spcAft>
            </a:pPr>
            <a:r>
              <a:rPr lang="en-US" sz="2400" b="1" dirty="0">
                <a:effectLst>
                  <a:outerShdw blurRad="38100" dist="38100" dir="2700000" algn="tl">
                    <a:srgbClr val="000000">
                      <a:alpha val="43137"/>
                    </a:srgbClr>
                  </a:outerShdw>
                </a:effectLst>
              </a:rPr>
              <a:t>Synaptic dependencies </a:t>
            </a:r>
            <a:r>
              <a:rPr lang="en-US" sz="2400" b="1" dirty="0" smtClean="0">
                <a:effectLst>
                  <a:outerShdw blurRad="38100" dist="38100" dir="2700000" algn="tl">
                    <a:srgbClr val="000000">
                      <a:alpha val="43137"/>
                    </a:srgbClr>
                  </a:outerShdw>
                </a:effectLst>
              </a:rPr>
              <a:t>between</a:t>
            </a:r>
            <a:r>
              <a:rPr lang="pl-PL" sz="2400" b="1" dirty="0" smtClean="0">
                <a:effectLst>
                  <a:outerShdw blurRad="38100" dist="38100" dir="2700000" algn="tl">
                    <a:srgbClr val="000000">
                      <a:alpha val="43137"/>
                    </a:srgbClr>
                  </a:outerShdw>
                </a:effectLst>
              </a:rPr>
              <a:t/>
            </a:r>
            <a:br>
              <a:rPr lang="pl-PL" sz="2400" b="1" dirty="0" smtClean="0">
                <a:effectLst>
                  <a:outerShdw blurRad="38100" dist="38100" dir="2700000" algn="tl">
                    <a:srgbClr val="000000">
                      <a:alpha val="43137"/>
                    </a:srgbClr>
                  </a:outerShdw>
                </a:effectLst>
              </a:rPr>
            </a:br>
            <a:r>
              <a:rPr lang="en-US" sz="2400" b="1" dirty="0" smtClean="0">
                <a:effectLst>
                  <a:outerShdw blurRad="38100" dist="38100" dir="2700000" algn="tl">
                    <a:srgbClr val="000000">
                      <a:alpha val="43137"/>
                    </a:srgbClr>
                  </a:outerShdw>
                </a:effectLst>
              </a:rPr>
              <a:t>receptors</a:t>
            </a:r>
            <a:r>
              <a:rPr lang="en-US" sz="2400" b="1" dirty="0">
                <a:effectLst>
                  <a:outerShdw blurRad="38100" dist="38100" dir="2700000" algn="tl">
                    <a:srgbClr val="000000">
                      <a:alpha val="43137"/>
                    </a:srgbClr>
                  </a:outerShdw>
                </a:effectLst>
              </a:rPr>
              <a:t>, sensory and object neurons.</a:t>
            </a:r>
            <a:endParaRPr lang="en-US" sz="2400" b="1" dirty="0">
              <a:effectLst>
                <a:outerShdw blurRad="38100" dist="38100" dir="2700000" algn="tl">
                  <a:srgbClr val="000000">
                    <a:alpha val="43137"/>
                  </a:srgbClr>
                </a:outerShdw>
              </a:effectLst>
              <a:latin typeface="Cambria" panose="02040503050406030204" pitchFamily="18" charset="0"/>
            </a:endParaRPr>
          </a:p>
        </p:txBody>
      </p:sp>
      <mc:AlternateContent xmlns:mc="http://schemas.openxmlformats.org/markup-compatibility/2006" xmlns:a14="http://schemas.microsoft.com/office/drawing/2010/main">
        <mc:Choice Requires="a14">
          <p:sp>
            <p:nvSpPr>
              <p:cNvPr id="12" name="pole tekstowe 11"/>
              <p:cNvSpPr txBox="1"/>
              <p:nvPr/>
            </p:nvSpPr>
            <p:spPr>
              <a:xfrm>
                <a:off x="736833" y="836712"/>
                <a:ext cx="7632848" cy="668901"/>
              </a:xfrm>
              <a:prstGeom prst="rect">
                <a:avLst/>
              </a:prstGeom>
              <a:noFill/>
            </p:spPr>
            <p:txBody>
              <a:bodyPr wrap="square" rtlCol="0">
                <a:spAutoFit/>
              </a:bodyPr>
              <a:lstStyle/>
              <a:p>
                <a:pPr marL="342900" indent="-342900" eaLnBrk="1" fontAlgn="auto" hangingPunct="1">
                  <a:spcBef>
                    <a:spcPts val="500"/>
                  </a:spcBef>
                  <a:spcAft>
                    <a:spcPts val="500"/>
                  </a:spcAft>
                  <a:buFont typeface="Wingdings" panose="05000000000000000000" pitchFamily="2" charset="2"/>
                  <a:buChar char="Ø"/>
                </a:pPr>
                <a:r>
                  <a:rPr lang="en-US" sz="1800" dirty="0" smtClean="0"/>
                  <a:t>Neural </a:t>
                </a:r>
                <a:r>
                  <a:rPr lang="en-US" sz="1800" dirty="0"/>
                  <a:t>state changes according to the continuous input stimulus of the receptor </a:t>
                </a:r>
                <a14:m>
                  <m:oMath xmlns:m="http://schemas.openxmlformats.org/officeDocument/2006/math">
                    <m:sSubSup>
                      <m:sSubSupPr>
                        <m:ctrlPr>
                          <a:rPr lang="en-US" sz="1800" i="1">
                            <a:latin typeface="Cambria Math" panose="02040503050406030204" pitchFamily="18" charset="0"/>
                          </a:rPr>
                        </m:ctrlPr>
                      </m:sSubSupPr>
                      <m:e>
                        <m:r>
                          <a:rPr lang="en-US" sz="1800" b="0" i="1">
                            <a:latin typeface="Cambria Math" panose="02040503050406030204" pitchFamily="18" charset="0"/>
                          </a:rPr>
                          <m:t>𝑅</m:t>
                        </m:r>
                      </m:e>
                      <m:sub>
                        <m:r>
                          <a:rPr lang="en-US" sz="1800" b="0" i="1">
                            <a:latin typeface="Cambria Math" panose="02040503050406030204" pitchFamily="18" charset="0"/>
                          </a:rPr>
                          <m:t>𝑖</m:t>
                        </m:r>
                      </m:sub>
                      <m:sup>
                        <m:sSub>
                          <m:sSubPr>
                            <m:ctrlPr>
                              <a:rPr lang="en-US" sz="1800" i="1">
                                <a:latin typeface="Cambria Math" panose="02040503050406030204" pitchFamily="18" charset="0"/>
                              </a:rPr>
                            </m:ctrlPr>
                          </m:sSubPr>
                          <m:e>
                            <m:r>
                              <a:rPr lang="en-US" sz="1800" b="0" i="1">
                                <a:latin typeface="Cambria Math" panose="02040503050406030204" pitchFamily="18" charset="0"/>
                              </a:rPr>
                              <m:t>𝑎</m:t>
                            </m:r>
                          </m:e>
                          <m:sub>
                            <m:r>
                              <a:rPr lang="en-US" sz="1800" b="0" i="1">
                                <a:latin typeface="Cambria Math" panose="02040503050406030204" pitchFamily="18" charset="0"/>
                              </a:rPr>
                              <m:t>𝑘</m:t>
                            </m:r>
                          </m:sub>
                        </m:sSub>
                      </m:sup>
                    </m:sSubSup>
                  </m:oMath>
                </a14:m>
                <a:r>
                  <a:rPr lang="en-US" sz="1800" dirty="0"/>
                  <a:t> and the forwarded pulses after activation of neurons</a:t>
                </a:r>
                <a:r>
                  <a:rPr lang="en-US" sz="1800" dirty="0" smtClean="0">
                    <a:effectLst>
                      <a:outerShdw blurRad="38100" dist="38100" dir="2700000" algn="tl">
                        <a:srgbClr val="000000">
                          <a:alpha val="43137"/>
                        </a:srgbClr>
                      </a:outerShdw>
                    </a:effectLst>
                    <a:latin typeface="Cambria" panose="02040503050406030204" pitchFamily="18" charset="0"/>
                  </a:rPr>
                  <a:t>.</a:t>
                </a:r>
              </a:p>
            </p:txBody>
          </p:sp>
        </mc:Choice>
        <mc:Fallback xmlns="">
          <p:sp>
            <p:nvSpPr>
              <p:cNvPr id="12" name="pole tekstowe 11"/>
              <p:cNvSpPr txBox="1">
                <a:spLocks noRot="1" noChangeAspect="1" noMove="1" noResize="1" noEditPoints="1" noAdjustHandles="1" noChangeArrowheads="1" noChangeShapeType="1" noTextEdit="1"/>
              </p:cNvSpPr>
              <p:nvPr/>
            </p:nvSpPr>
            <p:spPr>
              <a:xfrm>
                <a:off x="736833" y="836712"/>
                <a:ext cx="7632848" cy="668901"/>
              </a:xfrm>
              <a:prstGeom prst="rect">
                <a:avLst/>
              </a:prstGeom>
              <a:blipFill rotWithShape="0">
                <a:blip r:embed="rId4"/>
                <a:stretch>
                  <a:fillRect l="-559" t="-4545" b="-15455"/>
                </a:stretch>
              </a:blipFill>
            </p:spPr>
            <p:txBody>
              <a:bodyPr/>
              <a:lstStyle/>
              <a:p>
                <a:r>
                  <a:rPr lang="en-US">
                    <a:noFill/>
                  </a:rPr>
                  <a:t> </a:t>
                </a:r>
              </a:p>
            </p:txBody>
          </p:sp>
        </mc:Fallback>
      </mc:AlternateContent>
      <p:pic>
        <p:nvPicPr>
          <p:cNvPr id="15" name="Obraz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3528" y="5943392"/>
            <a:ext cx="8568952" cy="156748"/>
          </a:xfrm>
          <a:prstGeom prst="rect">
            <a:avLst/>
          </a:prstGeom>
        </p:spPr>
      </p:pic>
      <p:pic>
        <p:nvPicPr>
          <p:cNvPr id="7" name="Obraz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504" y="1507008"/>
            <a:ext cx="8928992" cy="4298256"/>
          </a:xfrm>
          <a:prstGeom prst="rect">
            <a:avLst/>
          </a:prstGeom>
        </p:spPr>
      </p:pic>
    </p:spTree>
    <p:extLst>
      <p:ext uri="{BB962C8B-B14F-4D97-AF65-F5344CB8AC3E}">
        <p14:creationId xmlns:p14="http://schemas.microsoft.com/office/powerpoint/2010/main" val="35290865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rostokąt 5"/>
          <p:cNvSpPr/>
          <p:nvPr/>
        </p:nvSpPr>
        <p:spPr>
          <a:xfrm>
            <a:off x="-2778" y="0"/>
            <a:ext cx="9146778" cy="6858000"/>
          </a:xfrm>
          <a:prstGeom prst="rect">
            <a:avLst/>
          </a:prstGeom>
          <a:gradFill flip="none" rotWithShape="1">
            <a:gsLst>
              <a:gs pos="0">
                <a:srgbClr val="AFA89E"/>
              </a:gs>
              <a:gs pos="0">
                <a:srgbClr val="FEF8F1"/>
              </a:gs>
              <a:gs pos="73000">
                <a:srgbClr val="FFFBFA"/>
              </a:gs>
              <a:gs pos="100000">
                <a:srgbClr val="EA8E50"/>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p:cNvSpPr>
            <a:spLocks noGrp="1"/>
          </p:cNvSpPr>
          <p:nvPr>
            <p:ph type="title"/>
          </p:nvPr>
        </p:nvSpPr>
        <p:spPr>
          <a:xfrm>
            <a:off x="1475656" y="-4653"/>
            <a:ext cx="6186388" cy="679998"/>
          </a:xfrm>
        </p:spPr>
        <p:txBody>
          <a:bodyPr>
            <a:normAutofit/>
          </a:bodyPr>
          <a:lstStyle/>
          <a:p>
            <a:pPr algn="ctr"/>
            <a:r>
              <a:rPr lang="pl-PL" sz="3600" b="1" dirty="0" smtClean="0">
                <a:effectLst>
                  <a:outerShdw blurRad="38100" dist="38100" dir="2700000" algn="tl">
                    <a:srgbClr val="000000">
                      <a:alpha val="43137"/>
                    </a:srgbClr>
                  </a:outerShdw>
                </a:effectLst>
                <a:latin typeface="Cambria" panose="02040503050406030204" pitchFamily="18" charset="0"/>
              </a:rPr>
              <a:t>EVENT DRIVEN SIMULATION</a:t>
            </a:r>
            <a:endParaRPr lang="en-US" sz="3600" b="1" dirty="0">
              <a:effectLst>
                <a:outerShdw blurRad="38100" dist="38100" dir="2700000" algn="tl">
                  <a:srgbClr val="000000">
                    <a:alpha val="43137"/>
                  </a:srgbClr>
                </a:outerShdw>
              </a:effectLst>
              <a:latin typeface="Cambria" panose="02040503050406030204" pitchFamily="18" charset="0"/>
            </a:endParaRPr>
          </a:p>
        </p:txBody>
      </p:sp>
      <p:pic>
        <p:nvPicPr>
          <p:cNvPr id="9" name="Obraz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86" y="0"/>
            <a:ext cx="1478842" cy="675345"/>
          </a:xfrm>
          <a:prstGeom prst="rect">
            <a:avLst/>
          </a:prstGeom>
        </p:spPr>
      </p:pic>
      <p:pic>
        <p:nvPicPr>
          <p:cNvPr id="10" name="Obraz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V="1">
            <a:off x="0" y="6182655"/>
            <a:ext cx="1478842" cy="675345"/>
          </a:xfrm>
          <a:prstGeom prst="rect">
            <a:avLst/>
          </a:prstGeom>
        </p:spPr>
      </p:pic>
      <p:pic>
        <p:nvPicPr>
          <p:cNvPr id="13" name="Obraz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7671494" y="0"/>
            <a:ext cx="1475656" cy="675345"/>
          </a:xfrm>
          <a:prstGeom prst="rect">
            <a:avLst/>
          </a:prstGeom>
        </p:spPr>
      </p:pic>
      <p:pic>
        <p:nvPicPr>
          <p:cNvPr id="14" name="Obraz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flipV="1">
            <a:off x="7668344" y="6182655"/>
            <a:ext cx="1475656" cy="675345"/>
          </a:xfrm>
          <a:prstGeom prst="rect">
            <a:avLst/>
          </a:prstGeom>
        </p:spPr>
      </p:pic>
      <p:sp>
        <p:nvSpPr>
          <p:cNvPr id="11" name="Tytuł 1"/>
          <p:cNvSpPr txBox="1">
            <a:spLocks/>
          </p:cNvSpPr>
          <p:nvPr/>
        </p:nvSpPr>
        <p:spPr>
          <a:xfrm>
            <a:off x="1475656" y="6093296"/>
            <a:ext cx="6186388" cy="764704"/>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fontAlgn="auto">
              <a:spcAft>
                <a:spcPts val="0"/>
              </a:spcAft>
            </a:pPr>
            <a:r>
              <a:rPr lang="en-US" sz="2400" b="1" dirty="0">
                <a:effectLst>
                  <a:outerShdw blurRad="38100" dist="38100" dir="2700000" algn="tl">
                    <a:srgbClr val="000000">
                      <a:alpha val="43137"/>
                    </a:srgbClr>
                  </a:outerShdw>
                </a:effectLst>
              </a:rPr>
              <a:t>Synaptic dependencies </a:t>
            </a:r>
            <a:r>
              <a:rPr lang="en-US" sz="2400" b="1" dirty="0" smtClean="0">
                <a:effectLst>
                  <a:outerShdw blurRad="38100" dist="38100" dir="2700000" algn="tl">
                    <a:srgbClr val="000000">
                      <a:alpha val="43137"/>
                    </a:srgbClr>
                  </a:outerShdw>
                </a:effectLst>
              </a:rPr>
              <a:t>between</a:t>
            </a:r>
            <a:r>
              <a:rPr lang="pl-PL" sz="2400" b="1" dirty="0" smtClean="0">
                <a:effectLst>
                  <a:outerShdw blurRad="38100" dist="38100" dir="2700000" algn="tl">
                    <a:srgbClr val="000000">
                      <a:alpha val="43137"/>
                    </a:srgbClr>
                  </a:outerShdw>
                </a:effectLst>
              </a:rPr>
              <a:t/>
            </a:r>
            <a:br>
              <a:rPr lang="pl-PL" sz="2400" b="1" dirty="0" smtClean="0">
                <a:effectLst>
                  <a:outerShdw blurRad="38100" dist="38100" dir="2700000" algn="tl">
                    <a:srgbClr val="000000">
                      <a:alpha val="43137"/>
                    </a:srgbClr>
                  </a:outerShdw>
                </a:effectLst>
              </a:rPr>
            </a:br>
            <a:r>
              <a:rPr lang="en-US" sz="2400" b="1" dirty="0" smtClean="0">
                <a:effectLst>
                  <a:outerShdw blurRad="38100" dist="38100" dir="2700000" algn="tl">
                    <a:srgbClr val="000000">
                      <a:alpha val="43137"/>
                    </a:srgbClr>
                  </a:outerShdw>
                </a:effectLst>
              </a:rPr>
              <a:t>receptors</a:t>
            </a:r>
            <a:r>
              <a:rPr lang="en-US" sz="2400" b="1" dirty="0">
                <a:effectLst>
                  <a:outerShdw blurRad="38100" dist="38100" dir="2700000" algn="tl">
                    <a:srgbClr val="000000">
                      <a:alpha val="43137"/>
                    </a:srgbClr>
                  </a:outerShdw>
                </a:effectLst>
              </a:rPr>
              <a:t>, sensory and object neurons.</a:t>
            </a:r>
            <a:endParaRPr lang="en-US" sz="2400" b="1" dirty="0">
              <a:effectLst>
                <a:outerShdw blurRad="38100" dist="38100" dir="2700000" algn="tl">
                  <a:srgbClr val="000000">
                    <a:alpha val="43137"/>
                  </a:srgbClr>
                </a:outerShdw>
              </a:effectLst>
              <a:latin typeface="Cambria" panose="02040503050406030204" pitchFamily="18" charset="0"/>
            </a:endParaRPr>
          </a:p>
        </p:txBody>
      </p:sp>
      <mc:AlternateContent xmlns:mc="http://schemas.openxmlformats.org/markup-compatibility/2006" xmlns:a14="http://schemas.microsoft.com/office/drawing/2010/main">
        <mc:Choice Requires="a14">
          <p:sp>
            <p:nvSpPr>
              <p:cNvPr id="12" name="pole tekstowe 11"/>
              <p:cNvSpPr txBox="1"/>
              <p:nvPr/>
            </p:nvSpPr>
            <p:spPr>
              <a:xfrm>
                <a:off x="736833" y="836712"/>
                <a:ext cx="7632848" cy="668901"/>
              </a:xfrm>
              <a:prstGeom prst="rect">
                <a:avLst/>
              </a:prstGeom>
              <a:noFill/>
            </p:spPr>
            <p:txBody>
              <a:bodyPr wrap="square" rtlCol="0">
                <a:spAutoFit/>
              </a:bodyPr>
              <a:lstStyle/>
              <a:p>
                <a:pPr marL="342900" indent="-342900" eaLnBrk="1" fontAlgn="auto" hangingPunct="1">
                  <a:spcBef>
                    <a:spcPts val="500"/>
                  </a:spcBef>
                  <a:spcAft>
                    <a:spcPts val="500"/>
                  </a:spcAft>
                  <a:buFont typeface="Wingdings" panose="05000000000000000000" pitchFamily="2" charset="2"/>
                  <a:buChar char="Ø"/>
                </a:pPr>
                <a:r>
                  <a:rPr lang="en-US" sz="1800" dirty="0" smtClean="0"/>
                  <a:t>Neural </a:t>
                </a:r>
                <a:r>
                  <a:rPr lang="en-US" sz="1800" dirty="0"/>
                  <a:t>state changes according to the continuous input stimulus of the receptor </a:t>
                </a:r>
                <a14:m>
                  <m:oMath xmlns:m="http://schemas.openxmlformats.org/officeDocument/2006/math">
                    <m:sSubSup>
                      <m:sSubSupPr>
                        <m:ctrlPr>
                          <a:rPr lang="en-US" sz="1800" i="1">
                            <a:latin typeface="Cambria Math" panose="02040503050406030204" pitchFamily="18" charset="0"/>
                          </a:rPr>
                        </m:ctrlPr>
                      </m:sSubSupPr>
                      <m:e>
                        <m:r>
                          <a:rPr lang="en-US" sz="1800" b="0" i="1">
                            <a:latin typeface="Cambria Math" panose="02040503050406030204" pitchFamily="18" charset="0"/>
                          </a:rPr>
                          <m:t>𝑅</m:t>
                        </m:r>
                      </m:e>
                      <m:sub>
                        <m:r>
                          <a:rPr lang="en-US" sz="1800" b="0" i="1">
                            <a:latin typeface="Cambria Math" panose="02040503050406030204" pitchFamily="18" charset="0"/>
                          </a:rPr>
                          <m:t>𝑖</m:t>
                        </m:r>
                      </m:sub>
                      <m:sup>
                        <m:sSub>
                          <m:sSubPr>
                            <m:ctrlPr>
                              <a:rPr lang="en-US" sz="1800" i="1">
                                <a:latin typeface="Cambria Math" panose="02040503050406030204" pitchFamily="18" charset="0"/>
                              </a:rPr>
                            </m:ctrlPr>
                          </m:sSubPr>
                          <m:e>
                            <m:r>
                              <a:rPr lang="en-US" sz="1800" b="0" i="1">
                                <a:latin typeface="Cambria Math" panose="02040503050406030204" pitchFamily="18" charset="0"/>
                              </a:rPr>
                              <m:t>𝑎</m:t>
                            </m:r>
                          </m:e>
                          <m:sub>
                            <m:r>
                              <a:rPr lang="en-US" sz="1800" b="0" i="1">
                                <a:latin typeface="Cambria Math" panose="02040503050406030204" pitchFamily="18" charset="0"/>
                              </a:rPr>
                              <m:t>𝑘</m:t>
                            </m:r>
                          </m:sub>
                        </m:sSub>
                      </m:sup>
                    </m:sSubSup>
                  </m:oMath>
                </a14:m>
                <a:r>
                  <a:rPr lang="en-US" sz="1800" dirty="0"/>
                  <a:t> and the forwarded pulses after activation of neurons</a:t>
                </a:r>
                <a:r>
                  <a:rPr lang="en-US" sz="1800" dirty="0" smtClean="0">
                    <a:effectLst>
                      <a:outerShdw blurRad="38100" dist="38100" dir="2700000" algn="tl">
                        <a:srgbClr val="000000">
                          <a:alpha val="43137"/>
                        </a:srgbClr>
                      </a:outerShdw>
                    </a:effectLst>
                    <a:latin typeface="Cambria" panose="02040503050406030204" pitchFamily="18" charset="0"/>
                  </a:rPr>
                  <a:t>.</a:t>
                </a:r>
              </a:p>
            </p:txBody>
          </p:sp>
        </mc:Choice>
        <mc:Fallback xmlns="">
          <p:sp>
            <p:nvSpPr>
              <p:cNvPr id="12" name="pole tekstowe 11"/>
              <p:cNvSpPr txBox="1">
                <a:spLocks noRot="1" noChangeAspect="1" noMove="1" noResize="1" noEditPoints="1" noAdjustHandles="1" noChangeArrowheads="1" noChangeShapeType="1" noTextEdit="1"/>
              </p:cNvSpPr>
              <p:nvPr/>
            </p:nvSpPr>
            <p:spPr>
              <a:xfrm>
                <a:off x="736833" y="836712"/>
                <a:ext cx="7632848" cy="668901"/>
              </a:xfrm>
              <a:prstGeom prst="rect">
                <a:avLst/>
              </a:prstGeom>
              <a:blipFill rotWithShape="0">
                <a:blip r:embed="rId4"/>
                <a:stretch>
                  <a:fillRect l="-559" t="-4545" b="-15455"/>
                </a:stretch>
              </a:blipFill>
            </p:spPr>
            <p:txBody>
              <a:bodyPr/>
              <a:lstStyle/>
              <a:p>
                <a:r>
                  <a:rPr lang="en-US">
                    <a:noFill/>
                  </a:rPr>
                  <a:t> </a:t>
                </a:r>
              </a:p>
            </p:txBody>
          </p:sp>
        </mc:Fallback>
      </mc:AlternateContent>
      <p:pic>
        <p:nvPicPr>
          <p:cNvPr id="16" name="Obraz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3528" y="5943392"/>
            <a:ext cx="8568952" cy="156748"/>
          </a:xfrm>
          <a:prstGeom prst="rect">
            <a:avLst/>
          </a:prstGeom>
        </p:spPr>
      </p:pic>
      <p:pic>
        <p:nvPicPr>
          <p:cNvPr id="5" name="Obraz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504" y="1504749"/>
            <a:ext cx="8928992" cy="4300515"/>
          </a:xfrm>
          <a:prstGeom prst="rect">
            <a:avLst/>
          </a:prstGeom>
        </p:spPr>
      </p:pic>
    </p:spTree>
    <p:extLst>
      <p:ext uri="{BB962C8B-B14F-4D97-AF65-F5344CB8AC3E}">
        <p14:creationId xmlns:p14="http://schemas.microsoft.com/office/powerpoint/2010/main" val="4459981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rostokąt 5"/>
          <p:cNvSpPr/>
          <p:nvPr/>
        </p:nvSpPr>
        <p:spPr>
          <a:xfrm>
            <a:off x="-2778" y="0"/>
            <a:ext cx="9146778" cy="6858000"/>
          </a:xfrm>
          <a:prstGeom prst="rect">
            <a:avLst/>
          </a:prstGeom>
          <a:gradFill flip="none" rotWithShape="1">
            <a:gsLst>
              <a:gs pos="0">
                <a:srgbClr val="AFA89E"/>
              </a:gs>
              <a:gs pos="0">
                <a:srgbClr val="FEF8F1"/>
              </a:gs>
              <a:gs pos="73000">
                <a:srgbClr val="FFFBFA"/>
              </a:gs>
              <a:gs pos="100000">
                <a:srgbClr val="EA8E50"/>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p:cNvSpPr>
            <a:spLocks noGrp="1"/>
          </p:cNvSpPr>
          <p:nvPr>
            <p:ph type="title"/>
          </p:nvPr>
        </p:nvSpPr>
        <p:spPr>
          <a:xfrm>
            <a:off x="1475656" y="-4653"/>
            <a:ext cx="6186388" cy="679998"/>
          </a:xfrm>
        </p:spPr>
        <p:txBody>
          <a:bodyPr>
            <a:normAutofit fontScale="90000"/>
          </a:bodyPr>
          <a:lstStyle/>
          <a:p>
            <a:pPr algn="ctr"/>
            <a:r>
              <a:rPr lang="en-US" sz="4400" b="1" dirty="0" smtClean="0">
                <a:effectLst>
                  <a:outerShdw blurRad="38100" dist="38100" dir="2700000" algn="tl">
                    <a:srgbClr val="000000">
                      <a:alpha val="43137"/>
                    </a:srgbClr>
                  </a:outerShdw>
                </a:effectLst>
                <a:latin typeface="Cambria" panose="02040503050406030204" pitchFamily="18" charset="0"/>
              </a:rPr>
              <a:t>Brains and Neurons</a:t>
            </a:r>
            <a:endParaRPr lang="en-US" sz="4400" b="1" dirty="0">
              <a:effectLst>
                <a:outerShdw blurRad="38100" dist="38100" dir="2700000" algn="tl">
                  <a:srgbClr val="000000">
                    <a:alpha val="43137"/>
                  </a:srgbClr>
                </a:outerShdw>
              </a:effectLst>
              <a:latin typeface="Cambria" panose="02040503050406030204" pitchFamily="18" charset="0"/>
            </a:endParaRPr>
          </a:p>
        </p:txBody>
      </p:sp>
      <p:sp>
        <p:nvSpPr>
          <p:cNvPr id="3" name="pole tekstowe 2"/>
          <p:cNvSpPr txBox="1"/>
          <p:nvPr/>
        </p:nvSpPr>
        <p:spPr>
          <a:xfrm>
            <a:off x="611561" y="4859868"/>
            <a:ext cx="7992888" cy="1179810"/>
          </a:xfrm>
          <a:prstGeom prst="rect">
            <a:avLst/>
          </a:prstGeom>
          <a:noFill/>
        </p:spPr>
        <p:txBody>
          <a:bodyPr wrap="square" rtlCol="0">
            <a:spAutoFit/>
          </a:bodyPr>
          <a:lstStyle/>
          <a:p>
            <a:pPr marL="342900" indent="-342900" algn="ctr" eaLnBrk="1" fontAlgn="auto" hangingPunct="1">
              <a:spcBef>
                <a:spcPts val="500"/>
              </a:spcBef>
              <a:spcAft>
                <a:spcPts val="500"/>
              </a:spcAft>
              <a:buFont typeface="Wingdings" panose="05000000000000000000" pitchFamily="2" charset="2"/>
              <a:buChar char="ü"/>
            </a:pPr>
            <a:r>
              <a:rPr lang="en-US" sz="1800" b="1" dirty="0" smtClean="0">
                <a:effectLst>
                  <a:outerShdw blurRad="38100" dist="38100" dir="2700000" algn="tl">
                    <a:srgbClr val="000000">
                      <a:alpha val="43137"/>
                    </a:srgbClr>
                  </a:outerShdw>
                </a:effectLst>
                <a:latin typeface="Cambria" panose="02040503050406030204" pitchFamily="18" charset="0"/>
              </a:rPr>
              <a:t>execute internal processes in parallel and often asynchronously</a:t>
            </a:r>
          </a:p>
          <a:p>
            <a:pPr marL="342900" indent="-342900" algn="ctr" eaLnBrk="1" fontAlgn="auto" hangingPunct="1">
              <a:spcBef>
                <a:spcPts val="500"/>
              </a:spcBef>
              <a:spcAft>
                <a:spcPts val="500"/>
              </a:spcAft>
              <a:buFont typeface="Wingdings" panose="05000000000000000000" pitchFamily="2" charset="2"/>
              <a:buChar char="ü"/>
            </a:pPr>
            <a:r>
              <a:rPr lang="en-US" sz="1800" b="1" dirty="0" smtClean="0">
                <a:effectLst>
                  <a:outerShdw blurRad="38100" dist="38100" dir="2700000" algn="tl">
                    <a:srgbClr val="000000">
                      <a:alpha val="43137"/>
                    </a:srgbClr>
                  </a:outerShdw>
                </a:effectLst>
                <a:latin typeface="Cambria" panose="02040503050406030204" pitchFamily="18" charset="0"/>
              </a:rPr>
              <a:t>use time approach for temporal and contextual computations</a:t>
            </a:r>
          </a:p>
          <a:p>
            <a:pPr marL="342900" indent="-342900" algn="ctr" eaLnBrk="1" fontAlgn="auto" hangingPunct="1">
              <a:spcBef>
                <a:spcPts val="500"/>
              </a:spcBef>
              <a:spcAft>
                <a:spcPts val="500"/>
              </a:spcAft>
              <a:buFont typeface="Wingdings" panose="05000000000000000000" pitchFamily="2" charset="2"/>
              <a:buChar char="ü"/>
            </a:pPr>
            <a:r>
              <a:rPr lang="en-US" sz="1800" b="1" dirty="0" smtClean="0">
                <a:effectLst>
                  <a:outerShdw blurRad="38100" dist="38100" dir="2700000" algn="tl">
                    <a:srgbClr val="000000">
                      <a:alpha val="43137"/>
                    </a:srgbClr>
                  </a:outerShdw>
                </a:effectLst>
                <a:latin typeface="Cambria" panose="02040503050406030204" pitchFamily="18" charset="0"/>
              </a:rPr>
              <a:t>integrate the memory with the procedures</a:t>
            </a:r>
            <a:endParaRPr lang="en-US" sz="1800" b="1" dirty="0">
              <a:effectLst>
                <a:outerShdw blurRad="38100" dist="38100" dir="2700000" algn="tl">
                  <a:srgbClr val="000000">
                    <a:alpha val="43137"/>
                  </a:srgbClr>
                </a:outerShdw>
              </a:effectLst>
              <a:latin typeface="Cambria" panose="02040503050406030204" pitchFamily="18" charset="0"/>
            </a:endParaRPr>
          </a:p>
        </p:txBody>
      </p:sp>
      <p:pic>
        <p:nvPicPr>
          <p:cNvPr id="9" name="Obraz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86" y="0"/>
            <a:ext cx="1478842" cy="675345"/>
          </a:xfrm>
          <a:prstGeom prst="rect">
            <a:avLst/>
          </a:prstGeom>
        </p:spPr>
      </p:pic>
      <p:pic>
        <p:nvPicPr>
          <p:cNvPr id="10" name="Obraz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V="1">
            <a:off x="0" y="6182655"/>
            <a:ext cx="1478842" cy="675345"/>
          </a:xfrm>
          <a:prstGeom prst="rect">
            <a:avLst/>
          </a:prstGeom>
        </p:spPr>
      </p:pic>
      <p:pic>
        <p:nvPicPr>
          <p:cNvPr id="13" name="Obraz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7671494" y="0"/>
            <a:ext cx="1475656" cy="675345"/>
          </a:xfrm>
          <a:prstGeom prst="rect">
            <a:avLst/>
          </a:prstGeom>
        </p:spPr>
      </p:pic>
      <p:pic>
        <p:nvPicPr>
          <p:cNvPr id="14" name="Obraz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flipV="1">
            <a:off x="7668344" y="6182655"/>
            <a:ext cx="1475656" cy="675345"/>
          </a:xfrm>
          <a:prstGeom prst="rect">
            <a:avLst/>
          </a:prstGeom>
        </p:spPr>
      </p:pic>
      <p:sp>
        <p:nvSpPr>
          <p:cNvPr id="19" name="Tytuł 1"/>
          <p:cNvSpPr txBox="1">
            <a:spLocks/>
          </p:cNvSpPr>
          <p:nvPr/>
        </p:nvSpPr>
        <p:spPr>
          <a:xfrm>
            <a:off x="1475656" y="6187860"/>
            <a:ext cx="6186388" cy="670140"/>
          </a:xfrm>
          <a:prstGeom prst="rect">
            <a:avLst/>
          </a:prstGeom>
        </p:spPr>
        <p:txBody>
          <a:bodyPr vert="horz" lIns="91440" tIns="45720" rIns="91440" bIns="45720" rtlCol="0" anchor="ctr">
            <a:normAutofit fontScale="82500" lnSpcReduction="10000"/>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fontAlgn="auto">
              <a:spcAft>
                <a:spcPts val="0"/>
              </a:spcAft>
            </a:pPr>
            <a:r>
              <a:rPr lang="en-US" sz="4400" b="1" dirty="0" smtClean="0">
                <a:effectLst>
                  <a:outerShdw blurRad="38100" dist="38100" dir="2700000" algn="tl">
                    <a:srgbClr val="000000">
                      <a:alpha val="43137"/>
                    </a:srgbClr>
                  </a:outerShdw>
                </a:effectLst>
                <a:latin typeface="Cambria" panose="02040503050406030204" pitchFamily="18" charset="0"/>
              </a:rPr>
              <a:t>How do real neurons work?</a:t>
            </a:r>
            <a:endParaRPr lang="en-US" sz="4400" b="1" dirty="0">
              <a:effectLst>
                <a:outerShdw blurRad="38100" dist="38100" dir="2700000" algn="tl">
                  <a:srgbClr val="000000">
                    <a:alpha val="43137"/>
                  </a:srgbClr>
                </a:outerShdw>
              </a:effectLst>
              <a:latin typeface="Cambria" panose="02040503050406030204" pitchFamily="18" charset="0"/>
            </a:endParaRPr>
          </a:p>
        </p:txBody>
      </p:sp>
      <p:pic>
        <p:nvPicPr>
          <p:cNvPr id="4" name="Obraz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17514" y="675345"/>
            <a:ext cx="5904656" cy="4219205"/>
          </a:xfrm>
          <a:prstGeom prst="rect">
            <a:avLst/>
          </a:prstGeom>
        </p:spPr>
      </p:pic>
      <p:grpSp>
        <p:nvGrpSpPr>
          <p:cNvPr id="17" name="Grupa 16"/>
          <p:cNvGrpSpPr/>
          <p:nvPr/>
        </p:nvGrpSpPr>
        <p:grpSpPr>
          <a:xfrm>
            <a:off x="3201689" y="1467434"/>
            <a:ext cx="2971271" cy="2096136"/>
            <a:chOff x="2123728" y="829167"/>
            <a:chExt cx="3600400" cy="2657601"/>
          </a:xfrm>
        </p:grpSpPr>
        <p:pic>
          <p:nvPicPr>
            <p:cNvPr id="18" name="Obraz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23728" y="829167"/>
              <a:ext cx="3600400" cy="2657601"/>
            </a:xfrm>
            <a:prstGeom prst="rect">
              <a:avLst/>
            </a:prstGeom>
          </p:spPr>
        </p:pic>
        <p:pic>
          <p:nvPicPr>
            <p:cNvPr id="20" name="Obraz 19"/>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771369" y="976956"/>
              <a:ext cx="1872208" cy="1440160"/>
            </a:xfrm>
            <a:prstGeom prst="rect">
              <a:avLst/>
            </a:prstGeom>
          </p:spPr>
        </p:pic>
      </p:grpSp>
    </p:spTree>
    <p:extLst>
      <p:ext uri="{BB962C8B-B14F-4D97-AF65-F5344CB8AC3E}">
        <p14:creationId xmlns:p14="http://schemas.microsoft.com/office/powerpoint/2010/main" val="14306074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rostokąt 5"/>
          <p:cNvSpPr/>
          <p:nvPr/>
        </p:nvSpPr>
        <p:spPr>
          <a:xfrm>
            <a:off x="0" y="-4653"/>
            <a:ext cx="9146778" cy="6858000"/>
          </a:xfrm>
          <a:prstGeom prst="rect">
            <a:avLst/>
          </a:prstGeom>
          <a:gradFill flip="none" rotWithShape="1">
            <a:gsLst>
              <a:gs pos="0">
                <a:srgbClr val="AFA89E"/>
              </a:gs>
              <a:gs pos="0">
                <a:srgbClr val="FEF8F1"/>
              </a:gs>
              <a:gs pos="73000">
                <a:srgbClr val="FFFBFA"/>
              </a:gs>
              <a:gs pos="100000">
                <a:srgbClr val="EA8E50"/>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ytuł 1"/>
          <p:cNvSpPr>
            <a:spLocks noGrp="1"/>
          </p:cNvSpPr>
          <p:nvPr>
            <p:ph type="title"/>
          </p:nvPr>
        </p:nvSpPr>
        <p:spPr>
          <a:xfrm>
            <a:off x="1475656" y="-4653"/>
            <a:ext cx="6186388" cy="679998"/>
          </a:xfrm>
        </p:spPr>
        <p:txBody>
          <a:bodyPr>
            <a:normAutofit fontScale="90000"/>
          </a:bodyPr>
          <a:lstStyle/>
          <a:p>
            <a:pPr algn="ctr"/>
            <a:r>
              <a:rPr lang="pl-PL" sz="4400" b="1" dirty="0" smtClean="0">
                <a:effectLst>
                  <a:outerShdw blurRad="38100" dist="38100" dir="2700000" algn="tl">
                    <a:srgbClr val="000000">
                      <a:alpha val="43137"/>
                    </a:srgbClr>
                  </a:outerShdw>
                </a:effectLst>
                <a:latin typeface="Cambria" panose="02040503050406030204" pitchFamily="18" charset="0"/>
              </a:rPr>
              <a:t>EXPERIMENTS</a:t>
            </a:r>
            <a:endParaRPr lang="en-US" sz="4400" b="1" dirty="0">
              <a:effectLst>
                <a:outerShdw blurRad="38100" dist="38100" dir="2700000" algn="tl">
                  <a:srgbClr val="000000">
                    <a:alpha val="43137"/>
                  </a:srgbClr>
                </a:outerShdw>
              </a:effectLst>
              <a:latin typeface="Cambria" panose="02040503050406030204" pitchFamily="18" charset="0"/>
            </a:endParaRPr>
          </a:p>
        </p:txBody>
      </p:sp>
      <p:sp>
        <p:nvSpPr>
          <p:cNvPr id="3" name="pole tekstowe 2"/>
          <p:cNvSpPr txBox="1"/>
          <p:nvPr/>
        </p:nvSpPr>
        <p:spPr>
          <a:xfrm>
            <a:off x="611560" y="692696"/>
            <a:ext cx="7992888" cy="392415"/>
          </a:xfrm>
          <a:prstGeom prst="rect">
            <a:avLst/>
          </a:prstGeom>
          <a:noFill/>
        </p:spPr>
        <p:txBody>
          <a:bodyPr wrap="square" rtlCol="0">
            <a:spAutoFit/>
          </a:bodyPr>
          <a:lstStyle/>
          <a:p>
            <a:pPr eaLnBrk="1" fontAlgn="auto" hangingPunct="1">
              <a:spcBef>
                <a:spcPts val="500"/>
              </a:spcBef>
              <a:spcAft>
                <a:spcPts val="500"/>
              </a:spcAft>
            </a:pPr>
            <a:r>
              <a:rPr lang="en-US" sz="1950" b="1" dirty="0" smtClean="0">
                <a:effectLst>
                  <a:outerShdw blurRad="38100" dist="38100" dir="2700000" algn="tl">
                    <a:srgbClr val="000000">
                      <a:alpha val="43137"/>
                    </a:srgbClr>
                  </a:outerShdw>
                </a:effectLst>
                <a:latin typeface="Cambria" panose="02040503050406030204" pitchFamily="18" charset="0"/>
              </a:rPr>
              <a:t>We will use a small subset of Iris data to demonstrate APNs in action:</a:t>
            </a:r>
            <a:endParaRPr lang="en-US" sz="1950" b="1" dirty="0">
              <a:effectLst>
                <a:outerShdw blurRad="38100" dist="38100" dir="2700000" algn="tl">
                  <a:srgbClr val="000000">
                    <a:alpha val="43137"/>
                  </a:srgbClr>
                </a:outerShdw>
              </a:effectLst>
              <a:latin typeface="Cambria" panose="02040503050406030204" pitchFamily="18" charset="0"/>
            </a:endParaRPr>
          </a:p>
        </p:txBody>
      </p:sp>
      <p:pic>
        <p:nvPicPr>
          <p:cNvPr id="9" name="Obraz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86" y="0"/>
            <a:ext cx="1478842" cy="675345"/>
          </a:xfrm>
          <a:prstGeom prst="rect">
            <a:avLst/>
          </a:prstGeom>
        </p:spPr>
      </p:pic>
      <p:pic>
        <p:nvPicPr>
          <p:cNvPr id="10" name="Obraz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V="1">
            <a:off x="0" y="6182655"/>
            <a:ext cx="1478842" cy="675345"/>
          </a:xfrm>
          <a:prstGeom prst="rect">
            <a:avLst/>
          </a:prstGeom>
        </p:spPr>
      </p:pic>
      <p:pic>
        <p:nvPicPr>
          <p:cNvPr id="13" name="Obraz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7671494" y="0"/>
            <a:ext cx="1475656" cy="675345"/>
          </a:xfrm>
          <a:prstGeom prst="rect">
            <a:avLst/>
          </a:prstGeom>
        </p:spPr>
      </p:pic>
      <p:pic>
        <p:nvPicPr>
          <p:cNvPr id="14" name="Obraz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flipV="1">
            <a:off x="7668344" y="6182655"/>
            <a:ext cx="1475656" cy="675345"/>
          </a:xfrm>
          <a:prstGeom prst="rect">
            <a:avLst/>
          </a:prstGeom>
        </p:spPr>
      </p:pic>
      <p:sp>
        <p:nvSpPr>
          <p:cNvPr id="19" name="Tytuł 1"/>
          <p:cNvSpPr txBox="1">
            <a:spLocks/>
          </p:cNvSpPr>
          <p:nvPr/>
        </p:nvSpPr>
        <p:spPr>
          <a:xfrm>
            <a:off x="1475656" y="6187860"/>
            <a:ext cx="6186388" cy="670140"/>
          </a:xfrm>
          <a:prstGeom prst="rect">
            <a:avLst/>
          </a:prstGeom>
        </p:spPr>
        <p:txBody>
          <a:bodyPr vert="horz" lIns="91440" tIns="45720" rIns="91440" bIns="45720" rtlCol="0" anchor="ctr">
            <a:normAutofit fontScale="97500" lnSpcReduction="10000"/>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fontAlgn="auto">
              <a:spcAft>
                <a:spcPts val="0"/>
              </a:spcAft>
            </a:pPr>
            <a:r>
              <a:rPr lang="pl-PL" sz="4400" b="1" dirty="0" smtClean="0">
                <a:effectLst>
                  <a:outerShdw blurRad="38100" dist="38100" dir="2700000" algn="tl">
                    <a:srgbClr val="000000">
                      <a:alpha val="43137"/>
                    </a:srgbClr>
                  </a:outerShdw>
                </a:effectLst>
                <a:latin typeface="Cambria" panose="02040503050406030204" pitchFamily="18" charset="0"/>
              </a:rPr>
              <a:t>APN </a:t>
            </a:r>
            <a:r>
              <a:rPr lang="pl-PL" sz="4400" b="1" dirty="0" err="1" smtClean="0">
                <a:effectLst>
                  <a:outerShdw blurRad="38100" dist="38100" dir="2700000" algn="tl">
                    <a:srgbClr val="000000">
                      <a:alpha val="43137"/>
                    </a:srgbClr>
                  </a:outerShdw>
                </a:effectLst>
                <a:latin typeface="Cambria" panose="02040503050406030204" pitchFamily="18" charset="0"/>
              </a:rPr>
              <a:t>Neural</a:t>
            </a:r>
            <a:r>
              <a:rPr lang="pl-PL" sz="4400" b="1" dirty="0" smtClean="0">
                <a:effectLst>
                  <a:outerShdw blurRad="38100" dist="38100" dir="2700000" algn="tl">
                    <a:srgbClr val="000000">
                      <a:alpha val="43137"/>
                    </a:srgbClr>
                  </a:outerShdw>
                </a:effectLst>
                <a:latin typeface="Cambria" panose="02040503050406030204" pitchFamily="18" charset="0"/>
              </a:rPr>
              <a:t> Network</a:t>
            </a:r>
            <a:endParaRPr lang="en-US" sz="4400" b="1" dirty="0">
              <a:effectLst>
                <a:outerShdw blurRad="38100" dist="38100" dir="2700000" algn="tl">
                  <a:srgbClr val="000000">
                    <a:alpha val="43137"/>
                  </a:srgbClr>
                </a:outerShdw>
              </a:effectLst>
              <a:latin typeface="Cambria" panose="02040503050406030204" pitchFamily="18" charset="0"/>
            </a:endParaRPr>
          </a:p>
        </p:txBody>
      </p:sp>
      <p:sp>
        <p:nvSpPr>
          <p:cNvPr id="12" name="pole tekstowe 11"/>
          <p:cNvSpPr txBox="1"/>
          <p:nvPr/>
        </p:nvSpPr>
        <p:spPr>
          <a:xfrm>
            <a:off x="611560" y="5772889"/>
            <a:ext cx="7992888" cy="392415"/>
          </a:xfrm>
          <a:prstGeom prst="rect">
            <a:avLst/>
          </a:prstGeom>
          <a:noFill/>
        </p:spPr>
        <p:txBody>
          <a:bodyPr wrap="square" rtlCol="0">
            <a:spAutoFit/>
          </a:bodyPr>
          <a:lstStyle/>
          <a:p>
            <a:pPr eaLnBrk="1" fontAlgn="auto" hangingPunct="1">
              <a:spcBef>
                <a:spcPts val="500"/>
              </a:spcBef>
              <a:spcAft>
                <a:spcPts val="500"/>
              </a:spcAft>
            </a:pPr>
            <a:r>
              <a:rPr lang="en-US" sz="1950" b="1" dirty="0" smtClean="0">
                <a:effectLst>
                  <a:outerShdw blurRad="38100" dist="38100" dir="2700000" algn="tl">
                    <a:srgbClr val="000000">
                      <a:alpha val="43137"/>
                    </a:srgbClr>
                  </a:outerShdw>
                </a:effectLst>
                <a:latin typeface="Cambria" panose="02040503050406030204" pitchFamily="18" charset="0"/>
              </a:rPr>
              <a:t>Selected receptors will be stimulated</a:t>
            </a:r>
            <a:r>
              <a:rPr lang="en-US" sz="1950" b="1" dirty="0" smtClean="0">
                <a:effectLst>
                  <a:outerShdw blurRad="38100" dist="38100" dir="2700000" algn="tl">
                    <a:srgbClr val="000000">
                      <a:alpha val="43137"/>
                    </a:srgbClr>
                  </a:outerShdw>
                </a:effectLst>
                <a:latin typeface="Cambria" panose="02040503050406030204" pitchFamily="18" charset="0"/>
              </a:rPr>
              <a:t> and they start charging APNs.</a:t>
            </a:r>
            <a:endParaRPr lang="en-US" sz="1950" b="1" dirty="0">
              <a:effectLst>
                <a:outerShdw blurRad="38100" dist="38100" dir="2700000" algn="tl">
                  <a:srgbClr val="000000">
                    <a:alpha val="43137"/>
                  </a:srgbClr>
                </a:outerShdw>
              </a:effectLst>
              <a:latin typeface="Cambria" panose="02040503050406030204" pitchFamily="18" charset="0"/>
            </a:endParaRPr>
          </a:p>
        </p:txBody>
      </p:sp>
      <p:pic>
        <p:nvPicPr>
          <p:cNvPr id="5" name="Obraz 4"/>
          <p:cNvPicPr>
            <a:picLocks noChangeAspect="1"/>
          </p:cNvPicPr>
          <p:nvPr/>
        </p:nvPicPr>
        <p:blipFill>
          <a:blip r:embed="rId3"/>
          <a:stretch>
            <a:fillRect/>
          </a:stretch>
        </p:blipFill>
        <p:spPr>
          <a:xfrm>
            <a:off x="179512" y="1052736"/>
            <a:ext cx="8820472" cy="4727906"/>
          </a:xfrm>
          <a:prstGeom prst="rect">
            <a:avLst/>
          </a:prstGeom>
        </p:spPr>
      </p:pic>
      <p:cxnSp>
        <p:nvCxnSpPr>
          <p:cNvPr id="15" name="Łącznik prosty ze strzałką 14"/>
          <p:cNvCxnSpPr/>
          <p:nvPr/>
        </p:nvCxnSpPr>
        <p:spPr>
          <a:xfrm flipH="1" flipV="1">
            <a:off x="683568" y="3861048"/>
            <a:ext cx="504056" cy="2016224"/>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21118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rostokąt 5"/>
          <p:cNvSpPr/>
          <p:nvPr/>
        </p:nvSpPr>
        <p:spPr>
          <a:xfrm>
            <a:off x="-2778" y="0"/>
            <a:ext cx="9146778" cy="6858000"/>
          </a:xfrm>
          <a:prstGeom prst="rect">
            <a:avLst/>
          </a:prstGeom>
          <a:gradFill flip="none" rotWithShape="1">
            <a:gsLst>
              <a:gs pos="0">
                <a:srgbClr val="AFA89E"/>
              </a:gs>
              <a:gs pos="0">
                <a:srgbClr val="FEF8F1"/>
              </a:gs>
              <a:gs pos="73000">
                <a:srgbClr val="FFFBFA"/>
              </a:gs>
              <a:gs pos="100000">
                <a:srgbClr val="EA8E50"/>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ytuł 1"/>
          <p:cNvSpPr>
            <a:spLocks noGrp="1"/>
          </p:cNvSpPr>
          <p:nvPr>
            <p:ph type="title"/>
          </p:nvPr>
        </p:nvSpPr>
        <p:spPr>
          <a:xfrm>
            <a:off x="1475656" y="-4653"/>
            <a:ext cx="6186388" cy="679998"/>
          </a:xfrm>
        </p:spPr>
        <p:txBody>
          <a:bodyPr>
            <a:normAutofit fontScale="90000"/>
          </a:bodyPr>
          <a:lstStyle/>
          <a:p>
            <a:pPr algn="ctr"/>
            <a:r>
              <a:rPr lang="pl-PL" sz="4400" b="1" dirty="0" smtClean="0">
                <a:effectLst>
                  <a:outerShdw blurRad="38100" dist="38100" dir="2700000" algn="tl">
                    <a:srgbClr val="000000">
                      <a:alpha val="43137"/>
                    </a:srgbClr>
                  </a:outerShdw>
                </a:effectLst>
                <a:latin typeface="Cambria" panose="02040503050406030204" pitchFamily="18" charset="0"/>
              </a:rPr>
              <a:t>ANIMATION</a:t>
            </a:r>
            <a:endParaRPr lang="en-US" sz="4400" b="1" dirty="0">
              <a:effectLst>
                <a:outerShdw blurRad="38100" dist="38100" dir="2700000" algn="tl">
                  <a:srgbClr val="000000">
                    <a:alpha val="43137"/>
                  </a:srgbClr>
                </a:outerShdw>
              </a:effectLst>
              <a:latin typeface="Cambria" panose="02040503050406030204" pitchFamily="18" charset="0"/>
            </a:endParaRPr>
          </a:p>
        </p:txBody>
      </p:sp>
      <p:pic>
        <p:nvPicPr>
          <p:cNvPr id="9" name="Obraz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86" y="0"/>
            <a:ext cx="1478842" cy="675345"/>
          </a:xfrm>
          <a:prstGeom prst="rect">
            <a:avLst/>
          </a:prstGeom>
        </p:spPr>
      </p:pic>
      <p:pic>
        <p:nvPicPr>
          <p:cNvPr id="10" name="Obraz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V="1">
            <a:off x="0" y="6182655"/>
            <a:ext cx="1478842" cy="675345"/>
          </a:xfrm>
          <a:prstGeom prst="rect">
            <a:avLst/>
          </a:prstGeom>
        </p:spPr>
      </p:pic>
      <p:pic>
        <p:nvPicPr>
          <p:cNvPr id="13" name="Obraz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7671494" y="0"/>
            <a:ext cx="1475656" cy="675345"/>
          </a:xfrm>
          <a:prstGeom prst="rect">
            <a:avLst/>
          </a:prstGeom>
        </p:spPr>
      </p:pic>
      <p:pic>
        <p:nvPicPr>
          <p:cNvPr id="14" name="Obraz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flipV="1">
            <a:off x="7668344" y="6182655"/>
            <a:ext cx="1475656" cy="675345"/>
          </a:xfrm>
          <a:prstGeom prst="rect">
            <a:avLst/>
          </a:prstGeom>
        </p:spPr>
      </p:pic>
      <p:sp>
        <p:nvSpPr>
          <p:cNvPr id="19" name="Tytuł 1"/>
          <p:cNvSpPr txBox="1">
            <a:spLocks/>
          </p:cNvSpPr>
          <p:nvPr/>
        </p:nvSpPr>
        <p:spPr>
          <a:xfrm>
            <a:off x="1475656" y="6187860"/>
            <a:ext cx="6186388" cy="670140"/>
          </a:xfrm>
          <a:prstGeom prst="rect">
            <a:avLst/>
          </a:prstGeom>
        </p:spPr>
        <p:txBody>
          <a:bodyPr vert="horz" lIns="91440" tIns="45720" rIns="91440" bIns="45720" rtlCol="0" anchor="ctr">
            <a:normAutofit fontScale="97500" lnSpcReduction="10000"/>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fontAlgn="auto">
              <a:spcAft>
                <a:spcPts val="0"/>
              </a:spcAft>
            </a:pPr>
            <a:r>
              <a:rPr lang="pl-PL" sz="4400" b="1" dirty="0">
                <a:effectLst>
                  <a:outerShdw blurRad="38100" dist="38100" dir="2700000" algn="tl">
                    <a:srgbClr val="000000">
                      <a:alpha val="43137"/>
                    </a:srgbClr>
                  </a:outerShdw>
                </a:effectLst>
                <a:latin typeface="Cambria" panose="02040503050406030204" pitchFamily="18" charset="0"/>
              </a:rPr>
              <a:t>APN </a:t>
            </a:r>
            <a:r>
              <a:rPr lang="pl-PL" sz="4400" b="1" dirty="0" err="1">
                <a:effectLst>
                  <a:outerShdw blurRad="38100" dist="38100" dir="2700000" algn="tl">
                    <a:srgbClr val="000000">
                      <a:alpha val="43137"/>
                    </a:srgbClr>
                  </a:outerShdw>
                </a:effectLst>
                <a:latin typeface="Cambria" panose="02040503050406030204" pitchFamily="18" charset="0"/>
              </a:rPr>
              <a:t>Neural</a:t>
            </a:r>
            <a:r>
              <a:rPr lang="pl-PL" sz="4400" b="1" dirty="0">
                <a:effectLst>
                  <a:outerShdw blurRad="38100" dist="38100" dir="2700000" algn="tl">
                    <a:srgbClr val="000000">
                      <a:alpha val="43137"/>
                    </a:srgbClr>
                  </a:outerShdw>
                </a:effectLst>
                <a:latin typeface="Cambria" panose="02040503050406030204" pitchFamily="18" charset="0"/>
              </a:rPr>
              <a:t> Network</a:t>
            </a:r>
            <a:endParaRPr lang="en-US" sz="4400" b="1" dirty="0">
              <a:effectLst>
                <a:outerShdw blurRad="38100" dist="38100" dir="2700000" algn="tl">
                  <a:srgbClr val="000000">
                    <a:alpha val="43137"/>
                  </a:srgbClr>
                </a:outerShdw>
              </a:effectLst>
              <a:latin typeface="Cambria" panose="02040503050406030204" pitchFamily="18" charset="0"/>
            </a:endParaRPr>
          </a:p>
        </p:txBody>
      </p:sp>
      <p:pic>
        <p:nvPicPr>
          <p:cNvPr id="4" name="APN Network Stimulation 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79512" y="1119360"/>
            <a:ext cx="8765589" cy="4685904"/>
          </a:xfrm>
          <a:prstGeom prst="rect">
            <a:avLst/>
          </a:prstGeom>
        </p:spPr>
      </p:pic>
      <p:sp>
        <p:nvSpPr>
          <p:cNvPr id="11" name="pole tekstowe 10"/>
          <p:cNvSpPr txBox="1"/>
          <p:nvPr/>
        </p:nvSpPr>
        <p:spPr>
          <a:xfrm>
            <a:off x="899592" y="692696"/>
            <a:ext cx="7704856" cy="392415"/>
          </a:xfrm>
          <a:prstGeom prst="rect">
            <a:avLst/>
          </a:prstGeom>
          <a:noFill/>
        </p:spPr>
        <p:txBody>
          <a:bodyPr wrap="square" rtlCol="0">
            <a:spAutoFit/>
          </a:bodyPr>
          <a:lstStyle/>
          <a:p>
            <a:pPr eaLnBrk="1" fontAlgn="auto" hangingPunct="1">
              <a:spcBef>
                <a:spcPts val="500"/>
              </a:spcBef>
              <a:spcAft>
                <a:spcPts val="500"/>
              </a:spcAft>
            </a:pPr>
            <a:r>
              <a:rPr lang="en-US" sz="1950" b="1" dirty="0" smtClean="0">
                <a:effectLst>
                  <a:outerShdw blurRad="38100" dist="38100" dir="2700000" algn="tl">
                    <a:srgbClr val="000000">
                      <a:alpha val="43137"/>
                    </a:srgbClr>
                  </a:outerShdw>
                </a:effectLst>
                <a:latin typeface="Cambria" panose="02040503050406030204" pitchFamily="18" charset="0"/>
              </a:rPr>
              <a:t>We start to stimulate receptors sensitive for values 5.6 and 2.8:</a:t>
            </a:r>
            <a:endParaRPr lang="en-US" sz="1950" b="1" dirty="0">
              <a:effectLst>
                <a:outerShdw blurRad="38100" dist="38100" dir="2700000" algn="tl">
                  <a:srgbClr val="000000">
                    <a:alpha val="43137"/>
                  </a:srgbClr>
                </a:outerShdw>
              </a:effectLst>
              <a:latin typeface="Cambria" panose="02040503050406030204" pitchFamily="18" charset="0"/>
            </a:endParaRPr>
          </a:p>
        </p:txBody>
      </p:sp>
      <p:sp>
        <p:nvSpPr>
          <p:cNvPr id="12" name="pole tekstowe 11"/>
          <p:cNvSpPr txBox="1"/>
          <p:nvPr/>
        </p:nvSpPr>
        <p:spPr>
          <a:xfrm>
            <a:off x="971600" y="5772889"/>
            <a:ext cx="7973501" cy="392415"/>
          </a:xfrm>
          <a:prstGeom prst="rect">
            <a:avLst/>
          </a:prstGeom>
          <a:noFill/>
        </p:spPr>
        <p:txBody>
          <a:bodyPr wrap="square" rtlCol="0">
            <a:spAutoFit/>
          </a:bodyPr>
          <a:lstStyle/>
          <a:p>
            <a:pPr eaLnBrk="1" fontAlgn="auto" hangingPunct="1">
              <a:spcBef>
                <a:spcPts val="500"/>
              </a:spcBef>
              <a:spcAft>
                <a:spcPts val="500"/>
              </a:spcAft>
            </a:pPr>
            <a:r>
              <a:rPr lang="en-US" sz="1950" b="1" dirty="0" smtClean="0">
                <a:effectLst>
                  <a:outerShdw blurRad="38100" dist="38100" dir="2700000" algn="tl">
                    <a:srgbClr val="000000">
                      <a:alpha val="43137"/>
                    </a:srgbClr>
                  </a:outerShdw>
                </a:effectLst>
                <a:latin typeface="Cambria" panose="02040503050406030204" pitchFamily="18" charset="0"/>
              </a:rPr>
              <a:t>The most associated neurons charge </a:t>
            </a:r>
            <a:r>
              <a:rPr lang="en-US" sz="1950" b="1" dirty="0" smtClean="0">
                <a:effectLst>
                  <a:outerShdw blurRad="38100" dist="38100" dir="2700000" algn="tl">
                    <a:srgbClr val="000000">
                      <a:alpha val="43137"/>
                    </a:srgbClr>
                  </a:outerShdw>
                </a:effectLst>
                <a:latin typeface="Cambria" panose="02040503050406030204" pitchFamily="18" charset="0"/>
              </a:rPr>
              <a:t>the fastest and most often!</a:t>
            </a:r>
            <a:endParaRPr lang="en-US" sz="1950" b="1" dirty="0">
              <a:effectLst>
                <a:outerShdw blurRad="38100" dist="38100" dir="2700000" algn="tl">
                  <a:srgbClr val="000000">
                    <a:alpha val="43137"/>
                  </a:srgbClr>
                </a:outerShdw>
              </a:effectLst>
              <a:latin typeface="Cambria" panose="02040503050406030204" pitchFamily="18" charset="0"/>
            </a:endParaRPr>
          </a:p>
        </p:txBody>
      </p:sp>
      <p:cxnSp>
        <p:nvCxnSpPr>
          <p:cNvPr id="15" name="Łącznik prosty ze strzałką 14"/>
          <p:cNvCxnSpPr/>
          <p:nvPr/>
        </p:nvCxnSpPr>
        <p:spPr>
          <a:xfrm flipV="1">
            <a:off x="6084168" y="4941168"/>
            <a:ext cx="1728192" cy="936104"/>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967689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811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a 3"/>
          <p:cNvGrpSpPr/>
          <p:nvPr/>
        </p:nvGrpSpPr>
        <p:grpSpPr>
          <a:xfrm>
            <a:off x="-3186" y="0"/>
            <a:ext cx="9147186" cy="6858000"/>
            <a:chOff x="-3186" y="0"/>
            <a:chExt cx="2954498" cy="1350690"/>
          </a:xfrm>
        </p:grpSpPr>
        <p:pic>
          <p:nvPicPr>
            <p:cNvPr id="9" name="Obraz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86" y="0"/>
              <a:ext cx="1478842" cy="675345"/>
            </a:xfrm>
            <a:prstGeom prst="rect">
              <a:avLst/>
            </a:prstGeom>
          </p:spPr>
        </p:pic>
        <p:pic>
          <p:nvPicPr>
            <p:cNvPr id="10" name="Obraz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V="1">
              <a:off x="-3186" y="675345"/>
              <a:ext cx="1478842" cy="675345"/>
            </a:xfrm>
            <a:prstGeom prst="rect">
              <a:avLst/>
            </a:prstGeom>
          </p:spPr>
        </p:pic>
        <p:pic>
          <p:nvPicPr>
            <p:cNvPr id="13" name="Obraz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475656" y="1"/>
              <a:ext cx="1475656" cy="675345"/>
            </a:xfrm>
            <a:prstGeom prst="rect">
              <a:avLst/>
            </a:prstGeom>
          </p:spPr>
        </p:pic>
        <p:pic>
          <p:nvPicPr>
            <p:cNvPr id="14" name="Obraz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flipV="1">
              <a:off x="1475656" y="675345"/>
              <a:ext cx="1475656" cy="675345"/>
            </a:xfrm>
            <a:prstGeom prst="rect">
              <a:avLst/>
            </a:prstGeom>
          </p:spPr>
        </p:pic>
      </p:grpSp>
      <p:sp>
        <p:nvSpPr>
          <p:cNvPr id="2" name="Tytuł 1"/>
          <p:cNvSpPr>
            <a:spLocks noGrp="1"/>
          </p:cNvSpPr>
          <p:nvPr>
            <p:ph type="title"/>
          </p:nvPr>
        </p:nvSpPr>
        <p:spPr>
          <a:xfrm>
            <a:off x="3825276" y="3068960"/>
            <a:ext cx="1500125" cy="720080"/>
          </a:xfrm>
        </p:spPr>
        <p:txBody>
          <a:bodyPr>
            <a:normAutofit/>
          </a:bodyPr>
          <a:lstStyle/>
          <a:p>
            <a:pPr algn="ctr"/>
            <a:r>
              <a:rPr lang="pl-PL" sz="2800" b="1" dirty="0" smtClean="0">
                <a:effectLst>
                  <a:outerShdw blurRad="38100" dist="38100" dir="2700000" algn="tl">
                    <a:srgbClr val="000000">
                      <a:alpha val="43137"/>
                    </a:srgbClr>
                  </a:outerShdw>
                </a:effectLst>
                <a:latin typeface="Cambria" panose="02040503050406030204" pitchFamily="18" charset="0"/>
              </a:rPr>
              <a:t>APN</a:t>
            </a:r>
            <a:endParaRPr lang="en-US" sz="2800" b="1" dirty="0">
              <a:effectLst>
                <a:outerShdw blurRad="38100" dist="38100" dir="2700000" algn="tl">
                  <a:srgbClr val="000000">
                    <a:alpha val="43137"/>
                  </a:srgbClr>
                </a:outerShdw>
              </a:effectLst>
              <a:latin typeface="Cambria" panose="02040503050406030204" pitchFamily="18" charset="0"/>
            </a:endParaRPr>
          </a:p>
        </p:txBody>
      </p:sp>
    </p:spTree>
    <p:extLst>
      <p:ext uri="{BB962C8B-B14F-4D97-AF65-F5344CB8AC3E}">
        <p14:creationId xmlns:p14="http://schemas.microsoft.com/office/powerpoint/2010/main" val="370387566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rostokąt 5"/>
          <p:cNvSpPr/>
          <p:nvPr/>
        </p:nvSpPr>
        <p:spPr>
          <a:xfrm>
            <a:off x="-2778" y="0"/>
            <a:ext cx="9146778" cy="6858000"/>
          </a:xfrm>
          <a:prstGeom prst="rect">
            <a:avLst/>
          </a:prstGeom>
          <a:gradFill>
            <a:gsLst>
              <a:gs pos="0">
                <a:srgbClr val="AFA89E"/>
              </a:gs>
              <a:gs pos="48000">
                <a:srgbClr val="FEF8F1"/>
              </a:gs>
              <a:gs pos="56000">
                <a:srgbClr val="FFFBFA"/>
              </a:gs>
              <a:gs pos="100000">
                <a:srgbClr val="ABA69D"/>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p:cNvSpPr>
            <a:spLocks noGrp="1"/>
          </p:cNvSpPr>
          <p:nvPr>
            <p:ph type="title"/>
          </p:nvPr>
        </p:nvSpPr>
        <p:spPr>
          <a:xfrm>
            <a:off x="692830" y="2134130"/>
            <a:ext cx="7755559" cy="646798"/>
          </a:xfrm>
        </p:spPr>
        <p:txBody>
          <a:bodyPr>
            <a:normAutofit fontScale="90000"/>
          </a:bodyPr>
          <a:lstStyle/>
          <a:p>
            <a:pPr algn="ctr"/>
            <a:r>
              <a:rPr lang="en-US" sz="4400" b="1" dirty="0" smtClean="0">
                <a:effectLst>
                  <a:outerShdw blurRad="38100" dist="38100" dir="2700000" algn="tl">
                    <a:srgbClr val="000000">
                      <a:alpha val="43137"/>
                    </a:srgbClr>
                  </a:outerShdw>
                </a:effectLst>
                <a:latin typeface="Cambria" panose="02040503050406030204" pitchFamily="18" charset="0"/>
              </a:rPr>
              <a:t>Conclusions</a:t>
            </a:r>
            <a:endParaRPr lang="en-US" sz="4400" b="1" dirty="0">
              <a:effectLst>
                <a:outerShdw blurRad="38100" dist="38100" dir="2700000" algn="tl">
                  <a:srgbClr val="000000">
                    <a:alpha val="43137"/>
                  </a:srgbClr>
                </a:outerShdw>
              </a:effectLst>
              <a:latin typeface="Cambria" panose="02040503050406030204" pitchFamily="18" charset="0"/>
            </a:endParaRPr>
          </a:p>
        </p:txBody>
      </p:sp>
      <p:sp>
        <p:nvSpPr>
          <p:cNvPr id="3" name="pole tekstowe 2"/>
          <p:cNvSpPr txBox="1"/>
          <p:nvPr/>
        </p:nvSpPr>
        <p:spPr>
          <a:xfrm>
            <a:off x="179512" y="2708920"/>
            <a:ext cx="8784976" cy="1974900"/>
          </a:xfrm>
          <a:prstGeom prst="rect">
            <a:avLst/>
          </a:prstGeom>
          <a:noFill/>
        </p:spPr>
        <p:txBody>
          <a:bodyPr wrap="square" rtlCol="0">
            <a:spAutoFit/>
          </a:bodyPr>
          <a:lstStyle/>
          <a:p>
            <a:pPr marL="342900" indent="-342900" eaLnBrk="1" fontAlgn="auto" hangingPunct="1">
              <a:spcBef>
                <a:spcPts val="500"/>
              </a:spcBef>
              <a:spcAft>
                <a:spcPts val="500"/>
              </a:spcAft>
              <a:buFont typeface="Wingdings" panose="05000000000000000000" pitchFamily="2" charset="2"/>
              <a:buChar char="Ø"/>
            </a:pPr>
            <a:r>
              <a:rPr lang="en-US" sz="1900" b="1" dirty="0" smtClean="0">
                <a:effectLst>
                  <a:outerShdw blurRad="38100" dist="38100" dir="2700000" algn="tl">
                    <a:srgbClr val="000000">
                      <a:alpha val="43137"/>
                    </a:srgbClr>
                  </a:outerShdw>
                </a:effectLst>
                <a:latin typeface="Cambria" panose="02040503050406030204" pitchFamily="18" charset="0"/>
              </a:rPr>
              <a:t>Associative Pulsing Neurons (APNs) represent </a:t>
            </a:r>
            <a:r>
              <a:rPr lang="en-US" sz="1900" b="1" dirty="0" smtClean="0">
                <a:solidFill>
                  <a:schemeClr val="accent2">
                    <a:lumMod val="75000"/>
                  </a:schemeClr>
                </a:solidFill>
                <a:effectLst>
                  <a:outerShdw blurRad="38100" dist="38100" dir="2700000" algn="tl">
                    <a:srgbClr val="000000">
                      <a:alpha val="43137"/>
                    </a:srgbClr>
                  </a:outerShdw>
                </a:effectLst>
                <a:latin typeface="Cambria" panose="02040503050406030204" pitchFamily="18" charset="0"/>
              </a:rPr>
              <a:t>these combinations </a:t>
            </a:r>
            <a:r>
              <a:rPr lang="en-US" sz="1900" b="1" dirty="0" smtClean="0">
                <a:effectLst>
                  <a:outerShdw blurRad="38100" dist="38100" dir="2700000" algn="tl">
                    <a:srgbClr val="000000">
                      <a:alpha val="43137"/>
                    </a:srgbClr>
                  </a:outerShdw>
                </a:effectLst>
                <a:latin typeface="Cambria" panose="02040503050406030204" pitchFamily="18" charset="0"/>
              </a:rPr>
              <a:t>of</a:t>
            </a:r>
            <a:r>
              <a:rPr lang="pl-PL" sz="1900" b="1" dirty="0" smtClean="0">
                <a:effectLst>
                  <a:outerShdw blurRad="38100" dist="38100" dir="2700000" algn="tl">
                    <a:srgbClr val="000000">
                      <a:alpha val="43137"/>
                    </a:srgbClr>
                  </a:outerShdw>
                </a:effectLst>
                <a:latin typeface="Cambria" panose="02040503050406030204" pitchFamily="18" charset="0"/>
              </a:rPr>
              <a:t/>
            </a:r>
            <a:br>
              <a:rPr lang="pl-PL" sz="1900" b="1" dirty="0" smtClean="0">
                <a:effectLst>
                  <a:outerShdw blurRad="38100" dist="38100" dir="2700000" algn="tl">
                    <a:srgbClr val="000000">
                      <a:alpha val="43137"/>
                    </a:srgbClr>
                  </a:outerShdw>
                </a:effectLst>
                <a:latin typeface="Cambria" panose="02040503050406030204" pitchFamily="18" charset="0"/>
              </a:rPr>
            </a:br>
            <a:r>
              <a:rPr lang="en-US" sz="1900" b="1" dirty="0" smtClean="0">
                <a:effectLst>
                  <a:outerShdw blurRad="38100" dist="38100" dir="2700000" algn="tl">
                    <a:srgbClr val="000000">
                      <a:alpha val="43137"/>
                    </a:srgbClr>
                  </a:outerShdw>
                </a:effectLst>
                <a:latin typeface="Cambria" panose="02040503050406030204" pitchFamily="18" charset="0"/>
              </a:rPr>
              <a:t>input stimuli which make them </a:t>
            </a:r>
            <a:r>
              <a:rPr lang="en-US" sz="1900" b="1" dirty="0" smtClean="0">
                <a:solidFill>
                  <a:schemeClr val="accent2">
                    <a:lumMod val="75000"/>
                  </a:schemeClr>
                </a:solidFill>
                <a:effectLst>
                  <a:outerShdw blurRad="38100" dist="38100" dir="2700000" algn="tl">
                    <a:srgbClr val="000000">
                      <a:alpha val="43137"/>
                    </a:srgbClr>
                  </a:outerShdw>
                </a:effectLst>
                <a:latin typeface="Cambria" panose="02040503050406030204" pitchFamily="18" charset="0"/>
              </a:rPr>
              <a:t>pulsing</a:t>
            </a:r>
            <a:r>
              <a:rPr lang="en-US" sz="1900" b="1" dirty="0" smtClean="0">
                <a:effectLst>
                  <a:outerShdw blurRad="38100" dist="38100" dir="2700000" algn="tl">
                    <a:srgbClr val="000000">
                      <a:alpha val="43137"/>
                    </a:srgbClr>
                  </a:outerShdw>
                </a:effectLst>
                <a:latin typeface="Cambria" panose="02040503050406030204" pitchFamily="18" charset="0"/>
              </a:rPr>
              <a:t>.</a:t>
            </a:r>
          </a:p>
          <a:p>
            <a:pPr marL="342900" indent="-342900" eaLnBrk="1" fontAlgn="auto" hangingPunct="1">
              <a:spcBef>
                <a:spcPts val="500"/>
              </a:spcBef>
              <a:spcAft>
                <a:spcPts val="500"/>
              </a:spcAft>
              <a:buFont typeface="Wingdings" panose="05000000000000000000" pitchFamily="2" charset="2"/>
              <a:buChar char="Ø"/>
            </a:pPr>
            <a:r>
              <a:rPr lang="en-US" sz="1900" b="1" dirty="0">
                <a:effectLst>
                  <a:outerShdw blurRad="38100" dist="38100" dir="2700000" algn="tl">
                    <a:srgbClr val="000000">
                      <a:alpha val="43137"/>
                    </a:srgbClr>
                  </a:outerShdw>
                </a:effectLst>
                <a:latin typeface="Cambria" panose="02040503050406030204" pitchFamily="18" charset="0"/>
              </a:rPr>
              <a:t>The Associative Pulsing Neurons which </a:t>
            </a:r>
            <a:r>
              <a:rPr lang="en-US" sz="1900" b="1" dirty="0" smtClean="0">
                <a:solidFill>
                  <a:schemeClr val="accent2">
                    <a:lumMod val="75000"/>
                  </a:schemeClr>
                </a:solidFill>
                <a:effectLst>
                  <a:outerShdw blurRad="38100" dist="38100" dir="2700000" algn="tl">
                    <a:srgbClr val="000000">
                      <a:alpha val="43137"/>
                    </a:srgbClr>
                  </a:outerShdw>
                </a:effectLst>
                <a:latin typeface="Cambria" panose="02040503050406030204" pitchFamily="18" charset="0"/>
              </a:rPr>
              <a:t>pulse first and most frequently </a:t>
            </a:r>
            <a:r>
              <a:rPr lang="en-US" sz="1900" b="1" dirty="0" smtClean="0">
                <a:effectLst>
                  <a:outerShdw blurRad="38100" dist="38100" dir="2700000" algn="tl">
                    <a:srgbClr val="000000">
                      <a:alpha val="43137"/>
                    </a:srgbClr>
                  </a:outerShdw>
                </a:effectLst>
                <a:latin typeface="Cambria" panose="02040503050406030204" pitchFamily="18" charset="0"/>
              </a:rPr>
              <a:t>represent the </a:t>
            </a:r>
            <a:r>
              <a:rPr lang="en-US" sz="1900" b="1" dirty="0" smtClean="0">
                <a:solidFill>
                  <a:schemeClr val="accent2">
                    <a:lumMod val="75000"/>
                  </a:schemeClr>
                </a:solidFill>
                <a:effectLst>
                  <a:outerShdw blurRad="38100" dist="38100" dir="2700000" algn="tl">
                    <a:srgbClr val="000000">
                      <a:alpha val="43137"/>
                    </a:srgbClr>
                  </a:outerShdw>
                </a:effectLst>
                <a:latin typeface="Cambria" panose="02040503050406030204" pitchFamily="18" charset="0"/>
              </a:rPr>
              <a:t>most associated values, objects</a:t>
            </a:r>
            <a:r>
              <a:rPr lang="pl-PL" sz="1900" b="1" dirty="0" smtClean="0">
                <a:solidFill>
                  <a:schemeClr val="accent2">
                    <a:lumMod val="75000"/>
                  </a:schemeClr>
                </a:solidFill>
                <a:effectLst>
                  <a:outerShdw blurRad="38100" dist="38100" dir="2700000" algn="tl">
                    <a:srgbClr val="000000">
                      <a:alpha val="43137"/>
                    </a:srgbClr>
                  </a:outerShdw>
                </a:effectLst>
                <a:latin typeface="Cambria" panose="02040503050406030204" pitchFamily="18" charset="0"/>
              </a:rPr>
              <a:t>,</a:t>
            </a:r>
            <a:r>
              <a:rPr lang="en-US" sz="1900" b="1" dirty="0" smtClean="0">
                <a:solidFill>
                  <a:schemeClr val="accent2">
                    <a:lumMod val="75000"/>
                  </a:schemeClr>
                </a:solidFill>
                <a:effectLst>
                  <a:outerShdw blurRad="38100" dist="38100" dir="2700000" algn="tl">
                    <a:srgbClr val="000000">
                      <a:alpha val="43137"/>
                    </a:srgbClr>
                  </a:outerShdw>
                </a:effectLst>
                <a:latin typeface="Cambria" panose="02040503050406030204" pitchFamily="18" charset="0"/>
              </a:rPr>
              <a:t> or pieces of information </a:t>
            </a:r>
            <a:r>
              <a:rPr lang="en-US" sz="1900" b="1" dirty="0" smtClean="0">
                <a:effectLst>
                  <a:outerShdw blurRad="38100" dist="38100" dir="2700000" algn="tl">
                    <a:srgbClr val="000000">
                      <a:alpha val="43137"/>
                    </a:srgbClr>
                  </a:outerShdw>
                </a:effectLst>
                <a:latin typeface="Cambria" panose="02040503050406030204" pitchFamily="18" charset="0"/>
              </a:rPr>
              <a:t>with</a:t>
            </a:r>
            <a:r>
              <a:rPr lang="pl-PL" sz="1900" b="1" dirty="0" smtClean="0">
                <a:effectLst>
                  <a:outerShdw blurRad="38100" dist="38100" dir="2700000" algn="tl">
                    <a:srgbClr val="000000">
                      <a:alpha val="43137"/>
                    </a:srgbClr>
                  </a:outerShdw>
                </a:effectLst>
                <a:latin typeface="Cambria" panose="02040503050406030204" pitchFamily="18" charset="0"/>
              </a:rPr>
              <a:t> </a:t>
            </a:r>
            <a:r>
              <a:rPr lang="en-US" sz="1900" b="1" dirty="0" smtClean="0">
                <a:effectLst>
                  <a:outerShdw blurRad="38100" dist="38100" dir="2700000" algn="tl">
                    <a:srgbClr val="000000">
                      <a:alpha val="43137"/>
                    </a:srgbClr>
                  </a:outerShdw>
                </a:effectLst>
                <a:latin typeface="Cambria" panose="02040503050406030204" pitchFamily="18" charset="0"/>
              </a:rPr>
              <a:t>an input context, and represent </a:t>
            </a:r>
            <a:r>
              <a:rPr lang="en-US" sz="1900" b="1" dirty="0" smtClean="0">
                <a:solidFill>
                  <a:schemeClr val="accent2">
                    <a:lumMod val="75000"/>
                  </a:schemeClr>
                </a:solidFill>
                <a:effectLst>
                  <a:outerShdw blurRad="38100" dist="38100" dir="2700000" algn="tl">
                    <a:srgbClr val="000000">
                      <a:alpha val="43137"/>
                    </a:srgbClr>
                  </a:outerShdw>
                </a:effectLst>
                <a:latin typeface="Cambria" panose="02040503050406030204" pitchFamily="18" charset="0"/>
              </a:rPr>
              <a:t>the answer of the network </a:t>
            </a:r>
            <a:r>
              <a:rPr lang="pl-PL" sz="1900" b="1" dirty="0" smtClean="0">
                <a:effectLst>
                  <a:outerShdw blurRad="38100" dist="38100" dir="2700000" algn="tl">
                    <a:srgbClr val="000000">
                      <a:alpha val="43137"/>
                    </a:srgbClr>
                  </a:outerShdw>
                </a:effectLst>
                <a:latin typeface="Cambria" panose="02040503050406030204" pitchFamily="18" charset="0"/>
              </a:rPr>
              <a:t/>
            </a:r>
            <a:br>
              <a:rPr lang="pl-PL" sz="1900" b="1" dirty="0" smtClean="0">
                <a:effectLst>
                  <a:outerShdw blurRad="38100" dist="38100" dir="2700000" algn="tl">
                    <a:srgbClr val="000000">
                      <a:alpha val="43137"/>
                    </a:srgbClr>
                  </a:outerShdw>
                </a:effectLst>
                <a:latin typeface="Cambria" panose="02040503050406030204" pitchFamily="18" charset="0"/>
              </a:rPr>
            </a:br>
            <a:r>
              <a:rPr lang="en-US" sz="1900" b="1" dirty="0" smtClean="0">
                <a:effectLst>
                  <a:outerShdw blurRad="38100" dist="38100" dir="2700000" algn="tl">
                    <a:srgbClr val="000000">
                      <a:alpha val="43137"/>
                    </a:srgbClr>
                  </a:outerShdw>
                </a:effectLst>
                <a:latin typeface="Cambria" panose="02040503050406030204" pitchFamily="18" charset="0"/>
              </a:rPr>
              <a:t>that is distributed in time according to the time of </a:t>
            </a:r>
            <a:r>
              <a:rPr lang="pl-PL" sz="1900" b="1" dirty="0" smtClean="0">
                <a:effectLst>
                  <a:outerShdw blurRad="38100" dist="38100" dir="2700000" algn="tl">
                    <a:srgbClr val="000000">
                      <a:alpha val="43137"/>
                    </a:srgbClr>
                  </a:outerShdw>
                </a:effectLst>
                <a:latin typeface="Cambria" panose="02040503050406030204" pitchFamily="18" charset="0"/>
              </a:rPr>
              <a:t>the </a:t>
            </a:r>
            <a:r>
              <a:rPr lang="en-US" sz="1900" b="1" dirty="0" smtClean="0">
                <a:effectLst>
                  <a:outerShdw blurRad="38100" dist="38100" dir="2700000" algn="tl">
                    <a:srgbClr val="000000">
                      <a:alpha val="43137"/>
                    </a:srgbClr>
                  </a:outerShdw>
                </a:effectLst>
                <a:latin typeface="Cambria" panose="02040503050406030204" pitchFamily="18" charset="0"/>
              </a:rPr>
              <a:t>pulses</a:t>
            </a:r>
            <a:r>
              <a:rPr lang="pl-PL" sz="1900" b="1" dirty="0" smtClean="0">
                <a:effectLst>
                  <a:outerShdw blurRad="38100" dist="38100" dir="2700000" algn="tl">
                    <a:srgbClr val="000000">
                      <a:alpha val="43137"/>
                    </a:srgbClr>
                  </a:outerShdw>
                </a:effectLst>
                <a:latin typeface="Cambria" panose="02040503050406030204" pitchFamily="18" charset="0"/>
              </a:rPr>
              <a:t>.</a:t>
            </a:r>
            <a:endParaRPr lang="en-US" sz="1900" b="1" dirty="0" smtClean="0">
              <a:effectLst>
                <a:outerShdw blurRad="38100" dist="38100" dir="2700000" algn="tl">
                  <a:srgbClr val="000000">
                    <a:alpha val="43137"/>
                  </a:srgbClr>
                </a:outerShdw>
              </a:effectLst>
              <a:latin typeface="Cambria" panose="02040503050406030204" pitchFamily="18" charset="0"/>
            </a:endParaRPr>
          </a:p>
        </p:txBody>
      </p:sp>
      <p:grpSp>
        <p:nvGrpSpPr>
          <p:cNvPr id="4" name="Grupa 3"/>
          <p:cNvGrpSpPr/>
          <p:nvPr/>
        </p:nvGrpSpPr>
        <p:grpSpPr>
          <a:xfrm>
            <a:off x="-3186" y="0"/>
            <a:ext cx="9147186" cy="2120786"/>
            <a:chOff x="-3186" y="0"/>
            <a:chExt cx="9147186" cy="2120786"/>
          </a:xfrm>
        </p:grpSpPr>
        <p:pic>
          <p:nvPicPr>
            <p:cNvPr id="9" name="Obraz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86" y="0"/>
              <a:ext cx="4644008" cy="2120786"/>
            </a:xfrm>
            <a:prstGeom prst="rect">
              <a:avLst/>
            </a:prstGeom>
          </p:spPr>
        </p:pic>
        <p:pic>
          <p:nvPicPr>
            <p:cNvPr id="12" name="Obraz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4640822" y="0"/>
              <a:ext cx="4503178" cy="2120786"/>
            </a:xfrm>
            <a:prstGeom prst="rect">
              <a:avLst/>
            </a:prstGeom>
          </p:spPr>
        </p:pic>
      </p:grpSp>
      <p:grpSp>
        <p:nvGrpSpPr>
          <p:cNvPr id="5" name="Grupa 4"/>
          <p:cNvGrpSpPr/>
          <p:nvPr/>
        </p:nvGrpSpPr>
        <p:grpSpPr>
          <a:xfrm>
            <a:off x="-3186" y="4737214"/>
            <a:ext cx="9147186" cy="2120786"/>
            <a:chOff x="-3186" y="4737214"/>
            <a:chExt cx="9147186" cy="2120786"/>
          </a:xfrm>
        </p:grpSpPr>
        <p:pic>
          <p:nvPicPr>
            <p:cNvPr id="15" name="Obraz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V="1">
              <a:off x="-3186" y="4737214"/>
              <a:ext cx="4644008" cy="2120786"/>
            </a:xfrm>
            <a:prstGeom prst="rect">
              <a:avLst/>
            </a:prstGeom>
          </p:spPr>
        </p:pic>
        <p:pic>
          <p:nvPicPr>
            <p:cNvPr id="16" name="Obraz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flipV="1">
              <a:off x="4640822" y="4737214"/>
              <a:ext cx="4503178" cy="2120786"/>
            </a:xfrm>
            <a:prstGeom prst="rect">
              <a:avLst/>
            </a:prstGeom>
          </p:spPr>
        </p:pic>
      </p:grpSp>
    </p:spTree>
    <p:extLst>
      <p:ext uri="{BB962C8B-B14F-4D97-AF65-F5344CB8AC3E}">
        <p14:creationId xmlns:p14="http://schemas.microsoft.com/office/powerpoint/2010/main" val="511448081"/>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rostokąt 5"/>
          <p:cNvSpPr/>
          <p:nvPr/>
        </p:nvSpPr>
        <p:spPr>
          <a:xfrm>
            <a:off x="-2778" y="0"/>
            <a:ext cx="9146778" cy="6858000"/>
          </a:xfrm>
          <a:prstGeom prst="rect">
            <a:avLst/>
          </a:prstGeom>
          <a:gradFill>
            <a:gsLst>
              <a:gs pos="0">
                <a:srgbClr val="AFA89E"/>
              </a:gs>
              <a:gs pos="48000">
                <a:srgbClr val="FEF8F1"/>
              </a:gs>
              <a:gs pos="56000">
                <a:srgbClr val="FFFBFA"/>
              </a:gs>
              <a:gs pos="100000">
                <a:srgbClr val="ABA69D"/>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p:cNvSpPr>
            <a:spLocks noGrp="1"/>
          </p:cNvSpPr>
          <p:nvPr>
            <p:ph type="title"/>
          </p:nvPr>
        </p:nvSpPr>
        <p:spPr>
          <a:xfrm>
            <a:off x="692830" y="2134130"/>
            <a:ext cx="7755559" cy="646798"/>
          </a:xfrm>
        </p:spPr>
        <p:txBody>
          <a:bodyPr>
            <a:normAutofit fontScale="90000"/>
          </a:bodyPr>
          <a:lstStyle/>
          <a:p>
            <a:pPr algn="ctr"/>
            <a:r>
              <a:rPr lang="en-US" sz="4400" b="1" dirty="0" smtClean="0">
                <a:effectLst>
                  <a:outerShdw blurRad="38100" dist="38100" dir="2700000" algn="tl">
                    <a:srgbClr val="000000">
                      <a:alpha val="43137"/>
                    </a:srgbClr>
                  </a:outerShdw>
                </a:effectLst>
                <a:latin typeface="Cambria" panose="02040503050406030204" pitchFamily="18" charset="0"/>
              </a:rPr>
              <a:t>Conclusions</a:t>
            </a:r>
            <a:endParaRPr lang="en-US" sz="4400" b="1" dirty="0">
              <a:effectLst>
                <a:outerShdw blurRad="38100" dist="38100" dir="2700000" algn="tl">
                  <a:srgbClr val="000000">
                    <a:alpha val="43137"/>
                  </a:srgbClr>
                </a:outerShdw>
              </a:effectLst>
              <a:latin typeface="Cambria" panose="02040503050406030204" pitchFamily="18" charset="0"/>
            </a:endParaRPr>
          </a:p>
        </p:txBody>
      </p:sp>
      <p:sp>
        <p:nvSpPr>
          <p:cNvPr id="3" name="pole tekstowe 2"/>
          <p:cNvSpPr txBox="1"/>
          <p:nvPr/>
        </p:nvSpPr>
        <p:spPr>
          <a:xfrm>
            <a:off x="179512" y="2708920"/>
            <a:ext cx="8856984" cy="1887696"/>
          </a:xfrm>
          <a:prstGeom prst="rect">
            <a:avLst/>
          </a:prstGeom>
          <a:noFill/>
        </p:spPr>
        <p:txBody>
          <a:bodyPr wrap="square" rtlCol="0">
            <a:spAutoFit/>
          </a:bodyPr>
          <a:lstStyle/>
          <a:p>
            <a:pPr eaLnBrk="1" fontAlgn="auto" hangingPunct="1">
              <a:spcBef>
                <a:spcPts val="500"/>
              </a:spcBef>
              <a:spcAft>
                <a:spcPts val="500"/>
              </a:spcAft>
            </a:pPr>
            <a:r>
              <a:rPr lang="en-US" sz="1900" b="1" dirty="0" smtClean="0">
                <a:effectLst>
                  <a:outerShdw blurRad="38100" dist="38100" dir="2700000" algn="tl">
                    <a:srgbClr val="000000">
                      <a:alpha val="43137"/>
                    </a:srgbClr>
                  </a:outerShdw>
                </a:effectLst>
                <a:latin typeface="Cambria" panose="02040503050406030204" pitchFamily="18" charset="0"/>
              </a:rPr>
              <a:t>Associations represented by APN connections can represent various relations:</a:t>
            </a:r>
          </a:p>
          <a:p>
            <a:pPr marL="342900" indent="-342900" eaLnBrk="1" fontAlgn="auto" hangingPunct="1">
              <a:spcBef>
                <a:spcPts val="300"/>
              </a:spcBef>
              <a:spcAft>
                <a:spcPts val="300"/>
              </a:spcAft>
              <a:buFont typeface="Wingdings" panose="05000000000000000000" pitchFamily="2" charset="2"/>
              <a:buChar char="Ø"/>
            </a:pPr>
            <a:r>
              <a:rPr lang="en-US" sz="1900" b="1" dirty="0" smtClean="0">
                <a:solidFill>
                  <a:schemeClr val="accent2">
                    <a:lumMod val="75000"/>
                  </a:schemeClr>
                </a:solidFill>
                <a:effectLst>
                  <a:outerShdw blurRad="38100" dist="38100" dir="2700000" algn="tl">
                    <a:srgbClr val="000000">
                      <a:alpha val="43137"/>
                    </a:srgbClr>
                  </a:outerShdw>
                </a:effectLst>
                <a:latin typeface="Cambria" panose="02040503050406030204" pitchFamily="18" charset="0"/>
              </a:rPr>
              <a:t>Similarity</a:t>
            </a:r>
            <a:r>
              <a:rPr lang="en-US" sz="1900" b="1" dirty="0" smtClean="0">
                <a:effectLst>
                  <a:outerShdw blurRad="38100" dist="38100" dir="2700000" algn="tl">
                    <a:srgbClr val="000000">
                      <a:alpha val="43137"/>
                    </a:srgbClr>
                  </a:outerShdw>
                </a:effectLst>
                <a:latin typeface="Cambria" panose="02040503050406030204" pitchFamily="18" charset="0"/>
              </a:rPr>
              <a:t> of values or objects</a:t>
            </a:r>
          </a:p>
          <a:p>
            <a:pPr marL="342900" indent="-342900" eaLnBrk="1" fontAlgn="auto" hangingPunct="1">
              <a:spcBef>
                <a:spcPts val="300"/>
              </a:spcBef>
              <a:spcAft>
                <a:spcPts val="300"/>
              </a:spcAft>
              <a:buFont typeface="Wingdings" panose="05000000000000000000" pitchFamily="2" charset="2"/>
              <a:buChar char="Ø"/>
            </a:pPr>
            <a:r>
              <a:rPr lang="en-US" sz="1900" b="1" dirty="0" smtClean="0">
                <a:solidFill>
                  <a:schemeClr val="accent2">
                    <a:lumMod val="75000"/>
                  </a:schemeClr>
                </a:solidFill>
                <a:effectLst>
                  <a:outerShdw blurRad="38100" dist="38100" dir="2700000" algn="tl">
                    <a:srgbClr val="000000">
                      <a:alpha val="43137"/>
                    </a:srgbClr>
                  </a:outerShdw>
                </a:effectLst>
                <a:latin typeface="Cambria" panose="02040503050406030204" pitchFamily="18" charset="0"/>
              </a:rPr>
              <a:t>Proximity</a:t>
            </a:r>
            <a:r>
              <a:rPr lang="en-US" sz="1900" b="1" dirty="0" smtClean="0">
                <a:effectLst>
                  <a:outerShdw blurRad="38100" dist="38100" dir="2700000" algn="tl">
                    <a:srgbClr val="000000">
                      <a:alpha val="43137"/>
                    </a:srgbClr>
                  </a:outerShdw>
                </a:effectLst>
                <a:latin typeface="Cambria" panose="02040503050406030204" pitchFamily="18" charset="0"/>
              </a:rPr>
              <a:t> of objects in space</a:t>
            </a:r>
          </a:p>
          <a:p>
            <a:pPr marL="342900" indent="-342900" eaLnBrk="1" fontAlgn="auto" hangingPunct="1">
              <a:spcBef>
                <a:spcPts val="300"/>
              </a:spcBef>
              <a:spcAft>
                <a:spcPts val="300"/>
              </a:spcAft>
              <a:buFont typeface="Wingdings" panose="05000000000000000000" pitchFamily="2" charset="2"/>
              <a:buChar char="Ø"/>
            </a:pPr>
            <a:r>
              <a:rPr lang="en-US" sz="1900" b="1" dirty="0" smtClean="0">
                <a:solidFill>
                  <a:schemeClr val="accent2">
                    <a:lumMod val="75000"/>
                  </a:schemeClr>
                </a:solidFill>
                <a:effectLst>
                  <a:outerShdw blurRad="38100" dist="38100" dir="2700000" algn="tl">
                    <a:srgbClr val="000000">
                      <a:alpha val="43137"/>
                    </a:srgbClr>
                  </a:outerShdw>
                </a:effectLst>
                <a:latin typeface="Cambria" panose="02040503050406030204" pitchFamily="18" charset="0"/>
              </a:rPr>
              <a:t>Succession</a:t>
            </a:r>
            <a:r>
              <a:rPr lang="en-US" sz="1900" b="1" dirty="0" smtClean="0">
                <a:effectLst>
                  <a:outerShdw blurRad="38100" dist="38100" dir="2700000" algn="tl">
                    <a:srgbClr val="000000">
                      <a:alpha val="43137"/>
                    </a:srgbClr>
                  </a:outerShdw>
                </a:effectLst>
                <a:latin typeface="Cambria" panose="02040503050406030204" pitchFamily="18" charset="0"/>
              </a:rPr>
              <a:t> of objects in time</a:t>
            </a:r>
          </a:p>
          <a:p>
            <a:pPr marL="342900" indent="-342900" eaLnBrk="1" fontAlgn="auto" hangingPunct="1">
              <a:spcBef>
                <a:spcPts val="300"/>
              </a:spcBef>
              <a:spcAft>
                <a:spcPts val="300"/>
              </a:spcAft>
              <a:buFont typeface="Wingdings" panose="05000000000000000000" pitchFamily="2" charset="2"/>
              <a:buChar char="Ø"/>
            </a:pPr>
            <a:r>
              <a:rPr lang="en-US" sz="1900" b="1" dirty="0" smtClean="0">
                <a:solidFill>
                  <a:schemeClr val="accent2">
                    <a:lumMod val="75000"/>
                  </a:schemeClr>
                </a:solidFill>
                <a:effectLst>
                  <a:outerShdw blurRad="38100" dist="38100" dir="2700000" algn="tl">
                    <a:srgbClr val="000000">
                      <a:alpha val="43137"/>
                    </a:srgbClr>
                  </a:outerShdw>
                </a:effectLst>
                <a:latin typeface="Cambria" panose="02040503050406030204" pitchFamily="18" charset="0"/>
              </a:rPr>
              <a:t>Context</a:t>
            </a:r>
            <a:r>
              <a:rPr lang="en-US" sz="1900" b="1" dirty="0" smtClean="0">
                <a:effectLst>
                  <a:outerShdw blurRad="38100" dist="38100" dir="2700000" algn="tl">
                    <a:srgbClr val="000000">
                      <a:alpha val="43137"/>
                    </a:srgbClr>
                  </a:outerShdw>
                </a:effectLst>
                <a:latin typeface="Cambria" panose="02040503050406030204" pitchFamily="18" charset="0"/>
              </a:rPr>
              <a:t> for further stimulations</a:t>
            </a:r>
            <a:endParaRPr lang="en-US" sz="1900" b="1" dirty="0">
              <a:effectLst>
                <a:outerShdw blurRad="38100" dist="38100" dir="2700000" algn="tl">
                  <a:srgbClr val="000000">
                    <a:alpha val="43137"/>
                  </a:srgbClr>
                </a:outerShdw>
              </a:effectLst>
              <a:latin typeface="Cambria" panose="02040503050406030204" pitchFamily="18" charset="0"/>
            </a:endParaRPr>
          </a:p>
        </p:txBody>
      </p:sp>
      <p:grpSp>
        <p:nvGrpSpPr>
          <p:cNvPr id="4" name="Grupa 3"/>
          <p:cNvGrpSpPr/>
          <p:nvPr/>
        </p:nvGrpSpPr>
        <p:grpSpPr>
          <a:xfrm>
            <a:off x="-3186" y="0"/>
            <a:ext cx="9147186" cy="2120786"/>
            <a:chOff x="-3186" y="0"/>
            <a:chExt cx="9147186" cy="2120786"/>
          </a:xfrm>
        </p:grpSpPr>
        <p:pic>
          <p:nvPicPr>
            <p:cNvPr id="9" name="Obraz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86" y="0"/>
              <a:ext cx="4644008" cy="2120786"/>
            </a:xfrm>
            <a:prstGeom prst="rect">
              <a:avLst/>
            </a:prstGeom>
          </p:spPr>
        </p:pic>
        <p:pic>
          <p:nvPicPr>
            <p:cNvPr id="12" name="Obraz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4640822" y="0"/>
              <a:ext cx="4503178" cy="2120786"/>
            </a:xfrm>
            <a:prstGeom prst="rect">
              <a:avLst/>
            </a:prstGeom>
          </p:spPr>
        </p:pic>
      </p:grpSp>
      <p:grpSp>
        <p:nvGrpSpPr>
          <p:cNvPr id="5" name="Grupa 4"/>
          <p:cNvGrpSpPr/>
          <p:nvPr/>
        </p:nvGrpSpPr>
        <p:grpSpPr>
          <a:xfrm>
            <a:off x="-3186" y="4737214"/>
            <a:ext cx="9147186" cy="2120786"/>
            <a:chOff x="-3186" y="4737214"/>
            <a:chExt cx="9147186" cy="2120786"/>
          </a:xfrm>
        </p:grpSpPr>
        <p:pic>
          <p:nvPicPr>
            <p:cNvPr id="15" name="Obraz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V="1">
              <a:off x="-3186" y="4737214"/>
              <a:ext cx="4644008" cy="2120786"/>
            </a:xfrm>
            <a:prstGeom prst="rect">
              <a:avLst/>
            </a:prstGeom>
          </p:spPr>
        </p:pic>
        <p:pic>
          <p:nvPicPr>
            <p:cNvPr id="16" name="Obraz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flipV="1">
              <a:off x="4640822" y="4737214"/>
              <a:ext cx="4503178" cy="2120786"/>
            </a:xfrm>
            <a:prstGeom prst="rect">
              <a:avLst/>
            </a:prstGeom>
          </p:spPr>
        </p:pic>
      </p:grpSp>
    </p:spTree>
    <p:extLst>
      <p:ext uri="{BB962C8B-B14F-4D97-AF65-F5344CB8AC3E}">
        <p14:creationId xmlns:p14="http://schemas.microsoft.com/office/powerpoint/2010/main" val="244195677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25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1000"/>
                                        <p:tgtEl>
                                          <p:spTgt spid="3">
                                            <p:txEl>
                                              <p:pRg st="1" end="1"/>
                                            </p:txEl>
                                          </p:spTgt>
                                        </p:tgtEl>
                                      </p:cBhvr>
                                    </p:animEffect>
                                    <p:anim calcmode="lin" valueType="num">
                                      <p:cBhvr>
                                        <p:cTn id="14"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fade">
                                      <p:cBhvr>
                                        <p:cTn id="20" dur="1000"/>
                                        <p:tgtEl>
                                          <p:spTgt spid="3">
                                            <p:txEl>
                                              <p:pRg st="2" end="2"/>
                                            </p:txEl>
                                          </p:spTgt>
                                        </p:tgtEl>
                                      </p:cBhvr>
                                    </p:animEffect>
                                    <p:anim calcmode="lin" valueType="num">
                                      <p:cBhvr>
                                        <p:cTn id="21"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2"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1000"/>
                                        <p:tgtEl>
                                          <p:spTgt spid="3">
                                            <p:txEl>
                                              <p:pRg st="3" end="3"/>
                                            </p:txEl>
                                          </p:spTgt>
                                        </p:tgtEl>
                                      </p:cBhvr>
                                    </p:animEffect>
                                    <p:anim calcmode="lin" valueType="num">
                                      <p:cBhvr>
                                        <p:cTn id="2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3">
                                            <p:txEl>
                                              <p:pRg st="4" end="4"/>
                                            </p:txEl>
                                          </p:spTgt>
                                        </p:tgtEl>
                                        <p:attrNameLst>
                                          <p:attrName>style.visibility</p:attrName>
                                        </p:attrNameLst>
                                      </p:cBhvr>
                                      <p:to>
                                        <p:strVal val="visible"/>
                                      </p:to>
                                    </p:set>
                                    <p:animEffect transition="in" filter="fade">
                                      <p:cBhvr>
                                        <p:cTn id="34" dur="1000"/>
                                        <p:tgtEl>
                                          <p:spTgt spid="3">
                                            <p:txEl>
                                              <p:pRg st="4" end="4"/>
                                            </p:txEl>
                                          </p:spTgt>
                                        </p:tgtEl>
                                      </p:cBhvr>
                                    </p:animEffect>
                                    <p:anim calcmode="lin" valueType="num">
                                      <p:cBhvr>
                                        <p:cTn id="3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rostokąt 5"/>
          <p:cNvSpPr/>
          <p:nvPr/>
        </p:nvSpPr>
        <p:spPr>
          <a:xfrm>
            <a:off x="-2778" y="0"/>
            <a:ext cx="9146778" cy="6858000"/>
          </a:xfrm>
          <a:prstGeom prst="rect">
            <a:avLst/>
          </a:prstGeom>
          <a:gradFill>
            <a:gsLst>
              <a:gs pos="0">
                <a:srgbClr val="AFA89E"/>
              </a:gs>
              <a:gs pos="48000">
                <a:srgbClr val="FEF8F1"/>
              </a:gs>
              <a:gs pos="56000">
                <a:srgbClr val="FFFBFA"/>
              </a:gs>
              <a:gs pos="100000">
                <a:srgbClr val="ABA69D"/>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p:cNvSpPr>
            <a:spLocks noGrp="1"/>
          </p:cNvSpPr>
          <p:nvPr>
            <p:ph type="title"/>
          </p:nvPr>
        </p:nvSpPr>
        <p:spPr>
          <a:xfrm>
            <a:off x="692830" y="2134130"/>
            <a:ext cx="7755559" cy="646798"/>
          </a:xfrm>
        </p:spPr>
        <p:txBody>
          <a:bodyPr>
            <a:normAutofit fontScale="90000"/>
          </a:bodyPr>
          <a:lstStyle/>
          <a:p>
            <a:pPr algn="ctr"/>
            <a:r>
              <a:rPr lang="en-US" sz="4400" b="1" dirty="0" smtClean="0">
                <a:effectLst>
                  <a:outerShdw blurRad="38100" dist="38100" dir="2700000" algn="tl">
                    <a:srgbClr val="000000">
                      <a:alpha val="43137"/>
                    </a:srgbClr>
                  </a:outerShdw>
                </a:effectLst>
                <a:latin typeface="Cambria" panose="02040503050406030204" pitchFamily="18" charset="0"/>
              </a:rPr>
              <a:t>Conclusions</a:t>
            </a:r>
            <a:endParaRPr lang="en-US" sz="4400" b="1" dirty="0">
              <a:effectLst>
                <a:outerShdw blurRad="38100" dist="38100" dir="2700000" algn="tl">
                  <a:srgbClr val="000000">
                    <a:alpha val="43137"/>
                  </a:srgbClr>
                </a:outerShdw>
              </a:effectLst>
              <a:latin typeface="Cambria" panose="02040503050406030204" pitchFamily="18" charset="0"/>
            </a:endParaRPr>
          </a:p>
        </p:txBody>
      </p:sp>
      <p:sp>
        <p:nvSpPr>
          <p:cNvPr id="3" name="pole tekstowe 2"/>
          <p:cNvSpPr txBox="1"/>
          <p:nvPr/>
        </p:nvSpPr>
        <p:spPr>
          <a:xfrm>
            <a:off x="179512" y="2708920"/>
            <a:ext cx="8784976" cy="1810752"/>
          </a:xfrm>
          <a:prstGeom prst="rect">
            <a:avLst/>
          </a:prstGeom>
          <a:noFill/>
        </p:spPr>
        <p:txBody>
          <a:bodyPr wrap="square" rtlCol="0">
            <a:spAutoFit/>
          </a:bodyPr>
          <a:lstStyle/>
          <a:p>
            <a:pPr eaLnBrk="1" fontAlgn="auto" hangingPunct="1">
              <a:spcBef>
                <a:spcPts val="500"/>
              </a:spcBef>
              <a:spcAft>
                <a:spcPts val="500"/>
              </a:spcAft>
            </a:pPr>
            <a:r>
              <a:rPr lang="en-US" sz="1900" b="1" dirty="0" smtClean="0">
                <a:effectLst>
                  <a:outerShdw blurRad="38100" dist="38100" dir="2700000" algn="tl">
                    <a:srgbClr val="000000">
                      <a:alpha val="43137"/>
                    </a:srgbClr>
                  </a:outerShdw>
                </a:effectLst>
                <a:latin typeface="Cambria" panose="02040503050406030204" pitchFamily="18" charset="0"/>
              </a:rPr>
              <a:t>APN internal processes are efficiently managed, updated, and ordered by:</a:t>
            </a:r>
          </a:p>
          <a:p>
            <a:pPr marL="342900" indent="-342900" eaLnBrk="1" fontAlgn="auto" hangingPunct="1">
              <a:spcBef>
                <a:spcPts val="500"/>
              </a:spcBef>
              <a:spcAft>
                <a:spcPts val="500"/>
              </a:spcAft>
              <a:buFont typeface="Wingdings" panose="05000000000000000000" pitchFamily="2" charset="2"/>
              <a:buChar char="Ø"/>
            </a:pPr>
            <a:r>
              <a:rPr lang="en-US" sz="1900" b="1" dirty="0" smtClean="0">
                <a:solidFill>
                  <a:schemeClr val="accent2">
                    <a:lumMod val="75000"/>
                  </a:schemeClr>
                </a:solidFill>
                <a:effectLst>
                  <a:outerShdw blurRad="38100" dist="38100" dir="2700000" algn="tl">
                    <a:srgbClr val="000000">
                      <a:alpha val="43137"/>
                    </a:srgbClr>
                  </a:outerShdw>
                </a:effectLst>
                <a:latin typeface="Cambria" panose="02040503050406030204" pitchFamily="18" charset="0"/>
              </a:rPr>
              <a:t>IPQ – Internal Process Queue </a:t>
            </a:r>
            <a:r>
              <a:rPr lang="en-US" sz="1900" b="1" dirty="0" smtClean="0">
                <a:effectLst>
                  <a:outerShdw blurRad="38100" dist="38100" dir="2700000" algn="tl">
                    <a:srgbClr val="000000">
                      <a:alpha val="43137"/>
                    </a:srgbClr>
                  </a:outerShdw>
                </a:effectLst>
                <a:latin typeface="Cambria" panose="02040503050406030204" pitchFamily="18" charset="0"/>
              </a:rPr>
              <a:t>which transforms all stimulations to the form of subsequent and not overlapping in time processes.</a:t>
            </a:r>
          </a:p>
          <a:p>
            <a:pPr marL="342900" indent="-342900" eaLnBrk="1" fontAlgn="auto" hangingPunct="1">
              <a:spcBef>
                <a:spcPts val="500"/>
              </a:spcBef>
              <a:spcAft>
                <a:spcPts val="500"/>
              </a:spcAft>
              <a:buFont typeface="Wingdings" panose="05000000000000000000" pitchFamily="2" charset="2"/>
              <a:buChar char="Ø"/>
            </a:pPr>
            <a:r>
              <a:rPr lang="en-US" sz="1900" b="1" dirty="0" smtClean="0">
                <a:solidFill>
                  <a:schemeClr val="accent2">
                    <a:lumMod val="75000"/>
                  </a:schemeClr>
                </a:solidFill>
                <a:effectLst>
                  <a:outerShdw blurRad="38100" dist="38100" dir="2700000" algn="tl">
                    <a:srgbClr val="000000">
                      <a:alpha val="43137"/>
                    </a:srgbClr>
                  </a:outerShdw>
                </a:effectLst>
                <a:latin typeface="Cambria" panose="02040503050406030204" pitchFamily="18" charset="0"/>
              </a:rPr>
              <a:t>GEQ – Global Event Queue </a:t>
            </a:r>
            <a:r>
              <a:rPr lang="en-US" sz="1900" b="1" dirty="0" smtClean="0">
                <a:effectLst>
                  <a:outerShdw blurRad="38100" dist="38100" dir="2700000" algn="tl">
                    <a:srgbClr val="000000">
                      <a:alpha val="43137"/>
                    </a:srgbClr>
                  </a:outerShdw>
                </a:effectLst>
                <a:latin typeface="Cambria" panose="02040503050406030204" pitchFamily="18" charset="0"/>
              </a:rPr>
              <a:t>which sorts and watches out the moments</a:t>
            </a:r>
            <a:br>
              <a:rPr lang="en-US" sz="1900" b="1" dirty="0" smtClean="0">
                <a:effectLst>
                  <a:outerShdw blurRad="38100" dist="38100" dir="2700000" algn="tl">
                    <a:srgbClr val="000000">
                      <a:alpha val="43137"/>
                    </a:srgbClr>
                  </a:outerShdw>
                </a:effectLst>
                <a:latin typeface="Cambria" panose="02040503050406030204" pitchFamily="18" charset="0"/>
              </a:rPr>
            </a:br>
            <a:r>
              <a:rPr lang="en-US" sz="1900" b="1" dirty="0" smtClean="0">
                <a:effectLst>
                  <a:outerShdw blurRad="38100" dist="38100" dir="2700000" algn="tl">
                    <a:srgbClr val="000000">
                      <a:alpha val="43137"/>
                    </a:srgbClr>
                  </a:outerShdw>
                </a:effectLst>
                <a:latin typeface="Cambria" panose="02040503050406030204" pitchFamily="18" charset="0"/>
              </a:rPr>
              <a:t>in time when each neuron should be updated and in what sequence.</a:t>
            </a:r>
          </a:p>
        </p:txBody>
      </p:sp>
      <p:grpSp>
        <p:nvGrpSpPr>
          <p:cNvPr id="4" name="Grupa 3"/>
          <p:cNvGrpSpPr/>
          <p:nvPr/>
        </p:nvGrpSpPr>
        <p:grpSpPr>
          <a:xfrm>
            <a:off x="-3186" y="0"/>
            <a:ext cx="9147186" cy="2120786"/>
            <a:chOff x="-3186" y="0"/>
            <a:chExt cx="9147186" cy="2120786"/>
          </a:xfrm>
        </p:grpSpPr>
        <p:pic>
          <p:nvPicPr>
            <p:cNvPr id="9" name="Obraz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86" y="0"/>
              <a:ext cx="4644008" cy="2120786"/>
            </a:xfrm>
            <a:prstGeom prst="rect">
              <a:avLst/>
            </a:prstGeom>
          </p:spPr>
        </p:pic>
        <p:pic>
          <p:nvPicPr>
            <p:cNvPr id="12" name="Obraz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4640822" y="0"/>
              <a:ext cx="4503178" cy="2120786"/>
            </a:xfrm>
            <a:prstGeom prst="rect">
              <a:avLst/>
            </a:prstGeom>
          </p:spPr>
        </p:pic>
      </p:grpSp>
      <p:grpSp>
        <p:nvGrpSpPr>
          <p:cNvPr id="5" name="Grupa 4"/>
          <p:cNvGrpSpPr/>
          <p:nvPr/>
        </p:nvGrpSpPr>
        <p:grpSpPr>
          <a:xfrm>
            <a:off x="-3186" y="4737214"/>
            <a:ext cx="9147186" cy="2120786"/>
            <a:chOff x="-3186" y="4737214"/>
            <a:chExt cx="9147186" cy="2120786"/>
          </a:xfrm>
        </p:grpSpPr>
        <p:pic>
          <p:nvPicPr>
            <p:cNvPr id="15" name="Obraz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V="1">
              <a:off x="-3186" y="4737214"/>
              <a:ext cx="4644008" cy="2120786"/>
            </a:xfrm>
            <a:prstGeom prst="rect">
              <a:avLst/>
            </a:prstGeom>
          </p:spPr>
        </p:pic>
        <p:pic>
          <p:nvPicPr>
            <p:cNvPr id="16" name="Obraz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flipV="1">
              <a:off x="4640822" y="4737214"/>
              <a:ext cx="4503178" cy="2120786"/>
            </a:xfrm>
            <a:prstGeom prst="rect">
              <a:avLst/>
            </a:prstGeom>
          </p:spPr>
        </p:pic>
      </p:grpSp>
    </p:spTree>
    <p:extLst>
      <p:ext uri="{BB962C8B-B14F-4D97-AF65-F5344CB8AC3E}">
        <p14:creationId xmlns:p14="http://schemas.microsoft.com/office/powerpoint/2010/main" val="202651663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rostokąt 5"/>
          <p:cNvSpPr/>
          <p:nvPr/>
        </p:nvSpPr>
        <p:spPr>
          <a:xfrm>
            <a:off x="-2778" y="0"/>
            <a:ext cx="9146778" cy="6858000"/>
          </a:xfrm>
          <a:prstGeom prst="rect">
            <a:avLst/>
          </a:prstGeom>
          <a:gradFill>
            <a:gsLst>
              <a:gs pos="0">
                <a:srgbClr val="AFA89E"/>
              </a:gs>
              <a:gs pos="48000">
                <a:srgbClr val="FEF8F1"/>
              </a:gs>
              <a:gs pos="56000">
                <a:srgbClr val="FFFBFA"/>
              </a:gs>
              <a:gs pos="100000">
                <a:srgbClr val="ABA69D"/>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p:cNvSpPr>
            <a:spLocks noGrp="1"/>
          </p:cNvSpPr>
          <p:nvPr>
            <p:ph type="title"/>
          </p:nvPr>
        </p:nvSpPr>
        <p:spPr>
          <a:xfrm>
            <a:off x="692830" y="2134130"/>
            <a:ext cx="7755559" cy="646798"/>
          </a:xfrm>
        </p:spPr>
        <p:txBody>
          <a:bodyPr>
            <a:normAutofit fontScale="90000"/>
          </a:bodyPr>
          <a:lstStyle/>
          <a:p>
            <a:pPr algn="ctr"/>
            <a:r>
              <a:rPr lang="en-US" sz="4400" b="1" dirty="0" smtClean="0">
                <a:effectLst>
                  <a:outerShdw blurRad="38100" dist="38100" dir="2700000" algn="tl">
                    <a:srgbClr val="000000">
                      <a:alpha val="43137"/>
                    </a:srgbClr>
                  </a:outerShdw>
                </a:effectLst>
                <a:latin typeface="Cambria" panose="02040503050406030204" pitchFamily="18" charset="0"/>
              </a:rPr>
              <a:t>Conclusions</a:t>
            </a:r>
            <a:endParaRPr lang="en-US" sz="4400" b="1" dirty="0">
              <a:effectLst>
                <a:outerShdw blurRad="38100" dist="38100" dir="2700000" algn="tl">
                  <a:srgbClr val="000000">
                    <a:alpha val="43137"/>
                  </a:srgbClr>
                </a:outerShdw>
              </a:effectLst>
              <a:latin typeface="Cambria" panose="02040503050406030204" pitchFamily="18" charset="0"/>
            </a:endParaRPr>
          </a:p>
        </p:txBody>
      </p:sp>
      <p:sp>
        <p:nvSpPr>
          <p:cNvPr id="3" name="pole tekstowe 2"/>
          <p:cNvSpPr txBox="1"/>
          <p:nvPr/>
        </p:nvSpPr>
        <p:spPr>
          <a:xfrm>
            <a:off x="179512" y="2708920"/>
            <a:ext cx="8784976" cy="1682512"/>
          </a:xfrm>
          <a:prstGeom prst="rect">
            <a:avLst/>
          </a:prstGeom>
          <a:noFill/>
        </p:spPr>
        <p:txBody>
          <a:bodyPr wrap="square" rtlCol="0">
            <a:spAutoFit/>
          </a:bodyPr>
          <a:lstStyle/>
          <a:p>
            <a:pPr marL="342900" indent="-342900" eaLnBrk="1" fontAlgn="auto" hangingPunct="1">
              <a:spcBef>
                <a:spcPts val="500"/>
              </a:spcBef>
              <a:spcAft>
                <a:spcPts val="500"/>
              </a:spcAft>
              <a:buFont typeface="Wingdings" panose="05000000000000000000" pitchFamily="2" charset="2"/>
              <a:buChar char="Ø"/>
            </a:pPr>
            <a:r>
              <a:rPr lang="en-US" sz="1900" b="1" dirty="0" smtClean="0">
                <a:effectLst>
                  <a:outerShdw blurRad="38100" dist="38100" dir="2700000" algn="tl">
                    <a:srgbClr val="000000">
                      <a:alpha val="43137"/>
                    </a:srgbClr>
                  </a:outerShdw>
                </a:effectLst>
                <a:latin typeface="Cambria" panose="02040503050406030204" pitchFamily="18" charset="0"/>
              </a:rPr>
              <a:t>APN neurons </a:t>
            </a:r>
            <a:r>
              <a:rPr lang="en-US" sz="1900" b="1" dirty="0" smtClean="0">
                <a:solidFill>
                  <a:schemeClr val="accent2">
                    <a:lumMod val="75000"/>
                  </a:schemeClr>
                </a:solidFill>
                <a:effectLst>
                  <a:outerShdw blurRad="38100" dist="38100" dir="2700000" algn="tl">
                    <a:srgbClr val="000000">
                      <a:alpha val="43137"/>
                    </a:srgbClr>
                  </a:outerShdw>
                </a:effectLst>
                <a:latin typeface="Cambria" panose="02040503050406030204" pitchFamily="18" charset="0"/>
              </a:rPr>
              <a:t>create a dedicated network structure </a:t>
            </a:r>
            <a:r>
              <a:rPr lang="en-US" sz="1900" b="1" dirty="0" smtClean="0">
                <a:effectLst>
                  <a:outerShdw blurRad="38100" dist="38100" dir="2700000" algn="tl">
                    <a:srgbClr val="000000">
                      <a:alpha val="43137"/>
                    </a:srgbClr>
                  </a:outerShdw>
                </a:effectLst>
                <a:latin typeface="Cambria" panose="02040503050406030204" pitchFamily="18" charset="0"/>
              </a:rPr>
              <a:t>for given training data automatically and very fast in comparison to other </a:t>
            </a:r>
            <a:r>
              <a:rPr lang="en-US" sz="1900" b="1" dirty="0" err="1" smtClean="0">
                <a:effectLst>
                  <a:outerShdw blurRad="38100" dist="38100" dir="2700000" algn="tl">
                    <a:srgbClr val="000000">
                      <a:alpha val="43137"/>
                    </a:srgbClr>
                  </a:outerShdw>
                </a:effectLst>
                <a:latin typeface="Cambria" panose="02040503050406030204" pitchFamily="18" charset="0"/>
              </a:rPr>
              <a:t>ontogenic</a:t>
            </a:r>
            <a:r>
              <a:rPr lang="en-US" sz="1900" b="1" dirty="0" smtClean="0">
                <a:effectLst>
                  <a:outerShdw blurRad="38100" dist="38100" dir="2700000" algn="tl">
                    <a:srgbClr val="000000">
                      <a:alpha val="43137"/>
                    </a:srgbClr>
                  </a:outerShdw>
                </a:effectLst>
                <a:latin typeface="Cambria" panose="02040503050406030204" pitchFamily="18" charset="0"/>
              </a:rPr>
              <a:t> algorithms.</a:t>
            </a:r>
          </a:p>
          <a:p>
            <a:pPr marL="342900" indent="-342900" eaLnBrk="1" fontAlgn="auto" hangingPunct="1">
              <a:spcBef>
                <a:spcPts val="500"/>
              </a:spcBef>
              <a:spcAft>
                <a:spcPts val="500"/>
              </a:spcAft>
              <a:buFont typeface="Wingdings" panose="05000000000000000000" pitchFamily="2" charset="2"/>
              <a:buChar char="Ø"/>
            </a:pPr>
            <a:r>
              <a:rPr lang="en-US" sz="1900" b="1" dirty="0" smtClean="0">
                <a:effectLst>
                  <a:outerShdw blurRad="38100" dist="38100" dir="2700000" algn="tl">
                    <a:srgbClr val="000000">
                      <a:alpha val="43137"/>
                    </a:srgbClr>
                  </a:outerShdw>
                </a:effectLst>
                <a:latin typeface="Cambria" panose="02040503050406030204" pitchFamily="18" charset="0"/>
              </a:rPr>
              <a:t>APN also </a:t>
            </a:r>
            <a:r>
              <a:rPr lang="en-US" sz="1900" b="1" dirty="0" smtClean="0">
                <a:solidFill>
                  <a:schemeClr val="accent2">
                    <a:lumMod val="75000"/>
                  </a:schemeClr>
                </a:solidFill>
                <a:effectLst>
                  <a:outerShdw blurRad="38100" dist="38100" dir="2700000" algn="tl">
                    <a:srgbClr val="000000">
                      <a:alpha val="43137"/>
                    </a:srgbClr>
                  </a:outerShdw>
                </a:effectLst>
                <a:latin typeface="Cambria" panose="02040503050406030204" pitchFamily="18" charset="0"/>
              </a:rPr>
              <a:t>learn and work a few times faster </a:t>
            </a:r>
            <a:r>
              <a:rPr lang="en-US" sz="1900" b="1" dirty="0" smtClean="0">
                <a:effectLst>
                  <a:outerShdw blurRad="38100" dist="38100" dir="2700000" algn="tl">
                    <a:srgbClr val="000000">
                      <a:alpha val="43137"/>
                    </a:srgbClr>
                  </a:outerShdw>
                </a:effectLst>
                <a:latin typeface="Cambria" panose="02040503050406030204" pitchFamily="18" charset="0"/>
              </a:rPr>
              <a:t>than many contemporary spiking models of neurons, e.g. </a:t>
            </a:r>
            <a:r>
              <a:rPr lang="en-US" sz="1900" b="1" dirty="0" err="1" smtClean="0">
                <a:effectLst>
                  <a:outerShdw blurRad="38100" dist="38100" dir="2700000" algn="tl">
                    <a:srgbClr val="000000">
                      <a:alpha val="43137"/>
                    </a:srgbClr>
                  </a:outerShdw>
                </a:effectLst>
                <a:latin typeface="Cambria" panose="02040503050406030204" pitchFamily="18" charset="0"/>
              </a:rPr>
              <a:t>Izhikevich</a:t>
            </a:r>
            <a:r>
              <a:rPr lang="en-US" sz="1900" b="1" dirty="0" smtClean="0">
                <a:effectLst>
                  <a:outerShdw blurRad="38100" dist="38100" dir="2700000" algn="tl">
                    <a:srgbClr val="000000">
                      <a:alpha val="43137"/>
                    </a:srgbClr>
                  </a:outerShdw>
                </a:effectLst>
                <a:latin typeface="Cambria" panose="02040503050406030204" pitchFamily="18" charset="0"/>
              </a:rPr>
              <a:t> spiking neurons, according to</a:t>
            </a:r>
            <a:br>
              <a:rPr lang="en-US" sz="1900" b="1" dirty="0" smtClean="0">
                <a:effectLst>
                  <a:outerShdw blurRad="38100" dist="38100" dir="2700000" algn="tl">
                    <a:srgbClr val="000000">
                      <a:alpha val="43137"/>
                    </a:srgbClr>
                  </a:outerShdw>
                </a:effectLst>
                <a:latin typeface="Cambria" panose="02040503050406030204" pitchFamily="18" charset="0"/>
              </a:rPr>
            </a:br>
            <a:r>
              <a:rPr lang="en-US" sz="1900" b="1" dirty="0" smtClean="0">
                <a:effectLst>
                  <a:outerShdw blurRad="38100" dist="38100" dir="2700000" algn="tl">
                    <a:srgbClr val="000000">
                      <a:alpha val="43137"/>
                    </a:srgbClr>
                  </a:outerShdw>
                </a:effectLst>
                <a:latin typeface="Cambria" panose="02040503050406030204" pitchFamily="18" charset="0"/>
              </a:rPr>
              <a:t>fast linear approximation and combinations of internal neural processes.</a:t>
            </a:r>
          </a:p>
        </p:txBody>
      </p:sp>
      <p:grpSp>
        <p:nvGrpSpPr>
          <p:cNvPr id="4" name="Grupa 3"/>
          <p:cNvGrpSpPr/>
          <p:nvPr/>
        </p:nvGrpSpPr>
        <p:grpSpPr>
          <a:xfrm>
            <a:off x="-3186" y="0"/>
            <a:ext cx="9147186" cy="2120786"/>
            <a:chOff x="-3186" y="0"/>
            <a:chExt cx="9147186" cy="2120786"/>
          </a:xfrm>
        </p:grpSpPr>
        <p:pic>
          <p:nvPicPr>
            <p:cNvPr id="9" name="Obraz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86" y="0"/>
              <a:ext cx="4644008" cy="2120786"/>
            </a:xfrm>
            <a:prstGeom prst="rect">
              <a:avLst/>
            </a:prstGeom>
          </p:spPr>
        </p:pic>
        <p:pic>
          <p:nvPicPr>
            <p:cNvPr id="12" name="Obraz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4640822" y="0"/>
              <a:ext cx="4503178" cy="2120786"/>
            </a:xfrm>
            <a:prstGeom prst="rect">
              <a:avLst/>
            </a:prstGeom>
          </p:spPr>
        </p:pic>
      </p:grpSp>
      <p:grpSp>
        <p:nvGrpSpPr>
          <p:cNvPr id="5" name="Grupa 4"/>
          <p:cNvGrpSpPr/>
          <p:nvPr/>
        </p:nvGrpSpPr>
        <p:grpSpPr>
          <a:xfrm>
            <a:off x="-3186" y="4737214"/>
            <a:ext cx="9147186" cy="2120786"/>
            <a:chOff x="-3186" y="4737214"/>
            <a:chExt cx="9147186" cy="2120786"/>
          </a:xfrm>
        </p:grpSpPr>
        <p:pic>
          <p:nvPicPr>
            <p:cNvPr id="15" name="Obraz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V="1">
              <a:off x="-3186" y="4737214"/>
              <a:ext cx="4644008" cy="2120786"/>
            </a:xfrm>
            <a:prstGeom prst="rect">
              <a:avLst/>
            </a:prstGeom>
          </p:spPr>
        </p:pic>
        <p:pic>
          <p:nvPicPr>
            <p:cNvPr id="16" name="Obraz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flipV="1">
              <a:off x="4640822" y="4737214"/>
              <a:ext cx="4503178" cy="2120786"/>
            </a:xfrm>
            <a:prstGeom prst="rect">
              <a:avLst/>
            </a:prstGeom>
          </p:spPr>
        </p:pic>
      </p:grpSp>
    </p:spTree>
    <p:extLst>
      <p:ext uri="{BB962C8B-B14F-4D97-AF65-F5344CB8AC3E}">
        <p14:creationId xmlns:p14="http://schemas.microsoft.com/office/powerpoint/2010/main" val="81193366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rostokąt 5"/>
          <p:cNvSpPr/>
          <p:nvPr/>
        </p:nvSpPr>
        <p:spPr>
          <a:xfrm>
            <a:off x="-2778" y="0"/>
            <a:ext cx="9146778" cy="6858000"/>
          </a:xfrm>
          <a:prstGeom prst="rect">
            <a:avLst/>
          </a:prstGeom>
          <a:gradFill>
            <a:gsLst>
              <a:gs pos="0">
                <a:srgbClr val="AFA89E"/>
              </a:gs>
              <a:gs pos="48000">
                <a:srgbClr val="FEF8F1"/>
              </a:gs>
              <a:gs pos="56000">
                <a:srgbClr val="FFFBFA"/>
              </a:gs>
              <a:gs pos="100000">
                <a:srgbClr val="ABA69D"/>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p:cNvSpPr>
            <a:spLocks noGrp="1"/>
          </p:cNvSpPr>
          <p:nvPr>
            <p:ph type="title"/>
          </p:nvPr>
        </p:nvSpPr>
        <p:spPr>
          <a:xfrm>
            <a:off x="692830" y="2134130"/>
            <a:ext cx="7755559" cy="646798"/>
          </a:xfrm>
        </p:spPr>
        <p:txBody>
          <a:bodyPr>
            <a:normAutofit fontScale="90000"/>
          </a:bodyPr>
          <a:lstStyle/>
          <a:p>
            <a:pPr algn="ctr"/>
            <a:r>
              <a:rPr lang="en-US" sz="4400" b="1" dirty="0" smtClean="0">
                <a:effectLst>
                  <a:outerShdw blurRad="38100" dist="38100" dir="2700000" algn="tl">
                    <a:srgbClr val="000000">
                      <a:alpha val="43137"/>
                    </a:srgbClr>
                  </a:outerShdw>
                </a:effectLst>
                <a:latin typeface="Cambria" panose="02040503050406030204" pitchFamily="18" charset="0"/>
              </a:rPr>
              <a:t>Conclusions</a:t>
            </a:r>
            <a:endParaRPr lang="en-US" sz="4400" b="1" dirty="0">
              <a:effectLst>
                <a:outerShdw blurRad="38100" dist="38100" dir="2700000" algn="tl">
                  <a:srgbClr val="000000">
                    <a:alpha val="43137"/>
                  </a:srgbClr>
                </a:outerShdw>
              </a:effectLst>
              <a:latin typeface="Cambria" panose="02040503050406030204" pitchFamily="18" charset="0"/>
            </a:endParaRPr>
          </a:p>
        </p:txBody>
      </p:sp>
      <p:sp>
        <p:nvSpPr>
          <p:cNvPr id="3" name="pole tekstowe 2"/>
          <p:cNvSpPr txBox="1"/>
          <p:nvPr/>
        </p:nvSpPr>
        <p:spPr>
          <a:xfrm>
            <a:off x="179512" y="2708920"/>
            <a:ext cx="8784976" cy="1938992"/>
          </a:xfrm>
          <a:prstGeom prst="rect">
            <a:avLst/>
          </a:prstGeom>
          <a:noFill/>
        </p:spPr>
        <p:txBody>
          <a:bodyPr wrap="square" rtlCol="0">
            <a:spAutoFit/>
          </a:bodyPr>
          <a:lstStyle/>
          <a:p>
            <a:pPr eaLnBrk="1" fontAlgn="auto" hangingPunct="1">
              <a:spcBef>
                <a:spcPts val="500"/>
              </a:spcBef>
              <a:spcAft>
                <a:spcPts val="500"/>
              </a:spcAft>
            </a:pPr>
            <a:r>
              <a:rPr lang="en-US" sz="1900" b="1" dirty="0" smtClean="0">
                <a:effectLst>
                  <a:outerShdw blurRad="38100" dist="38100" dir="2700000" algn="tl">
                    <a:srgbClr val="000000">
                      <a:alpha val="43137"/>
                    </a:srgbClr>
                  </a:outerShdw>
                </a:effectLst>
                <a:latin typeface="Cambria" panose="02040503050406030204" pitchFamily="18" charset="0"/>
              </a:rPr>
              <a:t>APN neurons are updated in discrete moments of time:</a:t>
            </a:r>
          </a:p>
          <a:p>
            <a:pPr marL="342900" indent="-342900" eaLnBrk="1" fontAlgn="auto" hangingPunct="1">
              <a:spcBef>
                <a:spcPts val="500"/>
              </a:spcBef>
              <a:spcAft>
                <a:spcPts val="500"/>
              </a:spcAft>
              <a:buFont typeface="Wingdings" panose="05000000000000000000" pitchFamily="2" charset="2"/>
              <a:buChar char="Ø"/>
            </a:pPr>
            <a:r>
              <a:rPr lang="en-US" sz="1900" b="1" dirty="0" smtClean="0">
                <a:effectLst>
                  <a:outerShdw blurRad="38100" dist="38100" dir="2700000" algn="tl">
                    <a:srgbClr val="000000">
                      <a:alpha val="43137"/>
                    </a:srgbClr>
                  </a:outerShdw>
                </a:effectLst>
                <a:latin typeface="Cambria" panose="02040503050406030204" pitchFamily="18" charset="0"/>
              </a:rPr>
              <a:t>when a new external stimulus comes,</a:t>
            </a:r>
          </a:p>
          <a:p>
            <a:pPr marL="342900" indent="-342900" eaLnBrk="1" fontAlgn="auto" hangingPunct="1">
              <a:spcBef>
                <a:spcPts val="500"/>
              </a:spcBef>
              <a:spcAft>
                <a:spcPts val="500"/>
              </a:spcAft>
              <a:buFont typeface="Wingdings" panose="05000000000000000000" pitchFamily="2" charset="2"/>
              <a:buChar char="Ø"/>
            </a:pPr>
            <a:r>
              <a:rPr lang="en-US" sz="1900" b="1" dirty="0" smtClean="0">
                <a:effectLst>
                  <a:outerShdw blurRad="38100" dist="38100" dir="2700000" algn="tl">
                    <a:srgbClr val="000000">
                      <a:alpha val="43137"/>
                    </a:srgbClr>
                  </a:outerShdw>
                </a:effectLst>
                <a:latin typeface="Cambria" panose="02040503050406030204" pitchFamily="18" charset="0"/>
              </a:rPr>
              <a:t>when the internal process is finished.</a:t>
            </a:r>
          </a:p>
          <a:p>
            <a:pPr eaLnBrk="1" fontAlgn="auto" hangingPunct="1">
              <a:spcBef>
                <a:spcPts val="500"/>
              </a:spcBef>
              <a:spcAft>
                <a:spcPts val="500"/>
              </a:spcAft>
            </a:pPr>
            <a:r>
              <a:rPr lang="en-US" sz="1900" b="1" dirty="0" smtClean="0">
                <a:effectLst>
                  <a:outerShdw blurRad="38100" dist="38100" dir="2700000" algn="tl">
                    <a:srgbClr val="000000">
                      <a:alpha val="43137"/>
                    </a:srgbClr>
                  </a:outerShdw>
                </a:effectLst>
                <a:latin typeface="Cambria" panose="02040503050406030204" pitchFamily="18" charset="0"/>
              </a:rPr>
              <a:t>These features of the APN model determine the high speed of simulation together with the smart implementation of short IPQs and the GEQ.</a:t>
            </a:r>
          </a:p>
        </p:txBody>
      </p:sp>
      <p:grpSp>
        <p:nvGrpSpPr>
          <p:cNvPr id="4" name="Grupa 3"/>
          <p:cNvGrpSpPr/>
          <p:nvPr/>
        </p:nvGrpSpPr>
        <p:grpSpPr>
          <a:xfrm>
            <a:off x="-3186" y="0"/>
            <a:ext cx="9147186" cy="2120786"/>
            <a:chOff x="-3186" y="0"/>
            <a:chExt cx="9147186" cy="2120786"/>
          </a:xfrm>
        </p:grpSpPr>
        <p:pic>
          <p:nvPicPr>
            <p:cNvPr id="9" name="Obraz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86" y="0"/>
              <a:ext cx="4644008" cy="2120786"/>
            </a:xfrm>
            <a:prstGeom prst="rect">
              <a:avLst/>
            </a:prstGeom>
          </p:spPr>
        </p:pic>
        <p:pic>
          <p:nvPicPr>
            <p:cNvPr id="12" name="Obraz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4640822" y="0"/>
              <a:ext cx="4503178" cy="2120786"/>
            </a:xfrm>
            <a:prstGeom prst="rect">
              <a:avLst/>
            </a:prstGeom>
          </p:spPr>
        </p:pic>
      </p:grpSp>
      <p:grpSp>
        <p:nvGrpSpPr>
          <p:cNvPr id="5" name="Grupa 4"/>
          <p:cNvGrpSpPr/>
          <p:nvPr/>
        </p:nvGrpSpPr>
        <p:grpSpPr>
          <a:xfrm>
            <a:off x="-3186" y="4737214"/>
            <a:ext cx="9147186" cy="2120786"/>
            <a:chOff x="-3186" y="4737214"/>
            <a:chExt cx="9147186" cy="2120786"/>
          </a:xfrm>
        </p:grpSpPr>
        <p:pic>
          <p:nvPicPr>
            <p:cNvPr id="15" name="Obraz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V="1">
              <a:off x="-3186" y="4737214"/>
              <a:ext cx="4644008" cy="2120786"/>
            </a:xfrm>
            <a:prstGeom prst="rect">
              <a:avLst/>
            </a:prstGeom>
          </p:spPr>
        </p:pic>
        <p:pic>
          <p:nvPicPr>
            <p:cNvPr id="16" name="Obraz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flipV="1">
              <a:off x="4640822" y="4737214"/>
              <a:ext cx="4503178" cy="2120786"/>
            </a:xfrm>
            <a:prstGeom prst="rect">
              <a:avLst/>
            </a:prstGeom>
          </p:spPr>
        </p:pic>
      </p:grpSp>
    </p:spTree>
    <p:extLst>
      <p:ext uri="{BB962C8B-B14F-4D97-AF65-F5344CB8AC3E}">
        <p14:creationId xmlns:p14="http://schemas.microsoft.com/office/powerpoint/2010/main" val="156941813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rostokąt 5"/>
          <p:cNvSpPr/>
          <p:nvPr/>
        </p:nvSpPr>
        <p:spPr>
          <a:xfrm>
            <a:off x="-2778" y="0"/>
            <a:ext cx="9146778" cy="6858000"/>
          </a:xfrm>
          <a:prstGeom prst="rect">
            <a:avLst/>
          </a:prstGeom>
          <a:gradFill>
            <a:gsLst>
              <a:gs pos="0">
                <a:srgbClr val="AFA89E"/>
              </a:gs>
              <a:gs pos="48000">
                <a:srgbClr val="FEF8F1"/>
              </a:gs>
              <a:gs pos="56000">
                <a:srgbClr val="FFFBFA"/>
              </a:gs>
              <a:gs pos="100000">
                <a:srgbClr val="ABA69D"/>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p:cNvSpPr>
            <a:spLocks noGrp="1"/>
          </p:cNvSpPr>
          <p:nvPr>
            <p:ph type="title"/>
          </p:nvPr>
        </p:nvSpPr>
        <p:spPr>
          <a:xfrm>
            <a:off x="692830" y="1556792"/>
            <a:ext cx="7755559" cy="720080"/>
          </a:xfrm>
        </p:spPr>
        <p:txBody>
          <a:bodyPr>
            <a:normAutofit/>
          </a:bodyPr>
          <a:lstStyle/>
          <a:p>
            <a:pPr algn="ctr"/>
            <a:r>
              <a:rPr lang="en-US" sz="4400" b="1" dirty="0" smtClean="0">
                <a:effectLst>
                  <a:outerShdw blurRad="38100" dist="38100" dir="2700000" algn="tl">
                    <a:srgbClr val="000000">
                      <a:alpha val="43137"/>
                    </a:srgbClr>
                  </a:outerShdw>
                </a:effectLst>
                <a:latin typeface="Cambria" panose="02040503050406030204" pitchFamily="18" charset="0"/>
              </a:rPr>
              <a:t>Questions or Remarks?</a:t>
            </a:r>
            <a:endParaRPr lang="en-US" sz="4400" b="1" dirty="0">
              <a:effectLst>
                <a:outerShdw blurRad="38100" dist="38100" dir="2700000" algn="tl">
                  <a:srgbClr val="000000">
                    <a:alpha val="43137"/>
                  </a:srgbClr>
                </a:outerShdw>
              </a:effectLst>
              <a:latin typeface="Cambria" panose="02040503050406030204" pitchFamily="18" charset="0"/>
            </a:endParaRPr>
          </a:p>
        </p:txBody>
      </p:sp>
      <p:sp>
        <p:nvSpPr>
          <p:cNvPr id="3" name="pole tekstowe 2"/>
          <p:cNvSpPr txBox="1"/>
          <p:nvPr/>
        </p:nvSpPr>
        <p:spPr>
          <a:xfrm>
            <a:off x="2051720" y="2204864"/>
            <a:ext cx="5112567" cy="4673074"/>
          </a:xfrm>
          <a:prstGeom prst="rect">
            <a:avLst/>
          </a:prstGeom>
          <a:noFill/>
        </p:spPr>
        <p:txBody>
          <a:bodyPr wrap="square" rtlCol="0">
            <a:spAutoFit/>
          </a:bodyPr>
          <a:lstStyle/>
          <a:p>
            <a:pPr marL="342900" indent="-342900" eaLnBrk="1" fontAlgn="auto" hangingPunct="1">
              <a:spcBef>
                <a:spcPts val="200"/>
              </a:spcBef>
              <a:spcAft>
                <a:spcPts val="0"/>
              </a:spcAft>
              <a:buFont typeface="+mj-lt"/>
              <a:buAutoNum type="arabicPeriod"/>
            </a:pPr>
            <a:r>
              <a:rPr lang="en-US" sz="1100" b="1" dirty="0">
                <a:solidFill>
                  <a:prstClr val="black"/>
                </a:solidFill>
                <a:latin typeface="Calibri"/>
                <a:cs typeface="Arial" panose="020B0604020202020204" pitchFamily="34" charset="0"/>
              </a:rPr>
              <a:t>A. </a:t>
            </a:r>
            <a:r>
              <a:rPr lang="en-US" sz="1100" b="1" dirty="0" err="1">
                <a:solidFill>
                  <a:prstClr val="black"/>
                </a:solidFill>
                <a:latin typeface="Calibri"/>
                <a:cs typeface="Arial" panose="020B0604020202020204" pitchFamily="34" charset="0"/>
              </a:rPr>
              <a:t>Horzyk</a:t>
            </a:r>
            <a:r>
              <a:rPr lang="en-US" sz="1100" dirty="0">
                <a:solidFill>
                  <a:prstClr val="black"/>
                </a:solidFill>
                <a:latin typeface="Calibri"/>
                <a:cs typeface="Arial" panose="020B0604020202020204" pitchFamily="34" charset="0"/>
              </a:rPr>
              <a:t>, </a:t>
            </a:r>
            <a:r>
              <a:rPr lang="en-US" sz="1100" b="1" dirty="0">
                <a:solidFill>
                  <a:prstClr val="black"/>
                </a:solidFill>
                <a:latin typeface="Calibri"/>
                <a:cs typeface="Arial" panose="020B0604020202020204" pitchFamily="34" charset="0"/>
              </a:rPr>
              <a:t>J. A. </a:t>
            </a:r>
            <a:r>
              <a:rPr lang="en-US" sz="1100" b="1" dirty="0" err="1">
                <a:solidFill>
                  <a:prstClr val="black"/>
                </a:solidFill>
                <a:latin typeface="Calibri"/>
                <a:cs typeface="Arial" panose="020B0604020202020204" pitchFamily="34" charset="0"/>
              </a:rPr>
              <a:t>Starzyk</a:t>
            </a:r>
            <a:r>
              <a:rPr lang="en-US" sz="1100" dirty="0">
                <a:solidFill>
                  <a:prstClr val="black"/>
                </a:solidFill>
                <a:latin typeface="Calibri"/>
                <a:cs typeface="Arial" panose="020B0604020202020204" pitchFamily="34" charset="0"/>
              </a:rPr>
              <a:t>, J. Graham, Integration of Semantic and Episodic Memories, IEEE Transactions on Neural Networks and Learning Systems, 2017, </a:t>
            </a:r>
            <a:r>
              <a:rPr lang="en-US" sz="1100" dirty="0" smtClean="0">
                <a:solidFill>
                  <a:prstClr val="black"/>
                </a:solidFill>
                <a:latin typeface="Calibri"/>
                <a:cs typeface="Arial" panose="020B0604020202020204" pitchFamily="34" charset="0"/>
                <a:hlinkClick r:id="rId2"/>
              </a:rPr>
              <a:t>DOI</a:t>
            </a:r>
            <a:r>
              <a:rPr lang="en-US" sz="1100" dirty="0">
                <a:solidFill>
                  <a:prstClr val="black"/>
                </a:solidFill>
                <a:latin typeface="Calibri"/>
                <a:cs typeface="Arial" panose="020B0604020202020204" pitchFamily="34" charset="0"/>
                <a:hlinkClick r:id="rId2"/>
              </a:rPr>
              <a:t>: 10.1109/TNNLS.2017.2728203</a:t>
            </a:r>
            <a:r>
              <a:rPr lang="en-US" sz="1100" dirty="0">
                <a:solidFill>
                  <a:prstClr val="black"/>
                </a:solidFill>
                <a:latin typeface="Calibri"/>
                <a:cs typeface="Arial" panose="020B0604020202020204" pitchFamily="34" charset="0"/>
              </a:rPr>
              <a:t>.</a:t>
            </a:r>
          </a:p>
          <a:p>
            <a:pPr marL="342900" indent="-342900" eaLnBrk="1" fontAlgn="auto" hangingPunct="1">
              <a:spcBef>
                <a:spcPts val="200"/>
              </a:spcBef>
              <a:spcAft>
                <a:spcPts val="0"/>
              </a:spcAft>
              <a:buFont typeface="+mj-lt"/>
              <a:buAutoNum type="arabicPeriod"/>
            </a:pPr>
            <a:r>
              <a:rPr lang="en-US" sz="1100" b="1" dirty="0" smtClean="0">
                <a:solidFill>
                  <a:prstClr val="black"/>
                </a:solidFill>
                <a:latin typeface="Calibri"/>
                <a:cs typeface="Arial" panose="020B0604020202020204" pitchFamily="34" charset="0"/>
              </a:rPr>
              <a:t>A</a:t>
            </a:r>
            <a:r>
              <a:rPr lang="en-US" sz="1100" b="1" dirty="0">
                <a:solidFill>
                  <a:prstClr val="black"/>
                </a:solidFill>
                <a:latin typeface="Calibri"/>
                <a:cs typeface="Arial" panose="020B0604020202020204" pitchFamily="34" charset="0"/>
              </a:rPr>
              <a:t>. </a:t>
            </a:r>
            <a:r>
              <a:rPr lang="en-US" sz="1100" b="1" dirty="0" err="1">
                <a:solidFill>
                  <a:prstClr val="black"/>
                </a:solidFill>
                <a:latin typeface="Calibri"/>
                <a:cs typeface="Arial" panose="020B0604020202020204" pitchFamily="34" charset="0"/>
              </a:rPr>
              <a:t>Horzyk</a:t>
            </a:r>
            <a:r>
              <a:rPr lang="en-US" sz="1100" dirty="0">
                <a:solidFill>
                  <a:prstClr val="black"/>
                </a:solidFill>
                <a:latin typeface="Calibri"/>
                <a:cs typeface="Arial" panose="020B0604020202020204" pitchFamily="34" charset="0"/>
              </a:rPr>
              <a:t>, Deep Associative Semantic Neural Graphs for Knowledge Representation and Fast Data Exploration, Proc. of KEOD 2017, SCITEPRESS Digital Library, 2017.</a:t>
            </a:r>
          </a:p>
          <a:p>
            <a:pPr marL="342900" indent="-342900" eaLnBrk="1" fontAlgn="auto" hangingPunct="1">
              <a:spcBef>
                <a:spcPts val="200"/>
              </a:spcBef>
              <a:spcAft>
                <a:spcPts val="0"/>
              </a:spcAft>
              <a:buFont typeface="+mj-lt"/>
              <a:buAutoNum type="arabicPeriod"/>
            </a:pPr>
            <a:r>
              <a:rPr lang="en-US" sz="1100" b="1" dirty="0">
                <a:solidFill>
                  <a:prstClr val="black"/>
                </a:solidFill>
                <a:latin typeface="Calibri"/>
                <a:cs typeface="Arial" panose="020B0604020202020204" pitchFamily="34" charset="0"/>
              </a:rPr>
              <a:t>A. </a:t>
            </a:r>
            <a:r>
              <a:rPr lang="en-US" sz="1100" b="1" dirty="0" err="1">
                <a:solidFill>
                  <a:prstClr val="black"/>
                </a:solidFill>
                <a:latin typeface="Calibri"/>
                <a:cs typeface="Arial" panose="020B0604020202020204" pitchFamily="34" charset="0"/>
              </a:rPr>
              <a:t>Horzyk</a:t>
            </a:r>
            <a:r>
              <a:rPr lang="en-US" sz="1100" dirty="0">
                <a:solidFill>
                  <a:prstClr val="black"/>
                </a:solidFill>
                <a:latin typeface="Calibri"/>
                <a:cs typeface="Arial" panose="020B0604020202020204" pitchFamily="34" charset="0"/>
              </a:rPr>
              <a:t>, Neurons Can Sort Data Efficiently, Proc. of ICAISC 2017, Springer-</a:t>
            </a:r>
            <a:r>
              <a:rPr lang="en-US" sz="1100" dirty="0" err="1">
                <a:solidFill>
                  <a:prstClr val="black"/>
                </a:solidFill>
                <a:latin typeface="Calibri"/>
                <a:cs typeface="Arial" panose="020B0604020202020204" pitchFamily="34" charset="0"/>
              </a:rPr>
              <a:t>Verlag</a:t>
            </a:r>
            <a:r>
              <a:rPr lang="en-US" sz="1100" dirty="0">
                <a:solidFill>
                  <a:prstClr val="black"/>
                </a:solidFill>
                <a:latin typeface="Calibri"/>
                <a:cs typeface="Arial" panose="020B0604020202020204" pitchFamily="34" charset="0"/>
              </a:rPr>
              <a:t>, LNAI, 2017, pp. 64-74, </a:t>
            </a:r>
            <a:r>
              <a:rPr lang="en-US" sz="1100" dirty="0">
                <a:solidFill>
                  <a:prstClr val="black"/>
                </a:solidFill>
                <a:latin typeface="Calibri"/>
                <a:cs typeface="Arial" panose="020B0604020202020204" pitchFamily="34" charset="0"/>
                <a:hlinkClick r:id="rId3"/>
              </a:rPr>
              <a:t>ICAISC BEST PAPER AWARD 2017</a:t>
            </a:r>
            <a:r>
              <a:rPr lang="en-US" sz="1100" dirty="0">
                <a:solidFill>
                  <a:prstClr val="black"/>
                </a:solidFill>
                <a:latin typeface="Calibri"/>
                <a:cs typeface="Arial" panose="020B0604020202020204" pitchFamily="34" charset="0"/>
              </a:rPr>
              <a:t> sponsored by Springer.</a:t>
            </a:r>
          </a:p>
          <a:p>
            <a:pPr marL="342900" indent="-342900" eaLnBrk="1" fontAlgn="auto" hangingPunct="1">
              <a:spcBef>
                <a:spcPts val="200"/>
              </a:spcBef>
              <a:spcAft>
                <a:spcPts val="0"/>
              </a:spcAft>
              <a:buFont typeface="+mj-lt"/>
              <a:buAutoNum type="arabicPeriod"/>
            </a:pPr>
            <a:r>
              <a:rPr lang="en-US" sz="1100" b="1" dirty="0">
                <a:solidFill>
                  <a:prstClr val="black"/>
                </a:solidFill>
                <a:latin typeface="Calibri"/>
                <a:cs typeface="Arial" panose="020B0604020202020204" pitchFamily="34" charset="0"/>
              </a:rPr>
              <a:t>A. </a:t>
            </a:r>
            <a:r>
              <a:rPr lang="en-US" sz="1100" b="1" dirty="0" err="1">
                <a:solidFill>
                  <a:prstClr val="black"/>
                </a:solidFill>
                <a:latin typeface="Calibri"/>
                <a:cs typeface="Arial" panose="020B0604020202020204" pitchFamily="34" charset="0"/>
              </a:rPr>
              <a:t>Horzyk</a:t>
            </a:r>
            <a:r>
              <a:rPr lang="en-US" sz="1100" dirty="0">
                <a:solidFill>
                  <a:prstClr val="black"/>
                </a:solidFill>
                <a:latin typeface="Calibri"/>
                <a:cs typeface="Arial" panose="020B0604020202020204" pitchFamily="34" charset="0"/>
              </a:rPr>
              <a:t>, </a:t>
            </a:r>
            <a:r>
              <a:rPr lang="en-US" sz="1100" b="1" dirty="0">
                <a:solidFill>
                  <a:prstClr val="black"/>
                </a:solidFill>
                <a:latin typeface="Calibri"/>
                <a:cs typeface="Arial" panose="020B0604020202020204" pitchFamily="34" charset="0"/>
              </a:rPr>
              <a:t>J. A. </a:t>
            </a:r>
            <a:r>
              <a:rPr lang="en-US" sz="1100" b="1" dirty="0" err="1">
                <a:solidFill>
                  <a:prstClr val="black"/>
                </a:solidFill>
                <a:latin typeface="Calibri"/>
                <a:cs typeface="Arial" panose="020B0604020202020204" pitchFamily="34" charset="0"/>
              </a:rPr>
              <a:t>Starzyk</a:t>
            </a:r>
            <a:r>
              <a:rPr lang="en-US" sz="1100" b="1" dirty="0">
                <a:solidFill>
                  <a:prstClr val="black"/>
                </a:solidFill>
                <a:latin typeface="Calibri"/>
                <a:cs typeface="Arial" panose="020B0604020202020204" pitchFamily="34" charset="0"/>
              </a:rPr>
              <a:t> </a:t>
            </a:r>
            <a:r>
              <a:rPr lang="en-US" sz="1100" dirty="0">
                <a:solidFill>
                  <a:prstClr val="black"/>
                </a:solidFill>
                <a:latin typeface="Calibri"/>
                <a:cs typeface="Arial" panose="020B0604020202020204" pitchFamily="34" charset="0"/>
              </a:rPr>
              <a:t>and </a:t>
            </a:r>
            <a:r>
              <a:rPr lang="en-US" sz="1100" dirty="0" err="1">
                <a:solidFill>
                  <a:prstClr val="black"/>
                </a:solidFill>
                <a:latin typeface="Calibri"/>
                <a:cs typeface="Arial" panose="020B0604020202020204" pitchFamily="34" charset="0"/>
              </a:rPr>
              <a:t>Basawaraj</a:t>
            </a:r>
            <a:r>
              <a:rPr lang="en-US" sz="1100" dirty="0">
                <a:solidFill>
                  <a:prstClr val="black"/>
                </a:solidFill>
                <a:latin typeface="Calibri"/>
                <a:cs typeface="Arial" panose="020B0604020202020204" pitchFamily="34" charset="0"/>
              </a:rPr>
              <a:t>, </a:t>
            </a:r>
            <a:r>
              <a:rPr lang="en-US" sz="1100" dirty="0">
                <a:solidFill>
                  <a:prstClr val="black"/>
                </a:solidFill>
                <a:latin typeface="Calibri"/>
                <a:cs typeface="Arial" panose="020B0604020202020204" pitchFamily="34" charset="0"/>
                <a:hlinkClick r:id="rId4"/>
              </a:rPr>
              <a:t>Emergent creativity in declarative memories</a:t>
            </a:r>
            <a:r>
              <a:rPr lang="en-US" sz="1100" dirty="0">
                <a:solidFill>
                  <a:prstClr val="black"/>
                </a:solidFill>
                <a:latin typeface="Calibri"/>
                <a:cs typeface="Arial" panose="020B0604020202020204" pitchFamily="34" charset="0"/>
              </a:rPr>
              <a:t>, </a:t>
            </a:r>
            <a:r>
              <a:rPr lang="en-US" sz="1100" dirty="0" smtClean="0">
                <a:solidFill>
                  <a:prstClr val="black"/>
                </a:solidFill>
                <a:latin typeface="Calibri"/>
                <a:cs typeface="Arial" panose="020B0604020202020204" pitchFamily="34" charset="0"/>
              </a:rPr>
              <a:t>IEEE </a:t>
            </a:r>
            <a:r>
              <a:rPr lang="en-US" sz="1100" dirty="0" err="1">
                <a:solidFill>
                  <a:prstClr val="black"/>
                </a:solidFill>
                <a:latin typeface="Calibri"/>
                <a:cs typeface="Arial" panose="020B0604020202020204" pitchFamily="34" charset="0"/>
              </a:rPr>
              <a:t>Xplore</a:t>
            </a:r>
            <a:r>
              <a:rPr lang="en-US" sz="1100" dirty="0">
                <a:solidFill>
                  <a:prstClr val="black"/>
                </a:solidFill>
                <a:latin typeface="Calibri"/>
                <a:cs typeface="Arial" panose="020B0604020202020204" pitchFamily="34" charset="0"/>
              </a:rPr>
              <a:t>, In: 2016 IEEE Symposium Series on Computational Intelligence, Greece, Athens: Institute of Electrical and Electronics Engineers, Curran Associates, Inc. 57 Morehouse Lane Red Hook, NY 12571 USA, 2016, ISBN 978-1-5090-4239-5, pp. 1-8, </a:t>
            </a:r>
            <a:r>
              <a:rPr lang="en-US" sz="1100" dirty="0" smtClean="0">
                <a:solidFill>
                  <a:prstClr val="black"/>
                </a:solidFill>
                <a:latin typeface="Calibri"/>
                <a:cs typeface="Arial" panose="020B0604020202020204" pitchFamily="34" charset="0"/>
                <a:hlinkClick r:id="rId4"/>
              </a:rPr>
              <a:t>DOI</a:t>
            </a:r>
            <a:r>
              <a:rPr lang="en-US" sz="1100" dirty="0">
                <a:solidFill>
                  <a:prstClr val="black"/>
                </a:solidFill>
                <a:latin typeface="Calibri"/>
                <a:cs typeface="Arial" panose="020B0604020202020204" pitchFamily="34" charset="0"/>
                <a:hlinkClick r:id="rId4"/>
              </a:rPr>
              <a:t>: 10.1109/SSCI.2016.7850029</a:t>
            </a:r>
            <a:r>
              <a:rPr lang="en-US" sz="1100" dirty="0">
                <a:solidFill>
                  <a:prstClr val="black"/>
                </a:solidFill>
                <a:latin typeface="Calibri"/>
                <a:cs typeface="Arial" panose="020B0604020202020204" pitchFamily="34" charset="0"/>
              </a:rPr>
              <a:t>.</a:t>
            </a:r>
          </a:p>
          <a:p>
            <a:pPr marL="342900" indent="-342900" eaLnBrk="1" fontAlgn="auto" hangingPunct="1">
              <a:spcBef>
                <a:spcPts val="200"/>
              </a:spcBef>
              <a:spcAft>
                <a:spcPts val="0"/>
              </a:spcAft>
              <a:buFont typeface="+mj-lt"/>
              <a:buAutoNum type="arabicPeriod"/>
            </a:pPr>
            <a:r>
              <a:rPr lang="en-US" sz="1100" b="1" dirty="0">
                <a:solidFill>
                  <a:prstClr val="black"/>
                </a:solidFill>
                <a:latin typeface="Calibri"/>
                <a:cs typeface="Arial" panose="020B0604020202020204" pitchFamily="34" charset="0"/>
              </a:rPr>
              <a:t>A. </a:t>
            </a:r>
            <a:r>
              <a:rPr lang="en-US" sz="1100" b="1" dirty="0" err="1">
                <a:solidFill>
                  <a:prstClr val="black"/>
                </a:solidFill>
                <a:latin typeface="Calibri"/>
                <a:cs typeface="Arial" panose="020B0604020202020204" pitchFamily="34" charset="0"/>
              </a:rPr>
              <a:t>Horzyk</a:t>
            </a:r>
            <a:r>
              <a:rPr lang="en-US" sz="1100" dirty="0">
                <a:solidFill>
                  <a:prstClr val="black"/>
                </a:solidFill>
                <a:latin typeface="Calibri"/>
                <a:cs typeface="Arial" panose="020B0604020202020204" pitchFamily="34" charset="0"/>
              </a:rPr>
              <a:t>, </a:t>
            </a:r>
            <a:r>
              <a:rPr lang="en-US" sz="1100" dirty="0">
                <a:solidFill>
                  <a:prstClr val="black"/>
                </a:solidFill>
                <a:latin typeface="Calibri"/>
                <a:cs typeface="Arial" panose="020B0604020202020204" pitchFamily="34" charset="0"/>
                <a:hlinkClick r:id="rId5"/>
              </a:rPr>
              <a:t>Human-Like Knowledge Engineering, Generalization and Creativity in Artificial Neural Associative Systems</a:t>
            </a:r>
            <a:r>
              <a:rPr lang="en-US" sz="1100" dirty="0">
                <a:solidFill>
                  <a:prstClr val="black"/>
                </a:solidFill>
                <a:latin typeface="Calibri"/>
                <a:cs typeface="Arial" panose="020B0604020202020204" pitchFamily="34" charset="0"/>
              </a:rPr>
              <a:t>, Springer-</a:t>
            </a:r>
            <a:r>
              <a:rPr lang="en-US" sz="1100" dirty="0" err="1">
                <a:solidFill>
                  <a:prstClr val="black"/>
                </a:solidFill>
                <a:latin typeface="Calibri"/>
                <a:cs typeface="Arial" panose="020B0604020202020204" pitchFamily="34" charset="0"/>
              </a:rPr>
              <a:t>Verlag</a:t>
            </a:r>
            <a:r>
              <a:rPr lang="en-US" sz="1100" dirty="0">
                <a:solidFill>
                  <a:prstClr val="black"/>
                </a:solidFill>
                <a:latin typeface="Calibri"/>
                <a:cs typeface="Arial" panose="020B0604020202020204" pitchFamily="34" charset="0"/>
              </a:rPr>
              <a:t>, AISC 11156, ISSN 2194-5357, ISBN 978-3-319-19089-1, ISBN 978-3-319-19090-7 (eBook), DOI 10.1007/978-3-319-19090-7, Springer, Switzerland, 2016, pp. 39-51.</a:t>
            </a:r>
          </a:p>
          <a:p>
            <a:pPr marL="342900" indent="-342900" eaLnBrk="1" fontAlgn="auto" hangingPunct="1">
              <a:spcBef>
                <a:spcPts val="200"/>
              </a:spcBef>
              <a:spcAft>
                <a:spcPts val="0"/>
              </a:spcAft>
              <a:buFont typeface="+mj-lt"/>
              <a:buAutoNum type="arabicPeriod"/>
            </a:pPr>
            <a:r>
              <a:rPr lang="en-US" sz="1100" b="1" dirty="0">
                <a:solidFill>
                  <a:prstClr val="black"/>
                </a:solidFill>
                <a:latin typeface="Calibri"/>
                <a:cs typeface="Arial" panose="020B0604020202020204" pitchFamily="34" charset="0"/>
              </a:rPr>
              <a:t>A. </a:t>
            </a:r>
            <a:r>
              <a:rPr lang="en-US" sz="1100" b="1" dirty="0" err="1">
                <a:solidFill>
                  <a:prstClr val="black"/>
                </a:solidFill>
                <a:latin typeface="Calibri"/>
                <a:cs typeface="Arial" panose="020B0604020202020204" pitchFamily="34" charset="0"/>
              </a:rPr>
              <a:t>Horzyk</a:t>
            </a:r>
            <a:r>
              <a:rPr lang="en-US" sz="1100" dirty="0">
                <a:solidFill>
                  <a:prstClr val="black"/>
                </a:solidFill>
                <a:latin typeface="Calibri"/>
                <a:cs typeface="Arial" panose="020B0604020202020204" pitchFamily="34" charset="0"/>
              </a:rPr>
              <a:t>, </a:t>
            </a:r>
            <a:r>
              <a:rPr lang="en-US" sz="1100" dirty="0">
                <a:solidFill>
                  <a:prstClr val="black"/>
                </a:solidFill>
                <a:latin typeface="Calibri"/>
                <a:cs typeface="Arial" panose="020B0604020202020204" pitchFamily="34" charset="0"/>
                <a:hlinkClick r:id="rId6"/>
              </a:rPr>
              <a:t>Innovative Types and Abilities of Neural Networks Based on Associative Mechanisms and a New Associative Model of Neurons</a:t>
            </a:r>
            <a:r>
              <a:rPr lang="en-US" sz="1100" dirty="0">
                <a:solidFill>
                  <a:prstClr val="black"/>
                </a:solidFill>
                <a:latin typeface="Calibri"/>
                <a:cs typeface="Arial" panose="020B0604020202020204" pitchFamily="34" charset="0"/>
              </a:rPr>
              <a:t> - Invited talk at ICAISC 2015, Springer-</a:t>
            </a:r>
            <a:r>
              <a:rPr lang="en-US" sz="1100" dirty="0" err="1">
                <a:solidFill>
                  <a:prstClr val="black"/>
                </a:solidFill>
                <a:latin typeface="Calibri"/>
                <a:cs typeface="Arial" panose="020B0604020202020204" pitchFamily="34" charset="0"/>
              </a:rPr>
              <a:t>Verlag</a:t>
            </a:r>
            <a:r>
              <a:rPr lang="en-US" sz="1100" dirty="0">
                <a:solidFill>
                  <a:prstClr val="black"/>
                </a:solidFill>
                <a:latin typeface="Calibri"/>
                <a:cs typeface="Arial" panose="020B0604020202020204" pitchFamily="34" charset="0"/>
              </a:rPr>
              <a:t>, </a:t>
            </a:r>
            <a:r>
              <a:rPr lang="en-US" sz="1100" dirty="0">
                <a:solidFill>
                  <a:prstClr val="black"/>
                </a:solidFill>
                <a:latin typeface="Calibri"/>
                <a:cs typeface="Arial" panose="020B0604020202020204" pitchFamily="34" charset="0"/>
                <a:hlinkClick r:id="rId7"/>
              </a:rPr>
              <a:t>LNAI 9119</a:t>
            </a:r>
            <a:r>
              <a:rPr lang="en-US" sz="1100" dirty="0">
                <a:solidFill>
                  <a:prstClr val="black"/>
                </a:solidFill>
                <a:latin typeface="Calibri"/>
                <a:cs typeface="Arial" panose="020B0604020202020204" pitchFamily="34" charset="0"/>
              </a:rPr>
              <a:t>, 2015, pp. 26-38, </a:t>
            </a:r>
            <a:r>
              <a:rPr lang="en-US" sz="1100" dirty="0">
                <a:solidFill>
                  <a:prstClr val="black"/>
                </a:solidFill>
                <a:latin typeface="Calibri"/>
                <a:cs typeface="Arial" panose="020B0604020202020204" pitchFamily="34" charset="0"/>
                <a:hlinkClick r:id="rId8"/>
              </a:rPr>
              <a:t>DOI 10.1007/978-3-319-19324-3_3</a:t>
            </a:r>
            <a:r>
              <a:rPr lang="en-US" sz="1100" dirty="0">
                <a:solidFill>
                  <a:prstClr val="black"/>
                </a:solidFill>
                <a:latin typeface="Calibri"/>
                <a:cs typeface="Arial" panose="020B0604020202020204" pitchFamily="34" charset="0"/>
              </a:rPr>
              <a:t>.</a:t>
            </a:r>
            <a:endParaRPr lang="en-US" sz="1100" b="1" dirty="0">
              <a:solidFill>
                <a:prstClr val="black"/>
              </a:solidFill>
              <a:latin typeface="Calibri"/>
              <a:cs typeface="Arial" panose="020B0604020202020204" pitchFamily="34" charset="0"/>
            </a:endParaRPr>
          </a:p>
          <a:p>
            <a:pPr marL="342900" indent="-342900" eaLnBrk="1" fontAlgn="auto" hangingPunct="1">
              <a:spcBef>
                <a:spcPts val="200"/>
              </a:spcBef>
              <a:spcAft>
                <a:spcPts val="0"/>
              </a:spcAft>
              <a:buFont typeface="+mj-lt"/>
              <a:buAutoNum type="arabicPeriod"/>
            </a:pPr>
            <a:r>
              <a:rPr lang="en-US" sz="1100" b="1" dirty="0" err="1">
                <a:solidFill>
                  <a:prstClr val="black"/>
                </a:solidFill>
                <a:latin typeface="Calibri"/>
                <a:cs typeface="Arial" panose="020B0604020202020204" pitchFamily="34" charset="0"/>
              </a:rPr>
              <a:t>Horzyk</a:t>
            </a:r>
            <a:r>
              <a:rPr lang="en-US" sz="1100" b="1" dirty="0">
                <a:solidFill>
                  <a:prstClr val="black"/>
                </a:solidFill>
                <a:latin typeface="Calibri"/>
                <a:cs typeface="Arial" panose="020B0604020202020204" pitchFamily="34" charset="0"/>
              </a:rPr>
              <a:t>, A.</a:t>
            </a:r>
            <a:r>
              <a:rPr lang="en-US" sz="1100" dirty="0">
                <a:solidFill>
                  <a:prstClr val="black"/>
                </a:solidFill>
                <a:latin typeface="Calibri"/>
                <a:cs typeface="Arial" panose="020B0604020202020204" pitchFamily="34" charset="0"/>
              </a:rPr>
              <a:t>, How Does Generalization and Creativity Come into Being in Neural Associative Systems and How Does It Form Human-Like Knowledge?, </a:t>
            </a:r>
            <a:r>
              <a:rPr lang="en-US" sz="1100" dirty="0" err="1">
                <a:solidFill>
                  <a:prstClr val="black"/>
                </a:solidFill>
                <a:latin typeface="Calibri"/>
                <a:cs typeface="Arial" panose="020B0604020202020204" pitchFamily="34" charset="0"/>
              </a:rPr>
              <a:t>Neurocomputing</a:t>
            </a:r>
            <a:r>
              <a:rPr lang="en-US" sz="1100" dirty="0">
                <a:solidFill>
                  <a:prstClr val="black"/>
                </a:solidFill>
                <a:latin typeface="Calibri"/>
                <a:cs typeface="Arial" panose="020B0604020202020204" pitchFamily="34" charset="0"/>
              </a:rPr>
              <a:t>, 2014</a:t>
            </a:r>
            <a:r>
              <a:rPr lang="en-US" sz="1100" dirty="0" smtClean="0">
                <a:solidFill>
                  <a:prstClr val="black"/>
                </a:solidFill>
                <a:latin typeface="Calibri"/>
                <a:cs typeface="Arial" panose="020B0604020202020204" pitchFamily="34" charset="0"/>
              </a:rPr>
              <a:t>.</a:t>
            </a:r>
            <a:endParaRPr lang="pl-PL" sz="1100" dirty="0" smtClean="0">
              <a:solidFill>
                <a:prstClr val="black"/>
              </a:solidFill>
              <a:latin typeface="Calibri"/>
              <a:cs typeface="Arial" panose="020B0604020202020204" pitchFamily="34" charset="0"/>
            </a:endParaRPr>
          </a:p>
          <a:p>
            <a:pPr marL="342900" indent="-342900" eaLnBrk="1" fontAlgn="auto" hangingPunct="1">
              <a:spcBef>
                <a:spcPts val="200"/>
              </a:spcBef>
              <a:spcAft>
                <a:spcPts val="0"/>
              </a:spcAft>
              <a:buFont typeface="+mj-lt"/>
              <a:buAutoNum type="arabicPeriod"/>
            </a:pPr>
            <a:r>
              <a:rPr lang="pl-PL" sz="1100" dirty="0" smtClean="0">
                <a:solidFill>
                  <a:prstClr val="black"/>
                </a:solidFill>
                <a:latin typeface="Calibri"/>
                <a:cs typeface="Arial" panose="020B0604020202020204" pitchFamily="34" charset="0"/>
              </a:rPr>
              <a:t>…..</a:t>
            </a:r>
            <a:endParaRPr lang="pl-PL" sz="1100" dirty="0">
              <a:solidFill>
                <a:prstClr val="black"/>
              </a:solidFill>
              <a:latin typeface="Calibri"/>
              <a:cs typeface="Arial" panose="020B0604020202020204" pitchFamily="34" charset="0"/>
            </a:endParaRPr>
          </a:p>
        </p:txBody>
      </p:sp>
      <p:pic>
        <p:nvPicPr>
          <p:cNvPr id="9" name="Obraz 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186" y="0"/>
            <a:ext cx="4644008" cy="1556792"/>
          </a:xfrm>
          <a:prstGeom prst="rect">
            <a:avLst/>
          </a:prstGeom>
        </p:spPr>
      </p:pic>
      <p:pic>
        <p:nvPicPr>
          <p:cNvPr id="12" name="Obraz 1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4640822" y="0"/>
            <a:ext cx="4503178" cy="1556792"/>
          </a:xfrm>
          <a:prstGeom prst="rect">
            <a:avLst/>
          </a:prstGeom>
        </p:spPr>
      </p:pic>
      <p:sp>
        <p:nvSpPr>
          <p:cNvPr id="11" name="Podtytuł 9"/>
          <p:cNvSpPr txBox="1">
            <a:spLocks/>
          </p:cNvSpPr>
          <p:nvPr/>
        </p:nvSpPr>
        <p:spPr>
          <a:xfrm>
            <a:off x="-6584" y="6015310"/>
            <a:ext cx="2130312" cy="792088"/>
          </a:xfrm>
          <a:prstGeom prst="rect">
            <a:avLst/>
          </a:prstGeom>
        </p:spPr>
        <p:txBody>
          <a:bodyP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fontAlgn="auto">
              <a:spcAft>
                <a:spcPts val="0"/>
              </a:spcAft>
              <a:buNone/>
            </a:pPr>
            <a:r>
              <a:rPr lang="pl-PL" sz="1600" b="1" dirty="0" smtClean="0">
                <a:effectLst>
                  <a:outerShdw blurRad="38100" dist="38100" dir="2700000" algn="tl">
                    <a:srgbClr val="000000">
                      <a:alpha val="43137"/>
                    </a:srgbClr>
                  </a:outerShdw>
                </a:effectLst>
                <a:latin typeface="Cambria" panose="02040503050406030204" pitchFamily="18" charset="0"/>
              </a:rPr>
              <a:t>University of Science and Technology</a:t>
            </a:r>
            <a:br>
              <a:rPr lang="pl-PL" sz="1600" b="1" dirty="0" smtClean="0">
                <a:effectLst>
                  <a:outerShdw blurRad="38100" dist="38100" dir="2700000" algn="tl">
                    <a:srgbClr val="000000">
                      <a:alpha val="43137"/>
                    </a:srgbClr>
                  </a:outerShdw>
                </a:effectLst>
                <a:latin typeface="Cambria" panose="02040503050406030204" pitchFamily="18" charset="0"/>
              </a:rPr>
            </a:br>
            <a:r>
              <a:rPr lang="pl-PL" sz="1600" b="1" dirty="0" smtClean="0">
                <a:effectLst>
                  <a:outerShdw blurRad="38100" dist="38100" dir="2700000" algn="tl">
                    <a:srgbClr val="000000">
                      <a:alpha val="43137"/>
                    </a:srgbClr>
                  </a:outerShdw>
                </a:effectLst>
                <a:latin typeface="Cambria" panose="02040503050406030204" pitchFamily="18" charset="0"/>
              </a:rPr>
              <a:t>in Krakow, Poland</a:t>
            </a:r>
          </a:p>
          <a:p>
            <a:pPr marL="0" indent="0" algn="ctr" fontAlgn="auto">
              <a:spcAft>
                <a:spcPts val="0"/>
              </a:spcAft>
              <a:buNone/>
            </a:pPr>
            <a:endParaRPr lang="en-US" sz="1600" dirty="0"/>
          </a:p>
        </p:txBody>
      </p:sp>
      <p:pic>
        <p:nvPicPr>
          <p:cNvPr id="13" name="Obraz 12"/>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446091" y="1746700"/>
            <a:ext cx="1183328" cy="1564400"/>
          </a:xfrm>
          <a:prstGeom prst="rect">
            <a:avLst/>
          </a:prstGeom>
        </p:spPr>
      </p:pic>
      <p:pic>
        <p:nvPicPr>
          <p:cNvPr id="14" name="Obraz 1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255215" y="1748625"/>
            <a:ext cx="1665819" cy="1562475"/>
          </a:xfrm>
          <a:prstGeom prst="rect">
            <a:avLst/>
          </a:prstGeom>
        </p:spPr>
      </p:pic>
      <p:sp>
        <p:nvSpPr>
          <p:cNvPr id="17" name="Podtytuł 9"/>
          <p:cNvSpPr txBox="1">
            <a:spLocks/>
          </p:cNvSpPr>
          <p:nvPr/>
        </p:nvSpPr>
        <p:spPr>
          <a:xfrm>
            <a:off x="7175094" y="5967813"/>
            <a:ext cx="1967954" cy="318058"/>
          </a:xfrm>
          <a:prstGeom prst="rect">
            <a:avLst/>
          </a:prstGeom>
        </p:spPr>
        <p:txBody>
          <a:bodyPr vert="horz" lIns="91440" tIns="45720" rIns="91440" bIns="45720" rtlCol="0">
            <a:normAutofit fontScale="92500" lnSpcReduction="10000"/>
          </a:bodyPr>
          <a:lstStyle>
            <a:lvl1pPr marL="0" indent="0" algn="ctr" defTabSz="514350" rtl="0" eaLnBrk="1" latinLnBrk="0" hangingPunct="1">
              <a:lnSpc>
                <a:spcPct val="90000"/>
              </a:lnSpc>
              <a:spcBef>
                <a:spcPts val="563"/>
              </a:spcBef>
              <a:buFont typeface="Arial" panose="020B0604020202020204" pitchFamily="34" charset="0"/>
              <a:buNone/>
              <a:defRPr sz="1350" kern="1200">
                <a:solidFill>
                  <a:schemeClr val="tx1"/>
                </a:solidFill>
                <a:latin typeface="+mn-lt"/>
                <a:ea typeface="+mn-ea"/>
                <a:cs typeface="+mn-cs"/>
              </a:defRPr>
            </a:lvl1pPr>
            <a:lvl2pPr marL="257175" indent="0" algn="ctr" defTabSz="514350" rtl="0" eaLnBrk="1" latinLnBrk="0" hangingPunct="1">
              <a:lnSpc>
                <a:spcPct val="90000"/>
              </a:lnSpc>
              <a:spcBef>
                <a:spcPts val="281"/>
              </a:spcBef>
              <a:buFont typeface="Arial" panose="020B0604020202020204" pitchFamily="34" charset="0"/>
              <a:buNone/>
              <a:defRPr sz="1125" kern="1200">
                <a:solidFill>
                  <a:schemeClr val="tx1"/>
                </a:solidFill>
                <a:latin typeface="+mn-lt"/>
                <a:ea typeface="+mn-ea"/>
                <a:cs typeface="+mn-cs"/>
              </a:defRPr>
            </a:lvl2pPr>
            <a:lvl3pPr marL="514350" indent="0" algn="ctr" defTabSz="514350" rtl="0" eaLnBrk="1" latinLnBrk="0" hangingPunct="1">
              <a:lnSpc>
                <a:spcPct val="90000"/>
              </a:lnSpc>
              <a:spcBef>
                <a:spcPts val="281"/>
              </a:spcBef>
              <a:buFont typeface="Arial" panose="020B0604020202020204" pitchFamily="34" charset="0"/>
              <a:buNone/>
              <a:defRPr sz="1013" kern="1200">
                <a:solidFill>
                  <a:schemeClr val="tx1"/>
                </a:solidFill>
                <a:latin typeface="+mn-lt"/>
                <a:ea typeface="+mn-ea"/>
                <a:cs typeface="+mn-cs"/>
              </a:defRPr>
            </a:lvl3pPr>
            <a:lvl4pPr marL="771525"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mn-lt"/>
                <a:ea typeface="+mn-ea"/>
                <a:cs typeface="+mn-cs"/>
              </a:defRPr>
            </a:lvl4pPr>
            <a:lvl5pPr marL="1028700"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mn-lt"/>
                <a:ea typeface="+mn-ea"/>
                <a:cs typeface="+mn-cs"/>
              </a:defRPr>
            </a:lvl5pPr>
            <a:lvl6pPr marL="1285875"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mn-lt"/>
                <a:ea typeface="+mn-ea"/>
                <a:cs typeface="+mn-cs"/>
              </a:defRPr>
            </a:lvl6pPr>
            <a:lvl7pPr marL="1543050"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mn-lt"/>
                <a:ea typeface="+mn-ea"/>
                <a:cs typeface="+mn-cs"/>
              </a:defRPr>
            </a:lvl7pPr>
            <a:lvl8pPr marL="1800225"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mn-lt"/>
                <a:ea typeface="+mn-ea"/>
                <a:cs typeface="+mn-cs"/>
              </a:defRPr>
            </a:lvl8pPr>
            <a:lvl9pPr marL="2057400"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mn-lt"/>
                <a:ea typeface="+mn-ea"/>
                <a:cs typeface="+mn-cs"/>
              </a:defRPr>
            </a:lvl9pPr>
          </a:lstStyle>
          <a:p>
            <a:pPr fontAlgn="auto">
              <a:spcBef>
                <a:spcPts val="0"/>
              </a:spcBef>
              <a:spcAft>
                <a:spcPts val="0"/>
              </a:spcAft>
            </a:pPr>
            <a:r>
              <a:rPr lang="pl-PL" sz="1800" b="1" dirty="0" err="1" smtClean="0">
                <a:effectLst>
                  <a:outerShdw blurRad="38100" dist="38100" dir="2700000" algn="tl">
                    <a:srgbClr val="000000">
                      <a:alpha val="43137"/>
                    </a:srgbClr>
                  </a:outerShdw>
                </a:effectLst>
                <a:latin typeface="Cambria" panose="02040503050406030204" pitchFamily="18" charset="0"/>
              </a:rPr>
              <a:t>Athens</a:t>
            </a:r>
            <a:r>
              <a:rPr lang="pl-PL" sz="1800" b="1" dirty="0" smtClean="0">
                <a:effectLst>
                  <a:outerShdw blurRad="38100" dist="38100" dir="2700000" algn="tl">
                    <a:srgbClr val="000000">
                      <a:alpha val="43137"/>
                    </a:srgbClr>
                  </a:outerShdw>
                </a:effectLst>
                <a:latin typeface="Cambria" panose="02040503050406030204" pitchFamily="18" charset="0"/>
              </a:rPr>
              <a:t>, OH, U.S.A.</a:t>
            </a:r>
          </a:p>
          <a:p>
            <a:pPr fontAlgn="auto">
              <a:spcBef>
                <a:spcPts val="800"/>
              </a:spcBef>
              <a:spcAft>
                <a:spcPts val="0"/>
              </a:spcAft>
            </a:pPr>
            <a:endParaRPr lang="pl-PL" sz="1800" b="1" dirty="0" smtClean="0">
              <a:effectLst>
                <a:outerShdw blurRad="38100" dist="38100" dir="2700000" algn="tl">
                  <a:srgbClr val="000000">
                    <a:alpha val="43137"/>
                  </a:srgbClr>
                </a:outerShdw>
              </a:effectLst>
              <a:latin typeface="Cambria" panose="02040503050406030204" pitchFamily="18" charset="0"/>
            </a:endParaRPr>
          </a:p>
        </p:txBody>
      </p:sp>
      <p:pic>
        <p:nvPicPr>
          <p:cNvPr id="4" name="Obraz 3"/>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73623" y="4491823"/>
            <a:ext cx="728264" cy="1412833"/>
          </a:xfrm>
          <a:prstGeom prst="rect">
            <a:avLst/>
          </a:prstGeom>
        </p:spPr>
      </p:pic>
      <p:sp>
        <p:nvSpPr>
          <p:cNvPr id="19" name="Podtytuł 9"/>
          <p:cNvSpPr txBox="1">
            <a:spLocks/>
          </p:cNvSpPr>
          <p:nvPr/>
        </p:nvSpPr>
        <p:spPr>
          <a:xfrm>
            <a:off x="107504" y="3410518"/>
            <a:ext cx="1860502" cy="938599"/>
          </a:xfrm>
          <a:prstGeom prst="rect">
            <a:avLst/>
          </a:prstGeom>
        </p:spPr>
        <p:txBody>
          <a:bodyP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fontAlgn="auto">
              <a:spcAft>
                <a:spcPts val="0"/>
              </a:spcAft>
              <a:buNone/>
            </a:pPr>
            <a:r>
              <a:rPr lang="pl-PL" sz="1600" b="1" dirty="0" smtClean="0">
                <a:effectLst>
                  <a:outerShdw blurRad="38100" dist="38100" dir="2700000" algn="tl">
                    <a:srgbClr val="000000">
                      <a:alpha val="43137"/>
                    </a:srgbClr>
                  </a:outerShdw>
                </a:effectLst>
                <a:latin typeface="Cambria" panose="02040503050406030204" pitchFamily="18" charset="0"/>
              </a:rPr>
              <a:t>Adrian Horzyk</a:t>
            </a:r>
          </a:p>
          <a:p>
            <a:pPr marL="0" indent="0" algn="ctr" fontAlgn="auto">
              <a:spcAft>
                <a:spcPts val="0"/>
              </a:spcAft>
              <a:buNone/>
            </a:pPr>
            <a:r>
              <a:rPr lang="pl-PL" sz="1400" b="1" dirty="0" smtClean="0">
                <a:effectLst>
                  <a:outerShdw blurRad="38100" dist="38100" dir="2700000" algn="tl">
                    <a:srgbClr val="000000">
                      <a:alpha val="43137"/>
                    </a:srgbClr>
                  </a:outerShdw>
                </a:effectLst>
                <a:latin typeface="Cambria" panose="02040503050406030204" pitchFamily="18" charset="0"/>
                <a:hlinkClick r:id="rId13"/>
              </a:rPr>
              <a:t>horzyk@agh.edu.pl</a:t>
            </a:r>
            <a:endParaRPr lang="pl-PL" sz="1400" b="1" dirty="0" smtClean="0">
              <a:effectLst>
                <a:outerShdw blurRad="38100" dist="38100" dir="2700000" algn="tl">
                  <a:srgbClr val="000000">
                    <a:alpha val="43137"/>
                  </a:srgbClr>
                </a:outerShdw>
              </a:effectLst>
              <a:latin typeface="Cambria" panose="02040503050406030204" pitchFamily="18" charset="0"/>
            </a:endParaRPr>
          </a:p>
          <a:p>
            <a:pPr marL="0" indent="0" algn="ctr" fontAlgn="auto">
              <a:spcAft>
                <a:spcPts val="0"/>
              </a:spcAft>
              <a:buNone/>
            </a:pPr>
            <a:r>
              <a:rPr lang="pl-PL" sz="1400" b="1" dirty="0" smtClean="0">
                <a:effectLst>
                  <a:outerShdw blurRad="38100" dist="38100" dir="2700000" algn="tl">
                    <a:srgbClr val="000000">
                      <a:alpha val="43137"/>
                    </a:srgbClr>
                  </a:outerShdw>
                </a:effectLst>
                <a:latin typeface="Cambria" panose="02040503050406030204" pitchFamily="18" charset="0"/>
              </a:rPr>
              <a:t>Google: </a:t>
            </a:r>
            <a:r>
              <a:rPr lang="pl-PL" sz="1400" b="1" dirty="0" smtClean="0">
                <a:solidFill>
                  <a:schemeClr val="bg1">
                    <a:lumMod val="95000"/>
                  </a:schemeClr>
                </a:solidFill>
                <a:effectLst>
                  <a:outerShdw blurRad="38100" dist="38100" dir="2700000" algn="tl">
                    <a:srgbClr val="000000">
                      <a:alpha val="43137"/>
                    </a:srgbClr>
                  </a:outerShdw>
                </a:effectLst>
                <a:latin typeface="Cambria" panose="02040503050406030204" pitchFamily="18" charset="0"/>
                <a:hlinkClick r:id="rId14"/>
              </a:rPr>
              <a:t>Horzyk</a:t>
            </a:r>
            <a:endParaRPr lang="pl-PL" sz="1400" b="1" dirty="0" smtClean="0">
              <a:solidFill>
                <a:schemeClr val="bg1">
                  <a:lumMod val="95000"/>
                </a:schemeClr>
              </a:solidFill>
              <a:effectLst>
                <a:outerShdw blurRad="38100" dist="38100" dir="2700000" algn="tl">
                  <a:srgbClr val="000000">
                    <a:alpha val="43137"/>
                  </a:srgbClr>
                </a:outerShdw>
              </a:effectLst>
              <a:latin typeface="Cambria" panose="02040503050406030204" pitchFamily="18" charset="0"/>
            </a:endParaRPr>
          </a:p>
          <a:p>
            <a:pPr marL="0" indent="0" algn="ctr" fontAlgn="auto">
              <a:spcAft>
                <a:spcPts val="0"/>
              </a:spcAft>
              <a:buNone/>
            </a:pPr>
            <a:endParaRPr lang="en-US" sz="1600" dirty="0"/>
          </a:p>
        </p:txBody>
      </p:sp>
      <p:sp>
        <p:nvSpPr>
          <p:cNvPr id="20" name="Podtytuł 9"/>
          <p:cNvSpPr txBox="1">
            <a:spLocks/>
          </p:cNvSpPr>
          <p:nvPr/>
        </p:nvSpPr>
        <p:spPr>
          <a:xfrm>
            <a:off x="7044010" y="3429000"/>
            <a:ext cx="2088231" cy="1062823"/>
          </a:xfrm>
          <a:prstGeom prst="rect">
            <a:avLst/>
          </a:prstGeom>
        </p:spPr>
        <p:txBody>
          <a:bodyPr vert="horz" lIns="91440" tIns="45720" rIns="91440" bIns="45720" rtlCol="0">
            <a:normAutofit/>
          </a:bodyPr>
          <a:lstStyle>
            <a:lvl1pPr marL="0" indent="0" algn="ctr" defTabSz="514350" rtl="0" eaLnBrk="1" latinLnBrk="0" hangingPunct="1">
              <a:lnSpc>
                <a:spcPct val="90000"/>
              </a:lnSpc>
              <a:spcBef>
                <a:spcPts val="563"/>
              </a:spcBef>
              <a:buFont typeface="Arial" panose="020B0604020202020204" pitchFamily="34" charset="0"/>
              <a:buNone/>
              <a:defRPr sz="1350" kern="1200">
                <a:solidFill>
                  <a:schemeClr val="tx1"/>
                </a:solidFill>
                <a:latin typeface="+mn-lt"/>
                <a:ea typeface="+mn-ea"/>
                <a:cs typeface="+mn-cs"/>
              </a:defRPr>
            </a:lvl1pPr>
            <a:lvl2pPr marL="257175" indent="0" algn="ctr" defTabSz="514350" rtl="0" eaLnBrk="1" latinLnBrk="0" hangingPunct="1">
              <a:lnSpc>
                <a:spcPct val="90000"/>
              </a:lnSpc>
              <a:spcBef>
                <a:spcPts val="281"/>
              </a:spcBef>
              <a:buFont typeface="Arial" panose="020B0604020202020204" pitchFamily="34" charset="0"/>
              <a:buNone/>
              <a:defRPr sz="1125" kern="1200">
                <a:solidFill>
                  <a:schemeClr val="tx1"/>
                </a:solidFill>
                <a:latin typeface="+mn-lt"/>
                <a:ea typeface="+mn-ea"/>
                <a:cs typeface="+mn-cs"/>
              </a:defRPr>
            </a:lvl2pPr>
            <a:lvl3pPr marL="514350" indent="0" algn="ctr" defTabSz="514350" rtl="0" eaLnBrk="1" latinLnBrk="0" hangingPunct="1">
              <a:lnSpc>
                <a:spcPct val="90000"/>
              </a:lnSpc>
              <a:spcBef>
                <a:spcPts val="281"/>
              </a:spcBef>
              <a:buFont typeface="Arial" panose="020B0604020202020204" pitchFamily="34" charset="0"/>
              <a:buNone/>
              <a:defRPr sz="1013" kern="1200">
                <a:solidFill>
                  <a:schemeClr val="tx1"/>
                </a:solidFill>
                <a:latin typeface="+mn-lt"/>
                <a:ea typeface="+mn-ea"/>
                <a:cs typeface="+mn-cs"/>
              </a:defRPr>
            </a:lvl3pPr>
            <a:lvl4pPr marL="771525"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mn-lt"/>
                <a:ea typeface="+mn-ea"/>
                <a:cs typeface="+mn-cs"/>
              </a:defRPr>
            </a:lvl4pPr>
            <a:lvl5pPr marL="1028700"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mn-lt"/>
                <a:ea typeface="+mn-ea"/>
                <a:cs typeface="+mn-cs"/>
              </a:defRPr>
            </a:lvl5pPr>
            <a:lvl6pPr marL="1285875"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mn-lt"/>
                <a:ea typeface="+mn-ea"/>
                <a:cs typeface="+mn-cs"/>
              </a:defRPr>
            </a:lvl6pPr>
            <a:lvl7pPr marL="1543050"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mn-lt"/>
                <a:ea typeface="+mn-ea"/>
                <a:cs typeface="+mn-cs"/>
              </a:defRPr>
            </a:lvl7pPr>
            <a:lvl8pPr marL="1800225"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mn-lt"/>
                <a:ea typeface="+mn-ea"/>
                <a:cs typeface="+mn-cs"/>
              </a:defRPr>
            </a:lvl8pPr>
            <a:lvl9pPr marL="2057400" indent="0" algn="ctr" defTabSz="514350" rtl="0" eaLnBrk="1" latinLnBrk="0" hangingPunct="1">
              <a:lnSpc>
                <a:spcPct val="90000"/>
              </a:lnSpc>
              <a:spcBef>
                <a:spcPts val="281"/>
              </a:spcBef>
              <a:buFont typeface="Arial" panose="020B0604020202020204" pitchFamily="34" charset="0"/>
              <a:buNone/>
              <a:defRPr sz="900" kern="1200">
                <a:solidFill>
                  <a:schemeClr val="tx1"/>
                </a:solidFill>
                <a:latin typeface="+mn-lt"/>
                <a:ea typeface="+mn-ea"/>
                <a:cs typeface="+mn-cs"/>
              </a:defRPr>
            </a:lvl9pPr>
          </a:lstStyle>
          <a:p>
            <a:pPr fontAlgn="auto">
              <a:spcBef>
                <a:spcPts val="800"/>
              </a:spcBef>
              <a:spcAft>
                <a:spcPts val="0"/>
              </a:spcAft>
            </a:pPr>
            <a:r>
              <a:rPr lang="pl-PL" sz="1600" b="1" dirty="0" smtClean="0">
                <a:effectLst>
                  <a:outerShdw blurRad="38100" dist="38100" dir="2700000" algn="tl">
                    <a:srgbClr val="000000">
                      <a:alpha val="43137"/>
                    </a:srgbClr>
                  </a:outerShdw>
                </a:effectLst>
                <a:latin typeface="Cambria" panose="02040503050406030204" pitchFamily="18" charset="0"/>
              </a:rPr>
              <a:t>Janusz A. Starzyk</a:t>
            </a:r>
          </a:p>
          <a:p>
            <a:pPr fontAlgn="auto">
              <a:spcBef>
                <a:spcPts val="800"/>
              </a:spcBef>
              <a:spcAft>
                <a:spcPts val="0"/>
              </a:spcAft>
            </a:pPr>
            <a:r>
              <a:rPr lang="pl-PL" sz="1400" b="1" dirty="0" smtClean="0">
                <a:effectLst>
                  <a:outerShdw blurRad="38100" dist="38100" dir="2700000" algn="tl">
                    <a:srgbClr val="000000">
                      <a:alpha val="43137"/>
                    </a:srgbClr>
                  </a:outerShdw>
                </a:effectLst>
                <a:latin typeface="Cambria" panose="02040503050406030204" pitchFamily="18" charset="0"/>
                <a:hlinkClick r:id="rId15"/>
              </a:rPr>
              <a:t>starzykj@ohio.edu</a:t>
            </a:r>
            <a:endParaRPr lang="pl-PL" sz="1400" b="1" dirty="0" smtClean="0">
              <a:effectLst>
                <a:outerShdw blurRad="38100" dist="38100" dir="2700000" algn="tl">
                  <a:srgbClr val="000000">
                    <a:alpha val="43137"/>
                  </a:srgbClr>
                </a:outerShdw>
              </a:effectLst>
              <a:latin typeface="Cambria" panose="02040503050406030204" pitchFamily="18" charset="0"/>
            </a:endParaRPr>
          </a:p>
          <a:p>
            <a:pPr fontAlgn="auto">
              <a:spcBef>
                <a:spcPts val="800"/>
              </a:spcBef>
              <a:spcAft>
                <a:spcPts val="0"/>
              </a:spcAft>
            </a:pPr>
            <a:r>
              <a:rPr lang="pl-PL" sz="1400" b="1" dirty="0" smtClean="0">
                <a:effectLst>
                  <a:outerShdw blurRad="38100" dist="38100" dir="2700000" algn="tl">
                    <a:srgbClr val="000000">
                      <a:alpha val="43137"/>
                    </a:srgbClr>
                  </a:outerShdw>
                </a:effectLst>
                <a:latin typeface="Cambria" panose="02040503050406030204" pitchFamily="18" charset="0"/>
              </a:rPr>
              <a:t>Google: </a:t>
            </a:r>
            <a:r>
              <a:rPr lang="pl-PL" sz="1400" b="1" dirty="0">
                <a:solidFill>
                  <a:schemeClr val="bg1">
                    <a:lumMod val="95000"/>
                  </a:schemeClr>
                </a:solidFill>
                <a:effectLst>
                  <a:outerShdw blurRad="38100" dist="38100" dir="2700000" algn="tl">
                    <a:srgbClr val="000000">
                      <a:alpha val="43137"/>
                    </a:srgbClr>
                  </a:outerShdw>
                </a:effectLst>
                <a:latin typeface="Cambria" panose="02040503050406030204" pitchFamily="18" charset="0"/>
                <a:hlinkClick r:id="rId16"/>
              </a:rPr>
              <a:t>Janusz </a:t>
            </a:r>
            <a:r>
              <a:rPr lang="pl-PL" sz="1400" b="1" dirty="0" smtClean="0">
                <a:solidFill>
                  <a:schemeClr val="bg1">
                    <a:lumMod val="95000"/>
                  </a:schemeClr>
                </a:solidFill>
                <a:effectLst>
                  <a:outerShdw blurRad="38100" dist="38100" dir="2700000" algn="tl">
                    <a:srgbClr val="000000">
                      <a:alpha val="43137"/>
                    </a:srgbClr>
                  </a:outerShdw>
                </a:effectLst>
                <a:latin typeface="Cambria" panose="02040503050406030204" pitchFamily="18" charset="0"/>
                <a:hlinkClick r:id="rId16"/>
              </a:rPr>
              <a:t>Starzyk</a:t>
            </a:r>
            <a:endParaRPr lang="pl-PL" sz="1400" b="1" dirty="0" smtClean="0">
              <a:solidFill>
                <a:schemeClr val="bg1">
                  <a:lumMod val="95000"/>
                </a:schemeClr>
              </a:solidFill>
              <a:effectLst>
                <a:outerShdw blurRad="38100" dist="38100" dir="2700000" algn="tl">
                  <a:srgbClr val="000000">
                    <a:alpha val="43137"/>
                  </a:srgbClr>
                </a:outerShdw>
              </a:effectLst>
              <a:latin typeface="Cambria" panose="02040503050406030204" pitchFamily="18" charset="0"/>
            </a:endParaRPr>
          </a:p>
        </p:txBody>
      </p:sp>
      <p:pic>
        <p:nvPicPr>
          <p:cNvPr id="7" name="Obraz 6"/>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7380312" y="4349117"/>
            <a:ext cx="1455963" cy="1543321"/>
          </a:xfrm>
          <a:prstGeom prst="rect">
            <a:avLst/>
          </a:prstGeom>
        </p:spPr>
      </p:pic>
      <p:pic>
        <p:nvPicPr>
          <p:cNvPr id="8" name="Obraz 7"/>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6732323" y="6326678"/>
            <a:ext cx="2399918" cy="427663"/>
          </a:xfrm>
          <a:prstGeom prst="rect">
            <a:avLst/>
          </a:prstGeom>
        </p:spPr>
      </p:pic>
    </p:spTree>
    <p:extLst>
      <p:ext uri="{BB962C8B-B14F-4D97-AF65-F5344CB8AC3E}">
        <p14:creationId xmlns:p14="http://schemas.microsoft.com/office/powerpoint/2010/main" val="4095919018"/>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rostokąt 5"/>
          <p:cNvSpPr/>
          <p:nvPr/>
        </p:nvSpPr>
        <p:spPr>
          <a:xfrm>
            <a:off x="-2778" y="0"/>
            <a:ext cx="9146778" cy="6858000"/>
          </a:xfrm>
          <a:prstGeom prst="rect">
            <a:avLst/>
          </a:prstGeom>
          <a:gradFill flip="none" rotWithShape="1">
            <a:gsLst>
              <a:gs pos="0">
                <a:srgbClr val="AFA89E"/>
              </a:gs>
              <a:gs pos="0">
                <a:srgbClr val="FEF8F1"/>
              </a:gs>
              <a:gs pos="73000">
                <a:srgbClr val="FFFBFA"/>
              </a:gs>
              <a:gs pos="100000">
                <a:srgbClr val="EA8E50"/>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p:cNvSpPr>
            <a:spLocks noGrp="1"/>
          </p:cNvSpPr>
          <p:nvPr>
            <p:ph type="title"/>
          </p:nvPr>
        </p:nvSpPr>
        <p:spPr>
          <a:xfrm>
            <a:off x="1475656" y="-4653"/>
            <a:ext cx="6186388" cy="679998"/>
          </a:xfrm>
        </p:spPr>
        <p:txBody>
          <a:bodyPr>
            <a:normAutofit fontScale="90000"/>
          </a:bodyPr>
          <a:lstStyle/>
          <a:p>
            <a:pPr algn="ctr"/>
            <a:r>
              <a:rPr lang="en-US" sz="4400" b="1" dirty="0" smtClean="0">
                <a:effectLst>
                  <a:outerShdw blurRad="38100" dist="38100" dir="2700000" algn="tl">
                    <a:srgbClr val="000000">
                      <a:alpha val="43137"/>
                    </a:srgbClr>
                  </a:outerShdw>
                </a:effectLst>
                <a:latin typeface="Cambria" panose="02040503050406030204" pitchFamily="18" charset="0"/>
              </a:rPr>
              <a:t>Brains and Neurons</a:t>
            </a:r>
            <a:endParaRPr lang="en-US" sz="4400" b="1" dirty="0">
              <a:effectLst>
                <a:outerShdw blurRad="38100" dist="38100" dir="2700000" algn="tl">
                  <a:srgbClr val="000000">
                    <a:alpha val="43137"/>
                  </a:srgbClr>
                </a:outerShdw>
              </a:effectLst>
              <a:latin typeface="Cambria" panose="02040503050406030204" pitchFamily="18" charset="0"/>
            </a:endParaRPr>
          </a:p>
        </p:txBody>
      </p:sp>
      <p:sp>
        <p:nvSpPr>
          <p:cNvPr id="3" name="pole tekstowe 2"/>
          <p:cNvSpPr txBox="1"/>
          <p:nvPr/>
        </p:nvSpPr>
        <p:spPr>
          <a:xfrm>
            <a:off x="611561" y="4859868"/>
            <a:ext cx="7992888" cy="1179810"/>
          </a:xfrm>
          <a:prstGeom prst="rect">
            <a:avLst/>
          </a:prstGeom>
          <a:noFill/>
        </p:spPr>
        <p:txBody>
          <a:bodyPr wrap="square" rtlCol="0">
            <a:spAutoFit/>
          </a:bodyPr>
          <a:lstStyle/>
          <a:p>
            <a:pPr marL="342900" indent="-342900" algn="ctr" eaLnBrk="1" fontAlgn="auto" hangingPunct="1">
              <a:spcBef>
                <a:spcPts val="500"/>
              </a:spcBef>
              <a:spcAft>
                <a:spcPts val="500"/>
              </a:spcAft>
              <a:buFont typeface="Wingdings" panose="05000000000000000000" pitchFamily="2" charset="2"/>
              <a:buChar char="ü"/>
            </a:pPr>
            <a:r>
              <a:rPr lang="en-US" sz="1800" b="1" dirty="0" smtClean="0">
                <a:effectLst>
                  <a:outerShdw blurRad="38100" dist="38100" dir="2700000" algn="tl">
                    <a:srgbClr val="000000">
                      <a:alpha val="43137"/>
                    </a:srgbClr>
                  </a:outerShdw>
                </a:effectLst>
                <a:latin typeface="Cambria" panose="02040503050406030204" pitchFamily="18" charset="0"/>
              </a:rPr>
              <a:t>associate data and objects automatically and context-sensitively</a:t>
            </a:r>
          </a:p>
          <a:p>
            <a:pPr marL="342900" indent="-342900" algn="ctr" eaLnBrk="1" fontAlgn="auto" hangingPunct="1">
              <a:spcBef>
                <a:spcPts val="500"/>
              </a:spcBef>
              <a:spcAft>
                <a:spcPts val="500"/>
              </a:spcAft>
              <a:buFont typeface="Wingdings" panose="05000000000000000000" pitchFamily="2" charset="2"/>
              <a:buChar char="ü"/>
            </a:pPr>
            <a:r>
              <a:rPr lang="en-US" sz="1800" b="1" dirty="0" smtClean="0">
                <a:effectLst>
                  <a:outerShdw blurRad="38100" dist="38100" dir="2700000" algn="tl">
                    <a:srgbClr val="000000">
                      <a:alpha val="43137"/>
                    </a:srgbClr>
                  </a:outerShdw>
                </a:effectLst>
                <a:latin typeface="Cambria" panose="02040503050406030204" pitchFamily="18" charset="0"/>
              </a:rPr>
              <a:t>self-organize and aggregate representation of similar input data</a:t>
            </a:r>
          </a:p>
          <a:p>
            <a:pPr marL="342900" indent="-342900" algn="ctr" eaLnBrk="1" fontAlgn="auto" hangingPunct="1">
              <a:spcBef>
                <a:spcPts val="500"/>
              </a:spcBef>
              <a:spcAft>
                <a:spcPts val="500"/>
              </a:spcAft>
              <a:buFont typeface="Wingdings" panose="05000000000000000000" pitchFamily="2" charset="2"/>
              <a:buChar char="ü"/>
            </a:pPr>
            <a:r>
              <a:rPr lang="en-US" sz="1800" b="1" dirty="0" smtClean="0">
                <a:effectLst>
                  <a:outerShdw blurRad="38100" dist="38100" dir="2700000" algn="tl">
                    <a:srgbClr val="000000">
                      <a:alpha val="43137"/>
                    </a:srgbClr>
                  </a:outerShdw>
                </a:effectLst>
                <a:latin typeface="Cambria" panose="02040503050406030204" pitchFamily="18" charset="0"/>
              </a:rPr>
              <a:t>use a complex graph memory structure built from neurons</a:t>
            </a:r>
          </a:p>
        </p:txBody>
      </p:sp>
      <p:pic>
        <p:nvPicPr>
          <p:cNvPr id="9" name="Obraz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86" y="0"/>
            <a:ext cx="1478842" cy="675345"/>
          </a:xfrm>
          <a:prstGeom prst="rect">
            <a:avLst/>
          </a:prstGeom>
        </p:spPr>
      </p:pic>
      <p:pic>
        <p:nvPicPr>
          <p:cNvPr id="10" name="Obraz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V="1">
            <a:off x="0" y="6182655"/>
            <a:ext cx="1478842" cy="675345"/>
          </a:xfrm>
          <a:prstGeom prst="rect">
            <a:avLst/>
          </a:prstGeom>
        </p:spPr>
      </p:pic>
      <p:pic>
        <p:nvPicPr>
          <p:cNvPr id="13" name="Obraz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7671494" y="0"/>
            <a:ext cx="1475656" cy="675345"/>
          </a:xfrm>
          <a:prstGeom prst="rect">
            <a:avLst/>
          </a:prstGeom>
        </p:spPr>
      </p:pic>
      <p:pic>
        <p:nvPicPr>
          <p:cNvPr id="14" name="Obraz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flipV="1">
            <a:off x="7668344" y="6182655"/>
            <a:ext cx="1475656" cy="675345"/>
          </a:xfrm>
          <a:prstGeom prst="rect">
            <a:avLst/>
          </a:prstGeom>
        </p:spPr>
      </p:pic>
      <p:sp>
        <p:nvSpPr>
          <p:cNvPr id="19" name="Tytuł 1"/>
          <p:cNvSpPr txBox="1">
            <a:spLocks/>
          </p:cNvSpPr>
          <p:nvPr/>
        </p:nvSpPr>
        <p:spPr>
          <a:xfrm>
            <a:off x="1475656" y="6187860"/>
            <a:ext cx="6186388" cy="670140"/>
          </a:xfrm>
          <a:prstGeom prst="rect">
            <a:avLst/>
          </a:prstGeom>
        </p:spPr>
        <p:txBody>
          <a:bodyPr vert="horz" lIns="91440" tIns="45720" rIns="91440" bIns="45720" rtlCol="0" anchor="ctr">
            <a:normAutofit fontScale="82500" lnSpcReduction="10000"/>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fontAlgn="auto">
              <a:spcAft>
                <a:spcPts val="0"/>
              </a:spcAft>
            </a:pPr>
            <a:r>
              <a:rPr lang="en-US" sz="4400" b="1" dirty="0" smtClean="0">
                <a:effectLst>
                  <a:outerShdw blurRad="38100" dist="38100" dir="2700000" algn="tl">
                    <a:srgbClr val="000000">
                      <a:alpha val="43137"/>
                    </a:srgbClr>
                  </a:outerShdw>
                </a:effectLst>
                <a:latin typeface="Cambria" panose="02040503050406030204" pitchFamily="18" charset="0"/>
              </a:rPr>
              <a:t>How do real neurons work?</a:t>
            </a:r>
            <a:endParaRPr lang="en-US" sz="4400" b="1" dirty="0">
              <a:effectLst>
                <a:outerShdw blurRad="38100" dist="38100" dir="2700000" algn="tl">
                  <a:srgbClr val="000000">
                    <a:alpha val="43137"/>
                  </a:srgbClr>
                </a:outerShdw>
              </a:effectLst>
              <a:latin typeface="Cambria" panose="02040503050406030204" pitchFamily="18" charset="0"/>
            </a:endParaRPr>
          </a:p>
        </p:txBody>
      </p:sp>
      <p:pic>
        <p:nvPicPr>
          <p:cNvPr id="4" name="Obraz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17514" y="675345"/>
            <a:ext cx="5904656" cy="4219205"/>
          </a:xfrm>
          <a:prstGeom prst="rect">
            <a:avLst/>
          </a:prstGeom>
        </p:spPr>
      </p:pic>
      <p:grpSp>
        <p:nvGrpSpPr>
          <p:cNvPr id="17" name="Grupa 16"/>
          <p:cNvGrpSpPr/>
          <p:nvPr/>
        </p:nvGrpSpPr>
        <p:grpSpPr>
          <a:xfrm>
            <a:off x="3201689" y="1467434"/>
            <a:ext cx="2971271" cy="2096136"/>
            <a:chOff x="2123728" y="829167"/>
            <a:chExt cx="3600400" cy="2657601"/>
          </a:xfrm>
        </p:grpSpPr>
        <p:pic>
          <p:nvPicPr>
            <p:cNvPr id="18" name="Obraz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23728" y="829167"/>
              <a:ext cx="3600400" cy="2657601"/>
            </a:xfrm>
            <a:prstGeom prst="rect">
              <a:avLst/>
            </a:prstGeom>
          </p:spPr>
        </p:pic>
        <p:pic>
          <p:nvPicPr>
            <p:cNvPr id="20" name="Obraz 19"/>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771369" y="976956"/>
              <a:ext cx="1872208" cy="1440160"/>
            </a:xfrm>
            <a:prstGeom prst="rect">
              <a:avLst/>
            </a:prstGeom>
          </p:spPr>
        </p:pic>
      </p:grpSp>
    </p:spTree>
    <p:extLst>
      <p:ext uri="{BB962C8B-B14F-4D97-AF65-F5344CB8AC3E}">
        <p14:creationId xmlns:p14="http://schemas.microsoft.com/office/powerpoint/2010/main" val="3874669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rostokąt 5"/>
          <p:cNvSpPr/>
          <p:nvPr/>
        </p:nvSpPr>
        <p:spPr>
          <a:xfrm>
            <a:off x="-2778" y="0"/>
            <a:ext cx="9146778" cy="6858000"/>
          </a:xfrm>
          <a:prstGeom prst="rect">
            <a:avLst/>
          </a:prstGeom>
          <a:gradFill flip="none" rotWithShape="1">
            <a:gsLst>
              <a:gs pos="0">
                <a:srgbClr val="AFA89E"/>
              </a:gs>
              <a:gs pos="0">
                <a:srgbClr val="FEF8F1"/>
              </a:gs>
              <a:gs pos="73000">
                <a:srgbClr val="FFFBFA"/>
              </a:gs>
              <a:gs pos="100000">
                <a:srgbClr val="EA8E50"/>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p:cNvSpPr>
            <a:spLocks noGrp="1"/>
          </p:cNvSpPr>
          <p:nvPr>
            <p:ph type="title"/>
          </p:nvPr>
        </p:nvSpPr>
        <p:spPr>
          <a:xfrm>
            <a:off x="1475656" y="-4653"/>
            <a:ext cx="6186388" cy="679998"/>
          </a:xfrm>
        </p:spPr>
        <p:txBody>
          <a:bodyPr>
            <a:normAutofit fontScale="90000"/>
          </a:bodyPr>
          <a:lstStyle/>
          <a:p>
            <a:pPr algn="ctr"/>
            <a:r>
              <a:rPr lang="en-US" sz="4400" b="1" dirty="0" smtClean="0">
                <a:effectLst>
                  <a:outerShdw blurRad="38100" dist="38100" dir="2700000" algn="tl">
                    <a:srgbClr val="000000">
                      <a:alpha val="43137"/>
                    </a:srgbClr>
                  </a:outerShdw>
                </a:effectLst>
                <a:latin typeface="Cambria" panose="02040503050406030204" pitchFamily="18" charset="0"/>
              </a:rPr>
              <a:t>Brains and Neurons</a:t>
            </a:r>
            <a:endParaRPr lang="en-US" sz="4400" b="1" dirty="0">
              <a:effectLst>
                <a:outerShdw blurRad="38100" dist="38100" dir="2700000" algn="tl">
                  <a:srgbClr val="000000">
                    <a:alpha val="43137"/>
                  </a:srgbClr>
                </a:outerShdw>
              </a:effectLst>
              <a:latin typeface="Cambria" panose="02040503050406030204" pitchFamily="18" charset="0"/>
            </a:endParaRPr>
          </a:p>
        </p:txBody>
      </p:sp>
      <p:sp>
        <p:nvSpPr>
          <p:cNvPr id="3" name="pole tekstowe 2"/>
          <p:cNvSpPr txBox="1"/>
          <p:nvPr/>
        </p:nvSpPr>
        <p:spPr>
          <a:xfrm>
            <a:off x="611561" y="4859868"/>
            <a:ext cx="7992888" cy="1179810"/>
          </a:xfrm>
          <a:prstGeom prst="rect">
            <a:avLst/>
          </a:prstGeom>
          <a:noFill/>
        </p:spPr>
        <p:txBody>
          <a:bodyPr wrap="square" rtlCol="0">
            <a:spAutoFit/>
          </a:bodyPr>
          <a:lstStyle/>
          <a:p>
            <a:pPr marL="342900" indent="-342900" algn="ctr" eaLnBrk="1" fontAlgn="auto" hangingPunct="1">
              <a:spcBef>
                <a:spcPts val="500"/>
              </a:spcBef>
              <a:spcAft>
                <a:spcPts val="500"/>
              </a:spcAft>
              <a:buFont typeface="Wingdings" panose="05000000000000000000" pitchFamily="2" charset="2"/>
              <a:buChar char="ü"/>
            </a:pPr>
            <a:r>
              <a:rPr lang="en-US" sz="1800" b="1" dirty="0" smtClean="0">
                <a:effectLst>
                  <a:outerShdw blurRad="38100" dist="38100" dir="2700000" algn="tl">
                    <a:srgbClr val="000000">
                      <a:alpha val="43137"/>
                    </a:srgbClr>
                  </a:outerShdw>
                </a:effectLst>
                <a:latin typeface="Cambria" panose="02040503050406030204" pitchFamily="18" charset="0"/>
              </a:rPr>
              <a:t>use time approach for temporal and contextual computations</a:t>
            </a:r>
          </a:p>
          <a:p>
            <a:pPr marL="342900" indent="-342900" algn="ctr" eaLnBrk="1" fontAlgn="auto" hangingPunct="1">
              <a:spcBef>
                <a:spcPts val="500"/>
              </a:spcBef>
              <a:spcAft>
                <a:spcPts val="500"/>
              </a:spcAft>
              <a:buFont typeface="Wingdings" panose="05000000000000000000" pitchFamily="2" charset="2"/>
              <a:buChar char="ü"/>
            </a:pPr>
            <a:r>
              <a:rPr lang="en-US" sz="1800" b="1" dirty="0" smtClean="0">
                <a:effectLst>
                  <a:outerShdw blurRad="38100" dist="38100" dir="2700000" algn="tl">
                    <a:srgbClr val="000000">
                      <a:alpha val="43137"/>
                    </a:srgbClr>
                  </a:outerShdw>
                </a:effectLst>
                <a:latin typeface="Cambria" panose="02040503050406030204" pitchFamily="18" charset="0"/>
              </a:rPr>
              <a:t>are not limited by the Turing machine computational model</a:t>
            </a:r>
          </a:p>
          <a:p>
            <a:pPr marL="342900" indent="-342900" algn="ctr" eaLnBrk="1" fontAlgn="auto" hangingPunct="1">
              <a:spcBef>
                <a:spcPts val="500"/>
              </a:spcBef>
              <a:spcAft>
                <a:spcPts val="500"/>
              </a:spcAft>
              <a:buFont typeface="Wingdings" panose="05000000000000000000" pitchFamily="2" charset="2"/>
              <a:buChar char="ü"/>
            </a:pPr>
            <a:r>
              <a:rPr lang="en-US" sz="1800" b="1" dirty="0" smtClean="0">
                <a:effectLst>
                  <a:outerShdw blurRad="38100" dist="38100" dir="2700000" algn="tl">
                    <a:srgbClr val="000000">
                      <a:alpha val="43137"/>
                    </a:srgbClr>
                  </a:outerShdw>
                </a:effectLst>
                <a:latin typeface="Cambria" panose="02040503050406030204" pitchFamily="18" charset="0"/>
              </a:rPr>
              <a:t>automatically restore the resting states of neurons</a:t>
            </a:r>
          </a:p>
        </p:txBody>
      </p:sp>
      <p:pic>
        <p:nvPicPr>
          <p:cNvPr id="9" name="Obraz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86" y="0"/>
            <a:ext cx="1478842" cy="675345"/>
          </a:xfrm>
          <a:prstGeom prst="rect">
            <a:avLst/>
          </a:prstGeom>
        </p:spPr>
      </p:pic>
      <p:pic>
        <p:nvPicPr>
          <p:cNvPr id="10" name="Obraz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V="1">
            <a:off x="0" y="6182655"/>
            <a:ext cx="1478842" cy="675345"/>
          </a:xfrm>
          <a:prstGeom prst="rect">
            <a:avLst/>
          </a:prstGeom>
        </p:spPr>
      </p:pic>
      <p:pic>
        <p:nvPicPr>
          <p:cNvPr id="13" name="Obraz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7671494" y="0"/>
            <a:ext cx="1475656" cy="675345"/>
          </a:xfrm>
          <a:prstGeom prst="rect">
            <a:avLst/>
          </a:prstGeom>
        </p:spPr>
      </p:pic>
      <p:pic>
        <p:nvPicPr>
          <p:cNvPr id="14" name="Obraz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flipV="1">
            <a:off x="7668344" y="6182655"/>
            <a:ext cx="1475656" cy="675345"/>
          </a:xfrm>
          <a:prstGeom prst="rect">
            <a:avLst/>
          </a:prstGeom>
        </p:spPr>
      </p:pic>
      <p:sp>
        <p:nvSpPr>
          <p:cNvPr id="19" name="Tytuł 1"/>
          <p:cNvSpPr txBox="1">
            <a:spLocks/>
          </p:cNvSpPr>
          <p:nvPr/>
        </p:nvSpPr>
        <p:spPr>
          <a:xfrm>
            <a:off x="1475656" y="6187860"/>
            <a:ext cx="6186388" cy="670140"/>
          </a:xfrm>
          <a:prstGeom prst="rect">
            <a:avLst/>
          </a:prstGeom>
        </p:spPr>
        <p:txBody>
          <a:bodyPr vert="horz" lIns="91440" tIns="45720" rIns="91440" bIns="45720" rtlCol="0" anchor="ctr">
            <a:normAutofit fontScale="82500" lnSpcReduction="10000"/>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fontAlgn="auto">
              <a:spcAft>
                <a:spcPts val="0"/>
              </a:spcAft>
            </a:pPr>
            <a:r>
              <a:rPr lang="en-US" sz="4400" b="1" dirty="0" smtClean="0">
                <a:effectLst>
                  <a:outerShdw blurRad="38100" dist="38100" dir="2700000" algn="tl">
                    <a:srgbClr val="000000">
                      <a:alpha val="43137"/>
                    </a:srgbClr>
                  </a:outerShdw>
                </a:effectLst>
                <a:latin typeface="Cambria" panose="02040503050406030204" pitchFamily="18" charset="0"/>
              </a:rPr>
              <a:t>How do real neurons work?</a:t>
            </a:r>
            <a:endParaRPr lang="en-US" sz="4400" b="1" dirty="0">
              <a:effectLst>
                <a:outerShdw blurRad="38100" dist="38100" dir="2700000" algn="tl">
                  <a:srgbClr val="000000">
                    <a:alpha val="43137"/>
                  </a:srgbClr>
                </a:outerShdw>
              </a:effectLst>
              <a:latin typeface="Cambria" panose="02040503050406030204" pitchFamily="18" charset="0"/>
            </a:endParaRPr>
          </a:p>
        </p:txBody>
      </p:sp>
      <p:pic>
        <p:nvPicPr>
          <p:cNvPr id="4" name="Obraz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17514" y="675345"/>
            <a:ext cx="5904656" cy="4219205"/>
          </a:xfrm>
          <a:prstGeom prst="rect">
            <a:avLst/>
          </a:prstGeom>
        </p:spPr>
      </p:pic>
      <p:grpSp>
        <p:nvGrpSpPr>
          <p:cNvPr id="17" name="Grupa 16"/>
          <p:cNvGrpSpPr/>
          <p:nvPr/>
        </p:nvGrpSpPr>
        <p:grpSpPr>
          <a:xfrm>
            <a:off x="3201689" y="1467434"/>
            <a:ext cx="2971271" cy="2096136"/>
            <a:chOff x="2123728" y="829167"/>
            <a:chExt cx="3600400" cy="2657601"/>
          </a:xfrm>
        </p:grpSpPr>
        <p:pic>
          <p:nvPicPr>
            <p:cNvPr id="18" name="Obraz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23728" y="829167"/>
              <a:ext cx="3600400" cy="2657601"/>
            </a:xfrm>
            <a:prstGeom prst="rect">
              <a:avLst/>
            </a:prstGeom>
          </p:spPr>
        </p:pic>
        <p:pic>
          <p:nvPicPr>
            <p:cNvPr id="20" name="Obraz 19"/>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771369" y="976956"/>
              <a:ext cx="1872208" cy="1440160"/>
            </a:xfrm>
            <a:prstGeom prst="rect">
              <a:avLst/>
            </a:prstGeom>
          </p:spPr>
        </p:pic>
      </p:grpSp>
    </p:spTree>
    <p:extLst>
      <p:ext uri="{BB962C8B-B14F-4D97-AF65-F5344CB8AC3E}">
        <p14:creationId xmlns:p14="http://schemas.microsoft.com/office/powerpoint/2010/main" val="32983151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rostokąt 5"/>
          <p:cNvSpPr/>
          <p:nvPr/>
        </p:nvSpPr>
        <p:spPr>
          <a:xfrm>
            <a:off x="-2778" y="0"/>
            <a:ext cx="9146778" cy="6858000"/>
          </a:xfrm>
          <a:prstGeom prst="rect">
            <a:avLst/>
          </a:prstGeom>
          <a:gradFill flip="none" rotWithShape="1">
            <a:gsLst>
              <a:gs pos="0">
                <a:srgbClr val="AFA89E"/>
              </a:gs>
              <a:gs pos="0">
                <a:srgbClr val="FEF8F1"/>
              </a:gs>
              <a:gs pos="73000">
                <a:srgbClr val="FFFBFA"/>
              </a:gs>
              <a:gs pos="100000">
                <a:srgbClr val="EA8E50"/>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p:cNvSpPr>
            <a:spLocks noGrp="1"/>
          </p:cNvSpPr>
          <p:nvPr>
            <p:ph type="title"/>
          </p:nvPr>
        </p:nvSpPr>
        <p:spPr>
          <a:xfrm>
            <a:off x="1475656" y="-4653"/>
            <a:ext cx="6186388" cy="679998"/>
          </a:xfrm>
        </p:spPr>
        <p:txBody>
          <a:bodyPr>
            <a:normAutofit fontScale="90000"/>
          </a:bodyPr>
          <a:lstStyle/>
          <a:p>
            <a:pPr algn="ctr"/>
            <a:r>
              <a:rPr lang="en-US" sz="4400" b="1" dirty="0" smtClean="0">
                <a:effectLst>
                  <a:outerShdw blurRad="38100" dist="38100" dir="2700000" algn="tl">
                    <a:srgbClr val="000000">
                      <a:alpha val="43137"/>
                    </a:srgbClr>
                  </a:outerShdw>
                </a:effectLst>
                <a:latin typeface="Cambria" panose="02040503050406030204" pitchFamily="18" charset="0"/>
              </a:rPr>
              <a:t>Brains and Neurons</a:t>
            </a:r>
            <a:endParaRPr lang="en-US" sz="4400" b="1" dirty="0">
              <a:effectLst>
                <a:outerShdw blurRad="38100" dist="38100" dir="2700000" algn="tl">
                  <a:srgbClr val="000000">
                    <a:alpha val="43137"/>
                  </a:srgbClr>
                </a:outerShdw>
              </a:effectLst>
              <a:latin typeface="Cambria" panose="02040503050406030204" pitchFamily="18" charset="0"/>
            </a:endParaRPr>
          </a:p>
        </p:txBody>
      </p:sp>
      <p:sp>
        <p:nvSpPr>
          <p:cNvPr id="3" name="pole tekstowe 2"/>
          <p:cNvSpPr txBox="1"/>
          <p:nvPr/>
        </p:nvSpPr>
        <p:spPr>
          <a:xfrm>
            <a:off x="611561" y="4859868"/>
            <a:ext cx="7992888" cy="1179810"/>
          </a:xfrm>
          <a:prstGeom prst="rect">
            <a:avLst/>
          </a:prstGeom>
          <a:noFill/>
        </p:spPr>
        <p:txBody>
          <a:bodyPr wrap="square" rtlCol="0">
            <a:spAutoFit/>
          </a:bodyPr>
          <a:lstStyle/>
          <a:p>
            <a:pPr marL="342900" indent="-342900" algn="ctr" eaLnBrk="1" fontAlgn="auto" hangingPunct="1">
              <a:spcBef>
                <a:spcPts val="500"/>
              </a:spcBef>
              <a:spcAft>
                <a:spcPts val="500"/>
              </a:spcAft>
              <a:buFont typeface="Wingdings" panose="05000000000000000000" pitchFamily="2" charset="2"/>
              <a:buChar char="ü"/>
            </a:pPr>
            <a:r>
              <a:rPr lang="en-US" sz="1800" b="1" dirty="0" smtClean="0">
                <a:effectLst>
                  <a:outerShdw blurRad="38100" dist="38100" dir="2700000" algn="tl">
                    <a:srgbClr val="000000">
                      <a:alpha val="43137"/>
                    </a:srgbClr>
                  </a:outerShdw>
                </a:effectLst>
                <a:latin typeface="Cambria" panose="02040503050406030204" pitchFamily="18" charset="0"/>
              </a:rPr>
              <a:t>associate various pieces of information forming knowledge</a:t>
            </a:r>
          </a:p>
          <a:p>
            <a:pPr marL="342900" indent="-342900" algn="ctr" eaLnBrk="1" fontAlgn="auto" hangingPunct="1">
              <a:spcBef>
                <a:spcPts val="500"/>
              </a:spcBef>
              <a:spcAft>
                <a:spcPts val="500"/>
              </a:spcAft>
              <a:buFont typeface="Wingdings" panose="05000000000000000000" pitchFamily="2" charset="2"/>
              <a:buChar char="ü"/>
            </a:pPr>
            <a:r>
              <a:rPr lang="en-US" sz="1800" b="1" dirty="0" smtClean="0">
                <a:effectLst>
                  <a:outerShdw blurRad="38100" dist="38100" dir="2700000" algn="tl">
                    <a:srgbClr val="000000">
                      <a:alpha val="43137"/>
                    </a:srgbClr>
                  </a:outerShdw>
                </a:effectLst>
                <a:latin typeface="Cambria" panose="02040503050406030204" pitchFamily="18" charset="0"/>
              </a:rPr>
              <a:t>aggregate representation of the same or close objects</a:t>
            </a:r>
          </a:p>
          <a:p>
            <a:pPr marL="342900" indent="-342900" algn="ctr" eaLnBrk="1" fontAlgn="auto" hangingPunct="1">
              <a:spcBef>
                <a:spcPts val="500"/>
              </a:spcBef>
              <a:spcAft>
                <a:spcPts val="500"/>
              </a:spcAft>
              <a:buFont typeface="Wingdings" panose="05000000000000000000" pitchFamily="2" charset="2"/>
              <a:buChar char="ü"/>
            </a:pPr>
            <a:r>
              <a:rPr lang="en-US" sz="1800" b="1" dirty="0" smtClean="0">
                <a:effectLst>
                  <a:outerShdw blurRad="38100" dist="38100" dir="2700000" algn="tl">
                    <a:srgbClr val="000000">
                      <a:alpha val="43137"/>
                    </a:srgbClr>
                  </a:outerShdw>
                </a:effectLst>
                <a:latin typeface="Cambria" panose="02040503050406030204" pitchFamily="18" charset="0"/>
              </a:rPr>
              <a:t>self-organize and connect associated objects</a:t>
            </a:r>
          </a:p>
        </p:txBody>
      </p:sp>
      <p:pic>
        <p:nvPicPr>
          <p:cNvPr id="9" name="Obraz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86" y="0"/>
            <a:ext cx="1478842" cy="675345"/>
          </a:xfrm>
          <a:prstGeom prst="rect">
            <a:avLst/>
          </a:prstGeom>
        </p:spPr>
      </p:pic>
      <p:pic>
        <p:nvPicPr>
          <p:cNvPr id="10" name="Obraz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V="1">
            <a:off x="0" y="6182655"/>
            <a:ext cx="1478842" cy="675345"/>
          </a:xfrm>
          <a:prstGeom prst="rect">
            <a:avLst/>
          </a:prstGeom>
        </p:spPr>
      </p:pic>
      <p:pic>
        <p:nvPicPr>
          <p:cNvPr id="13" name="Obraz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7671494" y="0"/>
            <a:ext cx="1475656" cy="675345"/>
          </a:xfrm>
          <a:prstGeom prst="rect">
            <a:avLst/>
          </a:prstGeom>
        </p:spPr>
      </p:pic>
      <p:pic>
        <p:nvPicPr>
          <p:cNvPr id="14" name="Obraz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flipV="1">
            <a:off x="7668344" y="6182655"/>
            <a:ext cx="1475656" cy="675345"/>
          </a:xfrm>
          <a:prstGeom prst="rect">
            <a:avLst/>
          </a:prstGeom>
        </p:spPr>
      </p:pic>
      <p:sp>
        <p:nvSpPr>
          <p:cNvPr id="19" name="Tytuł 1"/>
          <p:cNvSpPr txBox="1">
            <a:spLocks/>
          </p:cNvSpPr>
          <p:nvPr/>
        </p:nvSpPr>
        <p:spPr>
          <a:xfrm>
            <a:off x="1475656" y="6187860"/>
            <a:ext cx="6186388" cy="670140"/>
          </a:xfrm>
          <a:prstGeom prst="rect">
            <a:avLst/>
          </a:prstGeom>
        </p:spPr>
        <p:txBody>
          <a:bodyPr vert="horz" lIns="91440" tIns="45720" rIns="91440" bIns="45720" rtlCol="0" anchor="ctr">
            <a:normAutofit fontScale="82500" lnSpcReduction="10000"/>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fontAlgn="auto">
              <a:spcAft>
                <a:spcPts val="0"/>
              </a:spcAft>
            </a:pPr>
            <a:r>
              <a:rPr lang="en-US" sz="4400" b="1" dirty="0" smtClean="0">
                <a:effectLst>
                  <a:outerShdw blurRad="38100" dist="38100" dir="2700000" algn="tl">
                    <a:srgbClr val="000000">
                      <a:alpha val="43137"/>
                    </a:srgbClr>
                  </a:outerShdw>
                </a:effectLst>
                <a:latin typeface="Cambria" panose="02040503050406030204" pitchFamily="18" charset="0"/>
              </a:rPr>
              <a:t>How do real neurons work?</a:t>
            </a:r>
            <a:endParaRPr lang="en-US" sz="4400" b="1" dirty="0">
              <a:effectLst>
                <a:outerShdw blurRad="38100" dist="38100" dir="2700000" algn="tl">
                  <a:srgbClr val="000000">
                    <a:alpha val="43137"/>
                  </a:srgbClr>
                </a:outerShdw>
              </a:effectLst>
              <a:latin typeface="Cambria" panose="02040503050406030204" pitchFamily="18" charset="0"/>
            </a:endParaRPr>
          </a:p>
        </p:txBody>
      </p:sp>
      <p:pic>
        <p:nvPicPr>
          <p:cNvPr id="4" name="Obraz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17514" y="675345"/>
            <a:ext cx="5904656" cy="4219205"/>
          </a:xfrm>
          <a:prstGeom prst="rect">
            <a:avLst/>
          </a:prstGeom>
        </p:spPr>
      </p:pic>
      <p:grpSp>
        <p:nvGrpSpPr>
          <p:cNvPr id="17" name="Grupa 16"/>
          <p:cNvGrpSpPr/>
          <p:nvPr/>
        </p:nvGrpSpPr>
        <p:grpSpPr>
          <a:xfrm>
            <a:off x="3201689" y="1467434"/>
            <a:ext cx="2971271" cy="2096136"/>
            <a:chOff x="2123728" y="829167"/>
            <a:chExt cx="3600400" cy="2657601"/>
          </a:xfrm>
        </p:grpSpPr>
        <p:pic>
          <p:nvPicPr>
            <p:cNvPr id="18" name="Obraz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23728" y="829167"/>
              <a:ext cx="3600400" cy="2657601"/>
            </a:xfrm>
            <a:prstGeom prst="rect">
              <a:avLst/>
            </a:prstGeom>
          </p:spPr>
        </p:pic>
        <p:pic>
          <p:nvPicPr>
            <p:cNvPr id="20" name="Obraz 19"/>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771369" y="976956"/>
              <a:ext cx="1872208" cy="1440160"/>
            </a:xfrm>
            <a:prstGeom prst="rect">
              <a:avLst/>
            </a:prstGeom>
          </p:spPr>
        </p:pic>
      </p:grpSp>
    </p:spTree>
    <p:extLst>
      <p:ext uri="{BB962C8B-B14F-4D97-AF65-F5344CB8AC3E}">
        <p14:creationId xmlns:p14="http://schemas.microsoft.com/office/powerpoint/2010/main" val="42668600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rostokąt 5"/>
          <p:cNvSpPr/>
          <p:nvPr/>
        </p:nvSpPr>
        <p:spPr>
          <a:xfrm>
            <a:off x="-2778" y="0"/>
            <a:ext cx="9146778" cy="6858000"/>
          </a:xfrm>
          <a:prstGeom prst="rect">
            <a:avLst/>
          </a:prstGeom>
          <a:gradFill flip="none" rotWithShape="1">
            <a:gsLst>
              <a:gs pos="0">
                <a:srgbClr val="AFA89E"/>
              </a:gs>
              <a:gs pos="0">
                <a:srgbClr val="FEF8F1"/>
              </a:gs>
              <a:gs pos="73000">
                <a:srgbClr val="FFFBFA"/>
              </a:gs>
              <a:gs pos="100000">
                <a:srgbClr val="EA8E50"/>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p:cNvSpPr>
            <a:spLocks noGrp="1"/>
          </p:cNvSpPr>
          <p:nvPr>
            <p:ph type="title"/>
          </p:nvPr>
        </p:nvSpPr>
        <p:spPr>
          <a:xfrm>
            <a:off x="1475656" y="-4653"/>
            <a:ext cx="6186388" cy="1255618"/>
          </a:xfrm>
        </p:spPr>
        <p:txBody>
          <a:bodyPr>
            <a:normAutofit fontScale="90000"/>
          </a:bodyPr>
          <a:lstStyle/>
          <a:p>
            <a:pPr algn="ctr"/>
            <a:r>
              <a:rPr lang="en-US" sz="4400" b="1" dirty="0" smtClean="0">
                <a:effectLst>
                  <a:outerShdw blurRad="38100" dist="38100" dir="2700000" algn="tl">
                    <a:srgbClr val="000000">
                      <a:alpha val="43137"/>
                    </a:srgbClr>
                  </a:outerShdw>
                </a:effectLst>
                <a:latin typeface="Cambria" panose="02040503050406030204" pitchFamily="18" charset="0"/>
              </a:rPr>
              <a:t>Fundamental Question of Neuroscience</a:t>
            </a:r>
            <a:endParaRPr lang="en-US" sz="4400" b="1" dirty="0">
              <a:effectLst>
                <a:outerShdw blurRad="38100" dist="38100" dir="2700000" algn="tl">
                  <a:srgbClr val="000000">
                    <a:alpha val="43137"/>
                  </a:srgbClr>
                </a:outerShdw>
              </a:effectLst>
              <a:latin typeface="Cambria" panose="02040503050406030204" pitchFamily="18" charset="0"/>
            </a:endParaRPr>
          </a:p>
        </p:txBody>
      </p:sp>
      <p:sp>
        <p:nvSpPr>
          <p:cNvPr id="3" name="pole tekstowe 2"/>
          <p:cNvSpPr txBox="1"/>
          <p:nvPr/>
        </p:nvSpPr>
        <p:spPr>
          <a:xfrm>
            <a:off x="572406" y="1203742"/>
            <a:ext cx="7992888" cy="5047536"/>
          </a:xfrm>
          <a:prstGeom prst="rect">
            <a:avLst/>
          </a:prstGeom>
          <a:noFill/>
        </p:spPr>
        <p:txBody>
          <a:bodyPr wrap="square" rtlCol="0">
            <a:spAutoFit/>
          </a:bodyPr>
          <a:lstStyle/>
          <a:p>
            <a:pPr algn="ctr" eaLnBrk="1" fontAlgn="auto" hangingPunct="1">
              <a:spcBef>
                <a:spcPts val="600"/>
              </a:spcBef>
              <a:spcAft>
                <a:spcPts val="600"/>
              </a:spcAft>
            </a:pPr>
            <a:r>
              <a:rPr lang="en-US" sz="1800" b="1" dirty="0">
                <a:solidFill>
                  <a:schemeClr val="accent2">
                    <a:lumMod val="75000"/>
                  </a:schemeClr>
                </a:solidFill>
                <a:effectLst>
                  <a:outerShdw blurRad="38100" dist="38100" dir="2700000" algn="tl">
                    <a:srgbClr val="000000">
                      <a:alpha val="43137"/>
                    </a:srgbClr>
                  </a:outerShdw>
                </a:effectLst>
                <a:latin typeface="Cambria" panose="02040503050406030204" pitchFamily="18" charset="0"/>
              </a:rPr>
              <a:t>How is information encoded and decoded </a:t>
            </a:r>
            <a:r>
              <a:rPr lang="en-US" sz="1800" b="1" dirty="0">
                <a:effectLst>
                  <a:outerShdw blurRad="38100" dist="38100" dir="2700000" algn="tl">
                    <a:srgbClr val="000000">
                      <a:alpha val="43137"/>
                    </a:srgbClr>
                  </a:outerShdw>
                </a:effectLst>
                <a:latin typeface="Cambria" panose="02040503050406030204" pitchFamily="18" charset="0"/>
              </a:rPr>
              <a:t>by a series of </a:t>
            </a:r>
            <a:br>
              <a:rPr lang="en-US" sz="1800" b="1" dirty="0">
                <a:effectLst>
                  <a:outerShdw blurRad="38100" dist="38100" dir="2700000" algn="tl">
                    <a:srgbClr val="000000">
                      <a:alpha val="43137"/>
                    </a:srgbClr>
                  </a:outerShdw>
                </a:effectLst>
                <a:latin typeface="Cambria" panose="02040503050406030204" pitchFamily="18" charset="0"/>
              </a:rPr>
            </a:br>
            <a:r>
              <a:rPr lang="en-US" sz="1800" b="1" dirty="0">
                <a:effectLst>
                  <a:outerShdw blurRad="38100" dist="38100" dir="2700000" algn="tl">
                    <a:srgbClr val="000000">
                      <a:alpha val="43137"/>
                    </a:srgbClr>
                  </a:outerShdw>
                </a:effectLst>
                <a:latin typeface="Cambria" panose="02040503050406030204" pitchFamily="18" charset="0"/>
              </a:rPr>
              <a:t>pulses forwarded by neurons after action potentials?</a:t>
            </a:r>
          </a:p>
          <a:p>
            <a:pPr algn="ctr" eaLnBrk="1" fontAlgn="auto" hangingPunct="1">
              <a:spcBef>
                <a:spcPts val="600"/>
              </a:spcBef>
              <a:spcAft>
                <a:spcPts val="600"/>
              </a:spcAft>
            </a:pPr>
            <a:r>
              <a:rPr lang="en-US" sz="1800" b="1" dirty="0">
                <a:effectLst>
                  <a:outerShdw blurRad="38100" dist="38100" dir="2700000" algn="tl">
                    <a:srgbClr val="000000">
                      <a:alpha val="43137"/>
                    </a:srgbClr>
                  </a:outerShdw>
                </a:effectLst>
                <a:latin typeface="Cambria" panose="02040503050406030204" pitchFamily="18" charset="0"/>
              </a:rPr>
              <a:t>The fundamental question of neuroscience is to determine</a:t>
            </a:r>
            <a:br>
              <a:rPr lang="en-US" sz="1800" b="1" dirty="0">
                <a:effectLst>
                  <a:outerShdw blurRad="38100" dist="38100" dir="2700000" algn="tl">
                    <a:srgbClr val="000000">
                      <a:alpha val="43137"/>
                    </a:srgbClr>
                  </a:outerShdw>
                </a:effectLst>
                <a:latin typeface="Cambria" panose="02040503050406030204" pitchFamily="18" charset="0"/>
              </a:rPr>
            </a:br>
            <a:r>
              <a:rPr lang="en-US" sz="1800" b="1" dirty="0">
                <a:solidFill>
                  <a:schemeClr val="accent2">
                    <a:lumMod val="75000"/>
                  </a:schemeClr>
                </a:solidFill>
                <a:effectLst>
                  <a:outerShdw blurRad="38100" dist="38100" dir="2700000" algn="tl">
                    <a:srgbClr val="000000">
                      <a:alpha val="43137"/>
                    </a:srgbClr>
                  </a:outerShdw>
                </a:effectLst>
                <a:latin typeface="Cambria" panose="02040503050406030204" pitchFamily="18" charset="0"/>
              </a:rPr>
              <a:t>whether neurons communicate by a rate</a:t>
            </a:r>
            <a:r>
              <a:rPr lang="pl-PL" sz="1800" b="1" dirty="0">
                <a:solidFill>
                  <a:schemeClr val="accent2">
                    <a:lumMod val="75000"/>
                  </a:schemeClr>
                </a:solidFill>
                <a:effectLst>
                  <a:outerShdw blurRad="38100" dist="38100" dir="2700000" algn="tl">
                    <a:srgbClr val="000000">
                      <a:alpha val="43137"/>
                    </a:srgbClr>
                  </a:outerShdw>
                </a:effectLst>
                <a:latin typeface="Cambria" panose="02040503050406030204" pitchFamily="18" charset="0"/>
              </a:rPr>
              <a:t> of</a:t>
            </a:r>
            <a:r>
              <a:rPr lang="en-US" sz="1800" b="1" dirty="0">
                <a:solidFill>
                  <a:schemeClr val="accent2">
                    <a:lumMod val="75000"/>
                  </a:schemeClr>
                </a:solidFill>
                <a:effectLst>
                  <a:outerShdw blurRad="38100" dist="38100" dir="2700000" algn="tl">
                    <a:srgbClr val="000000">
                      <a:alpha val="43137"/>
                    </a:srgbClr>
                  </a:outerShdw>
                </a:effectLst>
                <a:latin typeface="Cambria" panose="02040503050406030204" pitchFamily="18" charset="0"/>
              </a:rPr>
              <a:t> pulses</a:t>
            </a:r>
            <a:r>
              <a:rPr lang="pl-PL" sz="1800" b="1" dirty="0">
                <a:solidFill>
                  <a:schemeClr val="accent2">
                    <a:lumMod val="75000"/>
                  </a:schemeClr>
                </a:solidFill>
                <a:effectLst>
                  <a:outerShdw blurRad="38100" dist="38100" dir="2700000" algn="tl">
                    <a:srgbClr val="000000">
                      <a:alpha val="43137"/>
                    </a:srgbClr>
                  </a:outerShdw>
                </a:effectLst>
                <a:latin typeface="Cambria" panose="02040503050406030204" pitchFamily="18" charset="0"/>
              </a:rPr>
              <a:t/>
            </a:r>
            <a:br>
              <a:rPr lang="pl-PL" sz="1800" b="1" dirty="0">
                <a:solidFill>
                  <a:schemeClr val="accent2">
                    <a:lumMod val="75000"/>
                  </a:schemeClr>
                </a:solidFill>
                <a:effectLst>
                  <a:outerShdw blurRad="38100" dist="38100" dir="2700000" algn="tl">
                    <a:srgbClr val="000000">
                      <a:alpha val="43137"/>
                    </a:srgbClr>
                  </a:outerShdw>
                </a:effectLst>
                <a:latin typeface="Cambria" panose="02040503050406030204" pitchFamily="18" charset="0"/>
              </a:rPr>
            </a:br>
            <a:r>
              <a:rPr lang="en-US" sz="1800" b="1" dirty="0">
                <a:solidFill>
                  <a:schemeClr val="accent2">
                    <a:lumMod val="75000"/>
                  </a:schemeClr>
                </a:solidFill>
                <a:effectLst>
                  <a:outerShdw blurRad="38100" dist="38100" dir="2700000" algn="tl">
                    <a:srgbClr val="000000">
                      <a:alpha val="43137"/>
                    </a:srgbClr>
                  </a:outerShdw>
                </a:effectLst>
                <a:latin typeface="Cambria" panose="02040503050406030204" pitchFamily="18" charset="0"/>
              </a:rPr>
              <a:t>or temporal differences between pulses</a:t>
            </a:r>
            <a:r>
              <a:rPr lang="en-US" sz="1800" b="1" dirty="0" smtClean="0">
                <a:solidFill>
                  <a:schemeClr val="accent2">
                    <a:lumMod val="75000"/>
                  </a:schemeClr>
                </a:solidFill>
                <a:effectLst>
                  <a:outerShdw blurRad="38100" dist="38100" dir="2700000" algn="tl">
                    <a:srgbClr val="000000">
                      <a:alpha val="43137"/>
                    </a:srgbClr>
                  </a:outerShdw>
                </a:effectLst>
                <a:latin typeface="Cambria" panose="02040503050406030204" pitchFamily="18" charset="0"/>
              </a:rPr>
              <a:t>?</a:t>
            </a:r>
            <a:endParaRPr lang="pl-PL" sz="1800" b="1" dirty="0" smtClean="0">
              <a:solidFill>
                <a:schemeClr val="accent2">
                  <a:lumMod val="75000"/>
                </a:schemeClr>
              </a:solidFill>
              <a:effectLst>
                <a:outerShdw blurRad="38100" dist="38100" dir="2700000" algn="tl">
                  <a:srgbClr val="000000">
                    <a:alpha val="43137"/>
                  </a:srgbClr>
                </a:outerShdw>
              </a:effectLst>
              <a:latin typeface="Cambria" panose="02040503050406030204" pitchFamily="18" charset="0"/>
            </a:endParaRPr>
          </a:p>
          <a:p>
            <a:pPr algn="ctr" eaLnBrk="1" fontAlgn="auto" hangingPunct="1">
              <a:spcBef>
                <a:spcPts val="600"/>
              </a:spcBef>
              <a:spcAft>
                <a:spcPts val="600"/>
              </a:spcAft>
            </a:pPr>
            <a:endParaRPr lang="pl-PL" sz="1800" b="1" dirty="0">
              <a:solidFill>
                <a:schemeClr val="accent2">
                  <a:lumMod val="75000"/>
                </a:schemeClr>
              </a:solidFill>
              <a:effectLst>
                <a:outerShdw blurRad="38100" dist="38100" dir="2700000" algn="tl">
                  <a:srgbClr val="000000">
                    <a:alpha val="43137"/>
                  </a:srgbClr>
                </a:outerShdw>
              </a:effectLst>
              <a:latin typeface="Cambria" panose="02040503050406030204" pitchFamily="18" charset="0"/>
            </a:endParaRPr>
          </a:p>
          <a:p>
            <a:pPr algn="ctr" eaLnBrk="1" fontAlgn="auto" hangingPunct="1">
              <a:spcBef>
                <a:spcPts val="600"/>
              </a:spcBef>
              <a:spcAft>
                <a:spcPts val="600"/>
              </a:spcAft>
            </a:pPr>
            <a:endParaRPr lang="pl-PL" sz="1800" b="1" dirty="0" smtClean="0">
              <a:solidFill>
                <a:schemeClr val="accent2">
                  <a:lumMod val="75000"/>
                </a:schemeClr>
              </a:solidFill>
              <a:effectLst>
                <a:outerShdw blurRad="38100" dist="38100" dir="2700000" algn="tl">
                  <a:srgbClr val="000000">
                    <a:alpha val="43137"/>
                  </a:srgbClr>
                </a:outerShdw>
              </a:effectLst>
              <a:latin typeface="Cambria" panose="02040503050406030204" pitchFamily="18" charset="0"/>
            </a:endParaRPr>
          </a:p>
          <a:p>
            <a:pPr algn="ctr" eaLnBrk="1" fontAlgn="auto" hangingPunct="1">
              <a:spcBef>
                <a:spcPts val="600"/>
              </a:spcBef>
              <a:spcAft>
                <a:spcPts val="600"/>
              </a:spcAft>
            </a:pPr>
            <a:endParaRPr lang="pl-PL" sz="1800" b="1" dirty="0" smtClean="0">
              <a:solidFill>
                <a:schemeClr val="accent2">
                  <a:lumMod val="75000"/>
                </a:schemeClr>
              </a:solidFill>
              <a:effectLst>
                <a:outerShdw blurRad="38100" dist="38100" dir="2700000" algn="tl">
                  <a:srgbClr val="000000">
                    <a:alpha val="43137"/>
                  </a:srgbClr>
                </a:outerShdw>
              </a:effectLst>
              <a:latin typeface="Cambria" panose="02040503050406030204" pitchFamily="18" charset="0"/>
            </a:endParaRPr>
          </a:p>
          <a:p>
            <a:pPr algn="ctr" eaLnBrk="1" fontAlgn="auto" hangingPunct="1">
              <a:spcBef>
                <a:spcPts val="600"/>
              </a:spcBef>
              <a:spcAft>
                <a:spcPts val="600"/>
              </a:spcAft>
            </a:pPr>
            <a:endParaRPr lang="pl-PL" sz="1800" b="1" dirty="0" smtClean="0">
              <a:solidFill>
                <a:schemeClr val="accent2">
                  <a:lumMod val="75000"/>
                </a:schemeClr>
              </a:solidFill>
              <a:effectLst>
                <a:outerShdw blurRad="38100" dist="38100" dir="2700000" algn="tl">
                  <a:srgbClr val="000000">
                    <a:alpha val="43137"/>
                  </a:srgbClr>
                </a:outerShdw>
              </a:effectLst>
              <a:latin typeface="Cambria" panose="02040503050406030204" pitchFamily="18" charset="0"/>
            </a:endParaRPr>
          </a:p>
          <a:p>
            <a:pPr algn="ctr" eaLnBrk="1" fontAlgn="auto" hangingPunct="1">
              <a:spcBef>
                <a:spcPts val="600"/>
              </a:spcBef>
              <a:spcAft>
                <a:spcPts val="600"/>
              </a:spcAft>
            </a:pPr>
            <a:endParaRPr lang="pl-PL" sz="1800" b="1" dirty="0">
              <a:solidFill>
                <a:schemeClr val="accent2">
                  <a:lumMod val="75000"/>
                </a:schemeClr>
              </a:solidFill>
              <a:effectLst>
                <a:outerShdw blurRad="38100" dist="38100" dir="2700000" algn="tl">
                  <a:srgbClr val="000000">
                    <a:alpha val="43137"/>
                  </a:srgbClr>
                </a:outerShdw>
              </a:effectLst>
              <a:latin typeface="Cambria" panose="02040503050406030204" pitchFamily="18" charset="0"/>
            </a:endParaRPr>
          </a:p>
          <a:p>
            <a:pPr algn="ctr" eaLnBrk="1" fontAlgn="auto" hangingPunct="1">
              <a:spcBef>
                <a:spcPts val="600"/>
              </a:spcBef>
              <a:spcAft>
                <a:spcPts val="600"/>
              </a:spcAft>
            </a:pPr>
            <a:r>
              <a:rPr lang="en-US" sz="1800" b="1" dirty="0">
                <a:solidFill>
                  <a:schemeClr val="accent2">
                    <a:lumMod val="75000"/>
                  </a:schemeClr>
                </a:solidFill>
                <a:effectLst>
                  <a:outerShdw blurRad="38100" dist="38100" dir="2700000" algn="tl">
                    <a:srgbClr val="000000">
                      <a:alpha val="43137"/>
                    </a:srgbClr>
                  </a:outerShdw>
                </a:effectLst>
                <a:latin typeface="Cambria" panose="02040503050406030204" pitchFamily="18" charset="0"/>
              </a:rPr>
              <a:t>Associative Pulsing Neurons </a:t>
            </a:r>
            <a:r>
              <a:rPr lang="en-US" sz="1800" b="1" dirty="0">
                <a:effectLst>
                  <a:outerShdw blurRad="38100" dist="38100" dir="2700000" algn="tl">
                    <a:srgbClr val="000000">
                      <a:alpha val="43137"/>
                    </a:srgbClr>
                  </a:outerShdw>
                </a:effectLst>
                <a:latin typeface="Cambria" panose="02040503050406030204" pitchFamily="18" charset="0"/>
              </a:rPr>
              <a:t>show that the passage of </a:t>
            </a:r>
            <a:r>
              <a:rPr lang="en-US" sz="1800" b="1" dirty="0" smtClean="0">
                <a:effectLst>
                  <a:outerShdw blurRad="38100" dist="38100" dir="2700000" algn="tl">
                    <a:srgbClr val="000000">
                      <a:alpha val="43137"/>
                    </a:srgbClr>
                  </a:outerShdw>
                </a:effectLst>
                <a:latin typeface="Cambria" panose="02040503050406030204" pitchFamily="18" charset="0"/>
              </a:rPr>
              <a:t>time</a:t>
            </a:r>
            <a:r>
              <a:rPr lang="pl-PL" sz="1800" b="1" dirty="0" smtClean="0">
                <a:effectLst>
                  <a:outerShdw blurRad="38100" dist="38100" dir="2700000" algn="tl">
                    <a:srgbClr val="000000">
                      <a:alpha val="43137"/>
                    </a:srgbClr>
                  </a:outerShdw>
                </a:effectLst>
                <a:latin typeface="Cambria" panose="02040503050406030204" pitchFamily="18" charset="0"/>
              </a:rPr>
              <a:t/>
            </a:r>
            <a:br>
              <a:rPr lang="pl-PL" sz="1800" b="1" dirty="0" smtClean="0">
                <a:effectLst>
                  <a:outerShdw blurRad="38100" dist="38100" dir="2700000" algn="tl">
                    <a:srgbClr val="000000">
                      <a:alpha val="43137"/>
                    </a:srgbClr>
                  </a:outerShdw>
                </a:effectLst>
                <a:latin typeface="Cambria" panose="02040503050406030204" pitchFamily="18" charset="0"/>
              </a:rPr>
            </a:br>
            <a:r>
              <a:rPr lang="en-US" sz="1800" b="1" dirty="0" smtClean="0">
                <a:effectLst>
                  <a:outerShdw blurRad="38100" dist="38100" dir="2700000" algn="tl">
                    <a:srgbClr val="000000">
                      <a:alpha val="43137"/>
                    </a:srgbClr>
                  </a:outerShdw>
                </a:effectLst>
                <a:latin typeface="Cambria" panose="02040503050406030204" pitchFamily="18" charset="0"/>
              </a:rPr>
              <a:t>between </a:t>
            </a:r>
            <a:r>
              <a:rPr lang="en-US" sz="1800" b="1" dirty="0">
                <a:effectLst>
                  <a:outerShdw blurRad="38100" dist="38100" dir="2700000" algn="tl">
                    <a:srgbClr val="000000">
                      <a:alpha val="43137"/>
                    </a:srgbClr>
                  </a:outerShdw>
                </a:effectLst>
                <a:latin typeface="Cambria" panose="02040503050406030204" pitchFamily="18" charset="0"/>
              </a:rPr>
              <a:t>subsequent stimuli and their </a:t>
            </a:r>
            <a:r>
              <a:rPr lang="en-US" sz="1800" b="1" dirty="0" smtClean="0">
                <a:effectLst>
                  <a:outerShdw blurRad="38100" dist="38100" dir="2700000" algn="tl">
                    <a:srgbClr val="000000">
                      <a:alpha val="43137"/>
                    </a:srgbClr>
                  </a:outerShdw>
                </a:effectLst>
                <a:latin typeface="Cambria" panose="02040503050406030204" pitchFamily="18" charset="0"/>
              </a:rPr>
              <a:t>frequency</a:t>
            </a:r>
            <a:r>
              <a:rPr lang="pl-PL" sz="1800" b="1" dirty="0" smtClean="0">
                <a:effectLst>
                  <a:outerShdw blurRad="38100" dist="38100" dir="2700000" algn="tl">
                    <a:srgbClr val="000000">
                      <a:alpha val="43137"/>
                    </a:srgbClr>
                  </a:outerShdw>
                </a:effectLst>
                <a:latin typeface="Cambria" panose="02040503050406030204" pitchFamily="18" charset="0"/>
              </a:rPr>
              <a:t/>
            </a:r>
            <a:br>
              <a:rPr lang="pl-PL" sz="1800" b="1" dirty="0" smtClean="0">
                <a:effectLst>
                  <a:outerShdw blurRad="38100" dist="38100" dir="2700000" algn="tl">
                    <a:srgbClr val="000000">
                      <a:alpha val="43137"/>
                    </a:srgbClr>
                  </a:outerShdw>
                </a:effectLst>
                <a:latin typeface="Cambria" panose="02040503050406030204" pitchFamily="18" charset="0"/>
              </a:rPr>
            </a:br>
            <a:r>
              <a:rPr lang="en-US" sz="1800" b="1" dirty="0" smtClean="0">
                <a:effectLst>
                  <a:outerShdw blurRad="38100" dist="38100" dir="2700000" algn="tl">
                    <a:srgbClr val="000000">
                      <a:alpha val="43137"/>
                    </a:srgbClr>
                  </a:outerShdw>
                </a:effectLst>
                <a:latin typeface="Cambria" panose="02040503050406030204" pitchFamily="18" charset="0"/>
              </a:rPr>
              <a:t>substantially </a:t>
            </a:r>
            <a:r>
              <a:rPr lang="en-US" sz="1800" b="1" dirty="0">
                <a:effectLst>
                  <a:outerShdw blurRad="38100" dist="38100" dir="2700000" algn="tl">
                    <a:srgbClr val="000000">
                      <a:alpha val="43137"/>
                    </a:srgbClr>
                  </a:outerShdw>
                </a:effectLst>
                <a:latin typeface="Cambria" panose="02040503050406030204" pitchFamily="18" charset="0"/>
              </a:rPr>
              <a:t>influence the results </a:t>
            </a:r>
            <a:r>
              <a:rPr lang="en-US" sz="1800" b="1" dirty="0" smtClean="0">
                <a:effectLst>
                  <a:outerShdw blurRad="38100" dist="38100" dir="2700000" algn="tl">
                    <a:srgbClr val="000000">
                      <a:alpha val="43137"/>
                    </a:srgbClr>
                  </a:outerShdw>
                </a:effectLst>
                <a:latin typeface="Cambria" panose="02040503050406030204" pitchFamily="18" charset="0"/>
              </a:rPr>
              <a:t>of</a:t>
            </a:r>
            <a:r>
              <a:rPr lang="pl-PL" sz="1800" b="1" dirty="0" smtClean="0">
                <a:effectLst>
                  <a:outerShdw blurRad="38100" dist="38100" dir="2700000" algn="tl">
                    <a:srgbClr val="000000">
                      <a:alpha val="43137"/>
                    </a:srgbClr>
                  </a:outerShdw>
                </a:effectLst>
                <a:latin typeface="Cambria" panose="02040503050406030204" pitchFamily="18" charset="0"/>
              </a:rPr>
              <a:t/>
            </a:r>
            <a:br>
              <a:rPr lang="pl-PL" sz="1800" b="1" dirty="0" smtClean="0">
                <a:effectLst>
                  <a:outerShdw blurRad="38100" dist="38100" dir="2700000" algn="tl">
                    <a:srgbClr val="000000">
                      <a:alpha val="43137"/>
                    </a:srgbClr>
                  </a:outerShdw>
                </a:effectLst>
                <a:latin typeface="Cambria" panose="02040503050406030204" pitchFamily="18" charset="0"/>
              </a:rPr>
            </a:br>
            <a:r>
              <a:rPr lang="en-US" sz="1800" b="1" dirty="0" smtClean="0">
                <a:effectLst>
                  <a:outerShdw blurRad="38100" dist="38100" dir="2700000" algn="tl">
                    <a:srgbClr val="000000">
                      <a:alpha val="43137"/>
                    </a:srgbClr>
                  </a:outerShdw>
                </a:effectLst>
                <a:latin typeface="Cambria" panose="02040503050406030204" pitchFamily="18" charset="0"/>
              </a:rPr>
              <a:t>neural </a:t>
            </a:r>
            <a:r>
              <a:rPr lang="en-US" sz="1800" b="1" dirty="0">
                <a:effectLst>
                  <a:outerShdw blurRad="38100" dist="38100" dir="2700000" algn="tl">
                    <a:srgbClr val="000000">
                      <a:alpha val="43137"/>
                    </a:srgbClr>
                  </a:outerShdw>
                </a:effectLst>
                <a:latin typeface="Cambria" panose="02040503050406030204" pitchFamily="18" charset="0"/>
              </a:rPr>
              <a:t>computations and associations</a:t>
            </a:r>
            <a:r>
              <a:rPr lang="en-US" sz="1800" b="1" dirty="0" smtClean="0">
                <a:effectLst>
                  <a:outerShdw blurRad="38100" dist="38100" dir="2700000" algn="tl">
                    <a:srgbClr val="000000">
                      <a:alpha val="43137"/>
                    </a:srgbClr>
                  </a:outerShdw>
                </a:effectLst>
                <a:latin typeface="Cambria" panose="02040503050406030204" pitchFamily="18" charset="0"/>
              </a:rPr>
              <a:t>.</a:t>
            </a:r>
            <a:endParaRPr lang="en-US" sz="1800" b="1" dirty="0">
              <a:effectLst>
                <a:outerShdw blurRad="38100" dist="38100" dir="2700000" algn="tl">
                  <a:srgbClr val="000000">
                    <a:alpha val="43137"/>
                  </a:srgbClr>
                </a:outerShdw>
              </a:effectLst>
              <a:latin typeface="Cambria" panose="02040503050406030204" pitchFamily="18" charset="0"/>
            </a:endParaRPr>
          </a:p>
        </p:txBody>
      </p:sp>
      <p:pic>
        <p:nvPicPr>
          <p:cNvPr id="9" name="Obraz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86" y="0"/>
            <a:ext cx="1478842" cy="675345"/>
          </a:xfrm>
          <a:prstGeom prst="rect">
            <a:avLst/>
          </a:prstGeom>
        </p:spPr>
      </p:pic>
      <p:pic>
        <p:nvPicPr>
          <p:cNvPr id="10" name="Obraz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V="1">
            <a:off x="0" y="6182655"/>
            <a:ext cx="1478842" cy="675345"/>
          </a:xfrm>
          <a:prstGeom prst="rect">
            <a:avLst/>
          </a:prstGeom>
        </p:spPr>
      </p:pic>
      <p:pic>
        <p:nvPicPr>
          <p:cNvPr id="13" name="Obraz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7671494" y="0"/>
            <a:ext cx="1475656" cy="675345"/>
          </a:xfrm>
          <a:prstGeom prst="rect">
            <a:avLst/>
          </a:prstGeom>
        </p:spPr>
      </p:pic>
      <p:pic>
        <p:nvPicPr>
          <p:cNvPr id="14" name="Obraz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flipV="1">
            <a:off x="7668344" y="6182655"/>
            <a:ext cx="1475656" cy="675345"/>
          </a:xfrm>
          <a:prstGeom prst="rect">
            <a:avLst/>
          </a:prstGeom>
        </p:spPr>
      </p:pic>
      <p:sp>
        <p:nvSpPr>
          <p:cNvPr id="19" name="Tytuł 1"/>
          <p:cNvSpPr txBox="1">
            <a:spLocks/>
          </p:cNvSpPr>
          <p:nvPr/>
        </p:nvSpPr>
        <p:spPr>
          <a:xfrm>
            <a:off x="1475656" y="6187860"/>
            <a:ext cx="6186388" cy="670140"/>
          </a:xfrm>
          <a:prstGeom prst="rect">
            <a:avLst/>
          </a:prstGeom>
        </p:spPr>
        <p:txBody>
          <a:bodyPr vert="horz" lIns="91440" tIns="45720" rIns="91440" bIns="45720" rtlCol="0" anchor="ctr">
            <a:normAutofit fontScale="82500" lnSpcReduction="10000"/>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fontAlgn="auto">
              <a:spcAft>
                <a:spcPts val="0"/>
              </a:spcAft>
            </a:pPr>
            <a:r>
              <a:rPr lang="en-US" sz="4400" b="1" dirty="0" smtClean="0">
                <a:effectLst>
                  <a:outerShdw blurRad="38100" dist="38100" dir="2700000" algn="tl">
                    <a:srgbClr val="000000">
                      <a:alpha val="43137"/>
                    </a:srgbClr>
                  </a:outerShdw>
                </a:effectLst>
                <a:latin typeface="Cambria" panose="02040503050406030204" pitchFamily="18" charset="0"/>
              </a:rPr>
              <a:t>How do real neurons work?</a:t>
            </a:r>
            <a:endParaRPr lang="en-US" sz="4400" b="1" dirty="0">
              <a:effectLst>
                <a:outerShdw blurRad="38100" dist="38100" dir="2700000" algn="tl">
                  <a:srgbClr val="000000">
                    <a:alpha val="43137"/>
                  </a:srgbClr>
                </a:outerShdw>
              </a:effectLst>
              <a:latin typeface="Cambria" panose="02040503050406030204" pitchFamily="18" charset="0"/>
            </a:endParaRPr>
          </a:p>
        </p:txBody>
      </p:sp>
      <p:pic>
        <p:nvPicPr>
          <p:cNvPr id="4" name="Obraz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63614" y="2924944"/>
            <a:ext cx="2810470" cy="2008237"/>
          </a:xfrm>
          <a:prstGeom prst="rect">
            <a:avLst/>
          </a:prstGeom>
        </p:spPr>
      </p:pic>
      <p:grpSp>
        <p:nvGrpSpPr>
          <p:cNvPr id="17" name="Grupa 16"/>
          <p:cNvGrpSpPr/>
          <p:nvPr/>
        </p:nvGrpSpPr>
        <p:grpSpPr>
          <a:xfrm>
            <a:off x="3861724" y="3212976"/>
            <a:ext cx="1414251" cy="885439"/>
            <a:chOff x="2123728" y="829167"/>
            <a:chExt cx="3600400" cy="2657601"/>
          </a:xfrm>
        </p:grpSpPr>
        <p:pic>
          <p:nvPicPr>
            <p:cNvPr id="18" name="Obraz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23728" y="829167"/>
              <a:ext cx="3600400" cy="2657601"/>
            </a:xfrm>
            <a:prstGeom prst="rect">
              <a:avLst/>
            </a:prstGeom>
          </p:spPr>
        </p:pic>
        <p:pic>
          <p:nvPicPr>
            <p:cNvPr id="20" name="Obraz 19"/>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771369" y="976956"/>
              <a:ext cx="1872208" cy="1440160"/>
            </a:xfrm>
            <a:prstGeom prst="rect">
              <a:avLst/>
            </a:prstGeom>
          </p:spPr>
        </p:pic>
      </p:grpSp>
    </p:spTree>
    <p:extLst>
      <p:ext uri="{BB962C8B-B14F-4D97-AF65-F5344CB8AC3E}">
        <p14:creationId xmlns:p14="http://schemas.microsoft.com/office/powerpoint/2010/main" val="22587921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rostokąt 5"/>
          <p:cNvSpPr/>
          <p:nvPr/>
        </p:nvSpPr>
        <p:spPr>
          <a:xfrm>
            <a:off x="-2778" y="0"/>
            <a:ext cx="9146778" cy="6858000"/>
          </a:xfrm>
          <a:prstGeom prst="rect">
            <a:avLst/>
          </a:prstGeom>
          <a:gradFill>
            <a:gsLst>
              <a:gs pos="0">
                <a:srgbClr val="AFA89E"/>
              </a:gs>
              <a:gs pos="48000">
                <a:srgbClr val="FEF8F1"/>
              </a:gs>
              <a:gs pos="56000">
                <a:srgbClr val="FFFBFA"/>
              </a:gs>
              <a:gs pos="100000">
                <a:srgbClr val="ABA69D"/>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p:cNvSpPr>
            <a:spLocks noGrp="1"/>
          </p:cNvSpPr>
          <p:nvPr>
            <p:ph type="title"/>
          </p:nvPr>
        </p:nvSpPr>
        <p:spPr>
          <a:xfrm>
            <a:off x="692830" y="2060848"/>
            <a:ext cx="7755559" cy="648072"/>
          </a:xfrm>
        </p:spPr>
        <p:txBody>
          <a:bodyPr>
            <a:normAutofit fontScale="90000"/>
          </a:bodyPr>
          <a:lstStyle/>
          <a:p>
            <a:pPr algn="ctr"/>
            <a:r>
              <a:rPr lang="en-US" sz="4400" b="1" dirty="0" smtClean="0">
                <a:effectLst>
                  <a:outerShdw blurRad="38100" dist="38100" dir="2700000" algn="tl">
                    <a:srgbClr val="000000">
                      <a:alpha val="43137"/>
                    </a:srgbClr>
                  </a:outerShdw>
                </a:effectLst>
                <a:latin typeface="Cambria" panose="02040503050406030204" pitchFamily="18" charset="0"/>
              </a:rPr>
              <a:t>Objectives and Contribution</a:t>
            </a:r>
            <a:endParaRPr lang="en-US" sz="4400" b="1" dirty="0">
              <a:effectLst>
                <a:outerShdw blurRad="38100" dist="38100" dir="2700000" algn="tl">
                  <a:srgbClr val="000000">
                    <a:alpha val="43137"/>
                  </a:srgbClr>
                </a:outerShdw>
              </a:effectLst>
              <a:latin typeface="Cambria" panose="02040503050406030204" pitchFamily="18" charset="0"/>
            </a:endParaRPr>
          </a:p>
        </p:txBody>
      </p:sp>
      <p:sp>
        <p:nvSpPr>
          <p:cNvPr id="3" name="pole tekstowe 2"/>
          <p:cNvSpPr txBox="1"/>
          <p:nvPr/>
        </p:nvSpPr>
        <p:spPr>
          <a:xfrm>
            <a:off x="107504" y="2636912"/>
            <a:ext cx="8928992" cy="2149306"/>
          </a:xfrm>
          <a:prstGeom prst="rect">
            <a:avLst/>
          </a:prstGeom>
          <a:noFill/>
        </p:spPr>
        <p:txBody>
          <a:bodyPr wrap="square" rtlCol="0">
            <a:spAutoFit/>
          </a:bodyPr>
          <a:lstStyle/>
          <a:p>
            <a:pPr marL="342900" indent="-342900" eaLnBrk="1" fontAlgn="auto" hangingPunct="1">
              <a:spcBef>
                <a:spcPts val="400"/>
              </a:spcBef>
              <a:spcAft>
                <a:spcPts val="400"/>
              </a:spcAft>
              <a:buFont typeface="Wingdings" panose="05000000000000000000" pitchFamily="2" charset="2"/>
              <a:buChar char="Ø"/>
            </a:pPr>
            <a:r>
              <a:rPr lang="en-US" sz="1950" b="1" dirty="0" smtClean="0">
                <a:effectLst>
                  <a:outerShdw blurRad="38100" dist="38100" dir="2700000" algn="tl">
                    <a:srgbClr val="000000">
                      <a:alpha val="43137"/>
                    </a:srgbClr>
                  </a:outerShdw>
                </a:effectLst>
                <a:latin typeface="Cambria" panose="02040503050406030204" pitchFamily="18" charset="0"/>
              </a:rPr>
              <a:t>Implementation of associative self-organizing mechanisms inspired by brains which speed up and simplify functional aspects of spiking neurons.</a:t>
            </a:r>
          </a:p>
          <a:p>
            <a:pPr marL="342900" indent="-342900" eaLnBrk="1" fontAlgn="auto" hangingPunct="1">
              <a:spcBef>
                <a:spcPts val="400"/>
              </a:spcBef>
              <a:spcAft>
                <a:spcPts val="400"/>
              </a:spcAft>
              <a:buFont typeface="Wingdings" panose="05000000000000000000" pitchFamily="2" charset="2"/>
              <a:buChar char="Ø"/>
            </a:pPr>
            <a:r>
              <a:rPr lang="en-US" sz="1950" b="1" dirty="0" smtClean="0">
                <a:effectLst>
                  <a:outerShdw blurRad="38100" dist="38100" dir="2700000" algn="tl">
                    <a:srgbClr val="000000">
                      <a:alpha val="43137"/>
                    </a:srgbClr>
                  </a:outerShdw>
                </a:effectLst>
                <a:latin typeface="Cambria" panose="02040503050406030204" pitchFamily="18" charset="0"/>
              </a:rPr>
              <a:t>Introduction of a new associative pulsing model of neurons that can quickly point out related data and entities and be used for inference.</a:t>
            </a:r>
          </a:p>
          <a:p>
            <a:pPr marL="342900" indent="-342900" eaLnBrk="1" fontAlgn="auto" hangingPunct="1">
              <a:spcBef>
                <a:spcPts val="400"/>
              </a:spcBef>
              <a:spcAft>
                <a:spcPts val="400"/>
              </a:spcAft>
              <a:buFont typeface="Wingdings" panose="05000000000000000000" pitchFamily="2" charset="2"/>
              <a:buChar char="Ø"/>
            </a:pPr>
            <a:r>
              <a:rPr lang="en-US" sz="1950" b="1" dirty="0" smtClean="0">
                <a:effectLst>
                  <a:outerShdw blurRad="38100" dist="38100" dir="2700000" algn="tl">
                    <a:srgbClr val="000000">
                      <a:alpha val="43137"/>
                    </a:srgbClr>
                  </a:outerShdw>
                </a:effectLst>
                <a:latin typeface="Cambria" panose="02040503050406030204" pitchFamily="18" charset="0"/>
              </a:rPr>
              <a:t>Construction of neural networks implementing associative spiking mechanisms of neurons and conditional plasticity.</a:t>
            </a:r>
          </a:p>
        </p:txBody>
      </p:sp>
      <p:pic>
        <p:nvPicPr>
          <p:cNvPr id="9" name="Obraz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86" y="0"/>
            <a:ext cx="4644008" cy="2060848"/>
          </a:xfrm>
          <a:prstGeom prst="rect">
            <a:avLst/>
          </a:prstGeom>
        </p:spPr>
      </p:pic>
      <p:pic>
        <p:nvPicPr>
          <p:cNvPr id="12" name="Obraz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4640822" y="0"/>
            <a:ext cx="4503178" cy="2060848"/>
          </a:xfrm>
          <a:prstGeom prst="rect">
            <a:avLst/>
          </a:prstGeom>
        </p:spPr>
      </p:pic>
      <p:pic>
        <p:nvPicPr>
          <p:cNvPr id="15" name="Obraz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V="1">
            <a:off x="-3186" y="4786218"/>
            <a:ext cx="4644008" cy="2071782"/>
          </a:xfrm>
          <a:prstGeom prst="rect">
            <a:avLst/>
          </a:prstGeom>
        </p:spPr>
      </p:pic>
      <p:pic>
        <p:nvPicPr>
          <p:cNvPr id="16" name="Obraz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flipV="1">
            <a:off x="4640822" y="4786218"/>
            <a:ext cx="4503178" cy="2071782"/>
          </a:xfrm>
          <a:prstGeom prst="rect">
            <a:avLst/>
          </a:prstGeom>
        </p:spPr>
      </p:pic>
      <p:pic>
        <p:nvPicPr>
          <p:cNvPr id="17" name="Obraz 16"/>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21881" y="181955"/>
            <a:ext cx="1253775" cy="1657534"/>
          </a:xfrm>
          <a:prstGeom prst="rect">
            <a:avLst/>
          </a:prstGeom>
        </p:spPr>
      </p:pic>
      <p:pic>
        <p:nvPicPr>
          <p:cNvPr id="18" name="Obraz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08305" y="218510"/>
            <a:ext cx="1728192" cy="1620979"/>
          </a:xfrm>
          <a:prstGeom prst="rect">
            <a:avLst/>
          </a:prstGeom>
        </p:spPr>
      </p:pic>
    </p:spTree>
    <p:extLst>
      <p:ext uri="{BB962C8B-B14F-4D97-AF65-F5344CB8AC3E}">
        <p14:creationId xmlns:p14="http://schemas.microsoft.com/office/powerpoint/2010/main" val="181809607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rostokąt 5"/>
          <p:cNvSpPr/>
          <p:nvPr/>
        </p:nvSpPr>
        <p:spPr>
          <a:xfrm>
            <a:off x="-2778" y="0"/>
            <a:ext cx="9146778" cy="6858000"/>
          </a:xfrm>
          <a:prstGeom prst="rect">
            <a:avLst/>
          </a:prstGeom>
          <a:gradFill flip="none" rotWithShape="1">
            <a:gsLst>
              <a:gs pos="0">
                <a:srgbClr val="AFA89E"/>
              </a:gs>
              <a:gs pos="0">
                <a:srgbClr val="FEF8F1"/>
              </a:gs>
              <a:gs pos="73000">
                <a:srgbClr val="FFFBFA"/>
              </a:gs>
              <a:gs pos="100000">
                <a:srgbClr val="EA8E50"/>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p:cNvSpPr>
            <a:spLocks noGrp="1"/>
          </p:cNvSpPr>
          <p:nvPr>
            <p:ph type="title"/>
          </p:nvPr>
        </p:nvSpPr>
        <p:spPr>
          <a:xfrm>
            <a:off x="1475656" y="-4653"/>
            <a:ext cx="6186388" cy="679998"/>
          </a:xfrm>
        </p:spPr>
        <p:txBody>
          <a:bodyPr>
            <a:normAutofit fontScale="90000"/>
          </a:bodyPr>
          <a:lstStyle/>
          <a:p>
            <a:pPr algn="ctr"/>
            <a:r>
              <a:rPr lang="en-US" sz="4400" b="1" dirty="0" smtClean="0">
                <a:effectLst>
                  <a:outerShdw blurRad="38100" dist="38100" dir="2700000" algn="tl">
                    <a:srgbClr val="000000">
                      <a:alpha val="43137"/>
                    </a:srgbClr>
                  </a:outerShdw>
                </a:effectLst>
                <a:latin typeface="Cambria" panose="02040503050406030204" pitchFamily="18" charset="0"/>
              </a:rPr>
              <a:t>Neuron Models Evolution</a:t>
            </a:r>
            <a:endParaRPr lang="en-US" sz="4400" b="1" dirty="0">
              <a:effectLst>
                <a:outerShdw blurRad="38100" dist="38100" dir="2700000" algn="tl">
                  <a:srgbClr val="000000">
                    <a:alpha val="43137"/>
                  </a:srgbClr>
                </a:outerShdw>
              </a:effectLst>
              <a:latin typeface="Cambria" panose="02040503050406030204" pitchFamily="18" charset="0"/>
            </a:endParaRPr>
          </a:p>
        </p:txBody>
      </p:sp>
      <p:sp>
        <p:nvSpPr>
          <p:cNvPr id="3" name="pole tekstowe 2"/>
          <p:cNvSpPr txBox="1"/>
          <p:nvPr/>
        </p:nvSpPr>
        <p:spPr>
          <a:xfrm>
            <a:off x="395536" y="692696"/>
            <a:ext cx="5976664" cy="5493812"/>
          </a:xfrm>
          <a:prstGeom prst="rect">
            <a:avLst/>
          </a:prstGeom>
          <a:noFill/>
        </p:spPr>
        <p:txBody>
          <a:bodyPr wrap="square" rtlCol="0">
            <a:spAutoFit/>
          </a:bodyPr>
          <a:lstStyle/>
          <a:p>
            <a:pPr eaLnBrk="1" fontAlgn="auto" hangingPunct="1">
              <a:spcBef>
                <a:spcPts val="500"/>
              </a:spcBef>
              <a:spcAft>
                <a:spcPts val="500"/>
              </a:spcAft>
            </a:pPr>
            <a:r>
              <a:rPr lang="en-US" sz="1800" b="1" dirty="0">
                <a:effectLst>
                  <a:outerShdw blurRad="38100" dist="38100" dir="2700000" algn="tl">
                    <a:srgbClr val="000000">
                      <a:alpha val="43137"/>
                    </a:srgbClr>
                  </a:outerShdw>
                </a:effectLst>
                <a:latin typeface="Cambria" panose="02040503050406030204" pitchFamily="18" charset="0"/>
              </a:rPr>
              <a:t>GENERATIONS </a:t>
            </a:r>
            <a:r>
              <a:rPr lang="pl-PL" sz="1800" b="1" dirty="0" smtClean="0">
                <a:effectLst>
                  <a:outerShdw blurRad="38100" dist="38100" dir="2700000" algn="tl">
                    <a:srgbClr val="000000">
                      <a:alpha val="43137"/>
                    </a:srgbClr>
                  </a:outerShdw>
                </a:effectLst>
                <a:latin typeface="Cambria" panose="02040503050406030204" pitchFamily="18" charset="0"/>
              </a:rPr>
              <a:t>OF </a:t>
            </a:r>
            <a:r>
              <a:rPr lang="en-US" sz="1800" b="1" dirty="0" smtClean="0">
                <a:effectLst>
                  <a:outerShdw blurRad="38100" dist="38100" dir="2700000" algn="tl">
                    <a:srgbClr val="000000">
                      <a:alpha val="43137"/>
                    </a:srgbClr>
                  </a:outerShdw>
                </a:effectLst>
                <a:latin typeface="Cambria" panose="02040503050406030204" pitchFamily="18" charset="0"/>
              </a:rPr>
              <a:t>NEURON MODEL</a:t>
            </a:r>
            <a:r>
              <a:rPr lang="pl-PL" sz="1800" b="1" dirty="0" smtClean="0">
                <a:effectLst>
                  <a:outerShdw blurRad="38100" dist="38100" dir="2700000" algn="tl">
                    <a:srgbClr val="000000">
                      <a:alpha val="43137"/>
                    </a:srgbClr>
                  </a:outerShdw>
                </a:effectLst>
                <a:latin typeface="Cambria" panose="02040503050406030204" pitchFamily="18" charset="0"/>
              </a:rPr>
              <a:t>S</a:t>
            </a:r>
            <a:r>
              <a:rPr lang="en-US" sz="1800" b="1" dirty="0" smtClean="0">
                <a:effectLst>
                  <a:outerShdw blurRad="38100" dist="38100" dir="2700000" algn="tl">
                    <a:srgbClr val="000000">
                      <a:alpha val="43137"/>
                    </a:srgbClr>
                  </a:outerShdw>
                </a:effectLst>
                <a:latin typeface="Cambria" panose="02040503050406030204" pitchFamily="18" charset="0"/>
              </a:rPr>
              <a:t>:</a:t>
            </a:r>
          </a:p>
          <a:p>
            <a:pPr marL="342900" indent="-342900" eaLnBrk="1" fontAlgn="auto" hangingPunct="1">
              <a:spcBef>
                <a:spcPts val="700"/>
              </a:spcBef>
              <a:spcAft>
                <a:spcPts val="700"/>
              </a:spcAft>
              <a:buFont typeface="+mj-lt"/>
              <a:buAutoNum type="arabicPeriod"/>
            </a:pPr>
            <a:r>
              <a:rPr lang="en-US" sz="1600" b="1" dirty="0" smtClean="0">
                <a:effectLst>
                  <a:outerShdw blurRad="38100" dist="38100" dir="2700000" algn="tl">
                    <a:srgbClr val="000000">
                      <a:alpha val="43137"/>
                    </a:srgbClr>
                  </a:outerShdw>
                </a:effectLst>
                <a:latin typeface="Cambria" panose="02040503050406030204" pitchFamily="18" charset="0"/>
              </a:rPr>
              <a:t>The McCulloch-Pitts model of neurons </a:t>
            </a:r>
            <a:r>
              <a:rPr lang="en-US" sz="1600" dirty="0" smtClean="0">
                <a:effectLst>
                  <a:outerShdw blurRad="38100" dist="38100" dir="2700000" algn="tl">
                    <a:srgbClr val="000000">
                      <a:alpha val="43137"/>
                    </a:srgbClr>
                  </a:outerShdw>
                </a:effectLst>
                <a:latin typeface="Cambria" panose="02040503050406030204" pitchFamily="18" charset="0"/>
              </a:rPr>
              <a:t>implements only </a:t>
            </a:r>
            <a:br>
              <a:rPr lang="en-US" sz="1600" dirty="0" smtClean="0">
                <a:effectLst>
                  <a:outerShdw blurRad="38100" dist="38100" dir="2700000" algn="tl">
                    <a:srgbClr val="000000">
                      <a:alpha val="43137"/>
                    </a:srgbClr>
                  </a:outerShdw>
                </a:effectLst>
                <a:latin typeface="Cambria" panose="02040503050406030204" pitchFamily="18" charset="0"/>
              </a:rPr>
            </a:br>
            <a:r>
              <a:rPr lang="en-US" sz="1600" dirty="0" smtClean="0">
                <a:effectLst>
                  <a:outerShdw blurRad="38100" dist="38100" dir="2700000" algn="tl">
                    <a:srgbClr val="000000">
                      <a:alpha val="43137"/>
                    </a:srgbClr>
                  </a:outerShdw>
                </a:effectLst>
                <a:latin typeface="Cambria" panose="02040503050406030204" pitchFamily="18" charset="0"/>
              </a:rPr>
              <a:t>the most fundamental mechanism of weighted input stimuli integration and threshold activation function leaving aside issues of time, plasticity and other factors.</a:t>
            </a:r>
          </a:p>
          <a:p>
            <a:pPr marL="342900" indent="-342900" eaLnBrk="1" fontAlgn="auto" hangingPunct="1">
              <a:spcBef>
                <a:spcPts val="700"/>
              </a:spcBef>
              <a:spcAft>
                <a:spcPts val="700"/>
              </a:spcAft>
              <a:buFont typeface="+mj-lt"/>
              <a:buAutoNum type="arabicPeriod"/>
            </a:pPr>
            <a:r>
              <a:rPr lang="en-US" sz="1600" b="1" dirty="0" smtClean="0">
                <a:effectLst>
                  <a:outerShdw blurRad="38100" dist="38100" dir="2700000" algn="tl">
                    <a:srgbClr val="000000">
                      <a:alpha val="43137"/>
                    </a:srgbClr>
                  </a:outerShdw>
                </a:effectLst>
                <a:latin typeface="Cambria" panose="02040503050406030204" pitchFamily="18" charset="0"/>
              </a:rPr>
              <a:t>The model of neurons using non-linear </a:t>
            </a:r>
            <a:r>
              <a:rPr lang="pl-PL" sz="1600" b="1" dirty="0" err="1" smtClean="0">
                <a:effectLst>
                  <a:outerShdw blurRad="38100" dist="38100" dir="2700000" algn="tl">
                    <a:srgbClr val="000000">
                      <a:alpha val="43137"/>
                    </a:srgbClr>
                  </a:outerShdw>
                </a:effectLst>
                <a:latin typeface="Cambria" panose="02040503050406030204" pitchFamily="18" charset="0"/>
              </a:rPr>
              <a:t>continuous</a:t>
            </a:r>
            <a:r>
              <a:rPr lang="pl-PL" sz="1600" b="1" smtClean="0">
                <a:effectLst>
                  <a:outerShdw blurRad="38100" dist="38100" dir="2700000" algn="tl">
                    <a:srgbClr val="000000">
                      <a:alpha val="43137"/>
                    </a:srgbClr>
                  </a:outerShdw>
                </a:effectLst>
                <a:latin typeface="Cambria" panose="02040503050406030204" pitchFamily="18" charset="0"/>
              </a:rPr>
              <a:t> </a:t>
            </a:r>
            <a:r>
              <a:rPr lang="en-US" sz="1600" b="1" smtClean="0">
                <a:effectLst>
                  <a:outerShdw blurRad="38100" dist="38100" dir="2700000" algn="tl">
                    <a:srgbClr val="000000">
                      <a:alpha val="43137"/>
                    </a:srgbClr>
                  </a:outerShdw>
                </a:effectLst>
                <a:latin typeface="Cambria" panose="02040503050406030204" pitchFamily="18" charset="0"/>
              </a:rPr>
              <a:t>activation </a:t>
            </a:r>
            <a:r>
              <a:rPr lang="en-US" sz="1600" b="1" dirty="0" smtClean="0">
                <a:effectLst>
                  <a:outerShdw blurRad="38100" dist="38100" dir="2700000" algn="tl">
                    <a:srgbClr val="000000">
                      <a:alpha val="43137"/>
                    </a:srgbClr>
                  </a:outerShdw>
                </a:effectLst>
                <a:latin typeface="Cambria" panose="02040503050406030204" pitchFamily="18" charset="0"/>
              </a:rPr>
              <a:t>functions </a:t>
            </a:r>
            <a:r>
              <a:rPr lang="en-US" sz="1600" dirty="0" smtClean="0">
                <a:effectLst>
                  <a:outerShdw blurRad="38100" dist="38100" dir="2700000" algn="tl">
                    <a:srgbClr val="000000">
                      <a:alpha val="43137"/>
                    </a:srgbClr>
                  </a:outerShdw>
                </a:effectLst>
                <a:latin typeface="Cambria" panose="02040503050406030204" pitchFamily="18" charset="0"/>
              </a:rPr>
              <a:t>enables us to build multilayer </a:t>
            </a:r>
            <a:br>
              <a:rPr lang="en-US" sz="1600" dirty="0" smtClean="0">
                <a:effectLst>
                  <a:outerShdw blurRad="38100" dist="38100" dir="2700000" algn="tl">
                    <a:srgbClr val="000000">
                      <a:alpha val="43137"/>
                    </a:srgbClr>
                  </a:outerShdw>
                </a:effectLst>
                <a:latin typeface="Cambria" panose="02040503050406030204" pitchFamily="18" charset="0"/>
              </a:rPr>
            </a:br>
            <a:r>
              <a:rPr lang="en-US" sz="1600" dirty="0" smtClean="0">
                <a:effectLst>
                  <a:outerShdw blurRad="38100" dist="38100" dir="2700000" algn="tl">
                    <a:srgbClr val="000000">
                      <a:alpha val="43137"/>
                    </a:srgbClr>
                  </a:outerShdw>
                </a:effectLst>
                <a:latin typeface="Cambria" panose="02040503050406030204" pitchFamily="18" charset="0"/>
              </a:rPr>
              <a:t>neural networks (e.g. MLP) and adapt such networks to </a:t>
            </a:r>
            <a:br>
              <a:rPr lang="en-US" sz="1600" dirty="0" smtClean="0">
                <a:effectLst>
                  <a:outerShdw blurRad="38100" dist="38100" dir="2700000" algn="tl">
                    <a:srgbClr val="000000">
                      <a:alpha val="43137"/>
                    </a:srgbClr>
                  </a:outerShdw>
                </a:effectLst>
                <a:latin typeface="Cambria" panose="02040503050406030204" pitchFamily="18" charset="0"/>
              </a:rPr>
            </a:br>
            <a:r>
              <a:rPr lang="en-US" sz="1600" dirty="0" smtClean="0">
                <a:effectLst>
                  <a:outerShdw blurRad="38100" dist="38100" dir="2700000" algn="tl">
                    <a:srgbClr val="000000">
                      <a:alpha val="43137"/>
                    </a:srgbClr>
                  </a:outerShdw>
                </a:effectLst>
                <a:latin typeface="Cambria" panose="02040503050406030204" pitchFamily="18" charset="0"/>
              </a:rPr>
              <a:t>more complex tasks.</a:t>
            </a:r>
          </a:p>
          <a:p>
            <a:pPr marL="342900" indent="-342900" eaLnBrk="1" fontAlgn="auto" hangingPunct="1">
              <a:spcBef>
                <a:spcPts val="700"/>
              </a:spcBef>
              <a:spcAft>
                <a:spcPts val="700"/>
              </a:spcAft>
              <a:buFont typeface="+mj-lt"/>
              <a:buAutoNum type="arabicPeriod"/>
            </a:pPr>
            <a:r>
              <a:rPr lang="en-US" sz="1600" b="1" dirty="0" smtClean="0">
                <a:effectLst>
                  <a:outerShdw blurRad="38100" dist="38100" dir="2700000" algn="tl">
                    <a:srgbClr val="000000">
                      <a:alpha val="43137"/>
                    </a:srgbClr>
                  </a:outerShdw>
                </a:effectLst>
                <a:latin typeface="Cambria" panose="02040503050406030204" pitchFamily="18" charset="0"/>
              </a:rPr>
              <a:t>The spiking models of neurons </a:t>
            </a:r>
            <a:r>
              <a:rPr lang="en-US" sz="1600" dirty="0" smtClean="0">
                <a:effectLst>
                  <a:outerShdw blurRad="38100" dist="38100" dir="2700000" algn="tl">
                    <a:srgbClr val="000000">
                      <a:alpha val="43137"/>
                    </a:srgbClr>
                  </a:outerShdw>
                </a:effectLst>
                <a:latin typeface="Cambria" panose="02040503050406030204" pitchFamily="18" charset="0"/>
              </a:rPr>
              <a:t>enriched this model </a:t>
            </a:r>
            <a:br>
              <a:rPr lang="en-US" sz="1600" dirty="0" smtClean="0">
                <a:effectLst>
                  <a:outerShdw blurRad="38100" dist="38100" dir="2700000" algn="tl">
                    <a:srgbClr val="000000">
                      <a:alpha val="43137"/>
                    </a:srgbClr>
                  </a:outerShdw>
                </a:effectLst>
                <a:latin typeface="Cambria" panose="02040503050406030204" pitchFamily="18" charset="0"/>
              </a:rPr>
            </a:br>
            <a:r>
              <a:rPr lang="en-US" sz="1600" dirty="0" smtClean="0">
                <a:effectLst>
                  <a:outerShdw blurRad="38100" dist="38100" dir="2700000" algn="tl">
                    <a:srgbClr val="000000">
                      <a:alpha val="43137"/>
                    </a:srgbClr>
                  </a:outerShdw>
                </a:effectLst>
                <a:latin typeface="Cambria" panose="02040503050406030204" pitchFamily="18" charset="0"/>
              </a:rPr>
              <a:t>with the implementation of the approach of time </a:t>
            </a:r>
            <a:br>
              <a:rPr lang="en-US" sz="1600" dirty="0" smtClean="0">
                <a:effectLst>
                  <a:outerShdw blurRad="38100" dist="38100" dir="2700000" algn="tl">
                    <a:srgbClr val="000000">
                      <a:alpha val="43137"/>
                    </a:srgbClr>
                  </a:outerShdw>
                </a:effectLst>
                <a:latin typeface="Cambria" panose="02040503050406030204" pitchFamily="18" charset="0"/>
              </a:rPr>
            </a:br>
            <a:r>
              <a:rPr lang="en-US" sz="1600" dirty="0" smtClean="0">
                <a:effectLst>
                  <a:outerShdw blurRad="38100" dist="38100" dir="2700000" algn="tl">
                    <a:srgbClr val="000000">
                      <a:alpha val="43137"/>
                    </a:srgbClr>
                  </a:outerShdw>
                </a:effectLst>
                <a:latin typeface="Cambria" panose="02040503050406030204" pitchFamily="18" charset="0"/>
              </a:rPr>
              <a:t>which is very important during stimuli integration and subsequent processes modeling.</a:t>
            </a:r>
          </a:p>
          <a:p>
            <a:pPr marL="342900" indent="-342900" eaLnBrk="1" fontAlgn="auto" hangingPunct="1">
              <a:spcBef>
                <a:spcPts val="700"/>
              </a:spcBef>
              <a:spcAft>
                <a:spcPts val="700"/>
              </a:spcAft>
              <a:buFont typeface="+mj-lt"/>
              <a:buAutoNum type="arabicPeriod"/>
            </a:pPr>
            <a:r>
              <a:rPr lang="en-US" sz="1600" b="1" dirty="0" smtClean="0">
                <a:effectLst>
                  <a:outerShdw blurRad="38100" dist="38100" dir="2700000" algn="tl">
                    <a:srgbClr val="000000">
                      <a:alpha val="43137"/>
                    </a:srgbClr>
                  </a:outerShdw>
                </a:effectLst>
                <a:latin typeface="Cambria" panose="02040503050406030204" pitchFamily="18" charset="0"/>
              </a:rPr>
              <a:t>The associative pulsing models (APN) of neurons </a:t>
            </a:r>
            <a:r>
              <a:rPr lang="en-US" sz="1600" dirty="0" smtClean="0">
                <a:effectLst>
                  <a:outerShdw blurRad="38100" dist="38100" dir="2700000" algn="tl">
                    <a:srgbClr val="000000">
                      <a:alpha val="43137"/>
                    </a:srgbClr>
                  </a:outerShdw>
                </a:effectLst>
                <a:latin typeface="Cambria" panose="02040503050406030204" pitchFamily="18" charset="0"/>
              </a:rPr>
              <a:t>produce series of pulses (spikes) in time which frequency determines the association level. Moreover they enrich the model </a:t>
            </a:r>
            <a:br>
              <a:rPr lang="en-US" sz="1600" dirty="0" smtClean="0">
                <a:effectLst>
                  <a:outerShdw blurRad="38100" dist="38100" dir="2700000" algn="tl">
                    <a:srgbClr val="000000">
                      <a:alpha val="43137"/>
                    </a:srgbClr>
                  </a:outerShdw>
                </a:effectLst>
                <a:latin typeface="Cambria" panose="02040503050406030204" pitchFamily="18" charset="0"/>
              </a:rPr>
            </a:br>
            <a:r>
              <a:rPr lang="en-US" sz="1600" dirty="0" smtClean="0">
                <a:effectLst>
                  <a:outerShdw blurRad="38100" dist="38100" dir="2700000" algn="tl">
                    <a:srgbClr val="000000">
                      <a:alpha val="43137"/>
                    </a:srgbClr>
                  </a:outerShdw>
                </a:effectLst>
                <a:latin typeface="Cambria" panose="02040503050406030204" pitchFamily="18" charset="0"/>
              </a:rPr>
              <a:t>with automatic plastic mechanism which let neurons to conditionally connect and configure associative neural structures representing data, objects and their sequences.</a:t>
            </a:r>
          </a:p>
        </p:txBody>
      </p:sp>
      <p:pic>
        <p:nvPicPr>
          <p:cNvPr id="9" name="Obraz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86" y="0"/>
            <a:ext cx="1478842" cy="675345"/>
          </a:xfrm>
          <a:prstGeom prst="rect">
            <a:avLst/>
          </a:prstGeom>
        </p:spPr>
      </p:pic>
      <p:pic>
        <p:nvPicPr>
          <p:cNvPr id="10" name="Obraz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V="1">
            <a:off x="0" y="6182655"/>
            <a:ext cx="1478842" cy="675345"/>
          </a:xfrm>
          <a:prstGeom prst="rect">
            <a:avLst/>
          </a:prstGeom>
        </p:spPr>
      </p:pic>
      <p:pic>
        <p:nvPicPr>
          <p:cNvPr id="13" name="Obraz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7671494" y="0"/>
            <a:ext cx="1475656" cy="675345"/>
          </a:xfrm>
          <a:prstGeom prst="rect">
            <a:avLst/>
          </a:prstGeom>
        </p:spPr>
      </p:pic>
      <p:pic>
        <p:nvPicPr>
          <p:cNvPr id="14" name="Obraz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flipV="1">
            <a:off x="7668344" y="6182655"/>
            <a:ext cx="1475656" cy="675345"/>
          </a:xfrm>
          <a:prstGeom prst="rect">
            <a:avLst/>
          </a:prstGeom>
        </p:spPr>
      </p:pic>
      <p:sp>
        <p:nvSpPr>
          <p:cNvPr id="19" name="Tytuł 1"/>
          <p:cNvSpPr txBox="1">
            <a:spLocks/>
          </p:cNvSpPr>
          <p:nvPr/>
        </p:nvSpPr>
        <p:spPr>
          <a:xfrm>
            <a:off x="1475656" y="6187860"/>
            <a:ext cx="6186388" cy="670140"/>
          </a:xfrm>
          <a:prstGeom prst="rect">
            <a:avLst/>
          </a:prstGeom>
        </p:spPr>
        <p:txBody>
          <a:bodyPr vert="horz" lIns="91440" tIns="45720" rIns="91440" bIns="45720" rtlCol="0" anchor="ctr">
            <a:normAutofit fontScale="67500" lnSpcReduction="20000"/>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fontAlgn="auto">
              <a:spcAft>
                <a:spcPts val="0"/>
              </a:spcAft>
            </a:pPr>
            <a:r>
              <a:rPr lang="en-US" sz="4400" b="1" dirty="0" smtClean="0">
                <a:effectLst>
                  <a:outerShdw blurRad="38100" dist="38100" dir="2700000" algn="tl">
                    <a:srgbClr val="000000">
                      <a:alpha val="43137"/>
                    </a:srgbClr>
                  </a:outerShdw>
                </a:effectLst>
                <a:latin typeface="Cambria" panose="02040503050406030204" pitchFamily="18" charset="0"/>
              </a:rPr>
              <a:t>Real neurons are plastic as well!</a:t>
            </a:r>
            <a:endParaRPr lang="en-US" sz="4400" b="1" dirty="0">
              <a:effectLst>
                <a:outerShdw blurRad="38100" dist="38100" dir="2700000" algn="tl">
                  <a:srgbClr val="000000">
                    <a:alpha val="43137"/>
                  </a:srgbClr>
                </a:outerShdw>
              </a:effectLst>
              <a:latin typeface="Cambria" panose="02040503050406030204" pitchFamily="18" charset="0"/>
            </a:endParaRPr>
          </a:p>
        </p:txBody>
      </p:sp>
      <p:pic>
        <p:nvPicPr>
          <p:cNvPr id="4" name="Obraz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03659" y="3394686"/>
            <a:ext cx="2532837" cy="1395882"/>
          </a:xfrm>
          <a:prstGeom prst="rect">
            <a:avLst/>
          </a:prstGeom>
        </p:spPr>
      </p:pic>
      <p:pic>
        <p:nvPicPr>
          <p:cNvPr id="8" name="Obraz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58805" y="692696"/>
            <a:ext cx="2576704" cy="1152472"/>
          </a:xfrm>
          <a:prstGeom prst="rect">
            <a:avLst/>
          </a:prstGeom>
        </p:spPr>
      </p:pic>
      <p:pic>
        <p:nvPicPr>
          <p:cNvPr id="5" name="Obraz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85810" y="1973495"/>
            <a:ext cx="2722694" cy="1293361"/>
          </a:xfrm>
          <a:prstGeom prst="rect">
            <a:avLst/>
          </a:prstGeom>
        </p:spPr>
      </p:pic>
      <p:pic>
        <p:nvPicPr>
          <p:cNvPr id="15" name="Obraz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537303" y="4941169"/>
            <a:ext cx="2214809" cy="1152128"/>
          </a:xfrm>
          <a:prstGeom prst="rect">
            <a:avLst/>
          </a:prstGeom>
        </p:spPr>
      </p:pic>
    </p:spTree>
    <p:extLst>
      <p:ext uri="{BB962C8B-B14F-4D97-AF65-F5344CB8AC3E}">
        <p14:creationId xmlns:p14="http://schemas.microsoft.com/office/powerpoint/2010/main" val="9667145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000">
        <p15:prstTrans prst="curtains"/>
      </p:transition>
    </mc:Choice>
    <mc:Fallback xmlns="">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Projekt domyślny">
  <a:themeElements>
    <a:clrScheme name="Niestandardowy 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FFFFFF"/>
      </a:hlink>
      <a:folHlink>
        <a:srgbClr val="FFFFFF"/>
      </a:folHlink>
    </a:clrScheme>
    <a:fontScheme name="Projekt domyślny">
      <a:majorFont>
        <a:latin typeface="Verdana"/>
        <a:ea typeface=""/>
        <a:cs typeface=""/>
      </a:majorFont>
      <a:minorFont>
        <a:latin typeface="Verdana"/>
        <a:ea typeface=""/>
        <a:cs typeface=""/>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Projekt domyśln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rojekt domyślny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rojekt domyślny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rojekt domyślny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rojekt domyślny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rojekt domyślny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rojekt domyślny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rojekt domyślny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rojekt domyślny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rojekt domyślny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rojekt domyślny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rojekt domyślny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Motyw pakietu Office">
  <a:themeElements>
    <a:clrScheme name="Pakiet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Pakiet 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Motyw pakietu Office">
  <a:themeElements>
    <a:clrScheme name="Pakiet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Pakiet 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29169</TotalTime>
  <Words>1567</Words>
  <Application>Microsoft Office PowerPoint</Application>
  <PresentationFormat>Pokaz na ekranie (4:3)</PresentationFormat>
  <Paragraphs>216</Paragraphs>
  <Slides>38</Slides>
  <Notes>5</Notes>
  <HiddenSlides>0</HiddenSlides>
  <MMClips>1</MMClips>
  <ScaleCrop>false</ScaleCrop>
  <HeadingPairs>
    <vt:vector size="6" baseType="variant">
      <vt:variant>
        <vt:lpstr>Używane czcionki</vt:lpstr>
      </vt:variant>
      <vt:variant>
        <vt:i4>7</vt:i4>
      </vt:variant>
      <vt:variant>
        <vt:lpstr>Motyw</vt:lpstr>
      </vt:variant>
      <vt:variant>
        <vt:i4>2</vt:i4>
      </vt:variant>
      <vt:variant>
        <vt:lpstr>Tytuły slajdów</vt:lpstr>
      </vt:variant>
      <vt:variant>
        <vt:i4>38</vt:i4>
      </vt:variant>
    </vt:vector>
  </HeadingPairs>
  <TitlesOfParts>
    <vt:vector size="47" baseType="lpstr">
      <vt:lpstr>Arial</vt:lpstr>
      <vt:lpstr>Calibri</vt:lpstr>
      <vt:lpstr>Calibri Light</vt:lpstr>
      <vt:lpstr>Cambria</vt:lpstr>
      <vt:lpstr>Cambria Math</vt:lpstr>
      <vt:lpstr>Verdana</vt:lpstr>
      <vt:lpstr>Wingdings</vt:lpstr>
      <vt:lpstr>Projekt domyślny</vt:lpstr>
      <vt:lpstr>Motyw pakietu Office</vt:lpstr>
      <vt:lpstr>Fast Neural Network Adaptation with Associative Pulsing Neurons</vt:lpstr>
      <vt:lpstr>Brains and Neurons</vt:lpstr>
      <vt:lpstr>Brains and Neurons</vt:lpstr>
      <vt:lpstr>Brains and Neurons</vt:lpstr>
      <vt:lpstr>Brains and Neurons</vt:lpstr>
      <vt:lpstr>Brains and Neurons</vt:lpstr>
      <vt:lpstr>Fundamental Question of Neuroscience</vt:lpstr>
      <vt:lpstr>Objectives and Contribution</vt:lpstr>
      <vt:lpstr>Neuron Models Evolution</vt:lpstr>
      <vt:lpstr>Associative Pulsing Neurons</vt:lpstr>
      <vt:lpstr>Associative Pulsing Neurons</vt:lpstr>
      <vt:lpstr>Associative Pulsing Neurons</vt:lpstr>
      <vt:lpstr>Combining of Input Stimuli</vt:lpstr>
      <vt:lpstr>Combining of Input Stimuli</vt:lpstr>
      <vt:lpstr>Global Event Queue</vt:lpstr>
      <vt:lpstr>Pulsing Moments of APNs</vt:lpstr>
      <vt:lpstr>Associative Pulsing Neurons</vt:lpstr>
      <vt:lpstr>When APNs are created?</vt:lpstr>
      <vt:lpstr>Connections and Synapses</vt:lpstr>
      <vt:lpstr>Receptor  Stimulation</vt:lpstr>
      <vt:lpstr>Receptor  Stimulation</vt:lpstr>
      <vt:lpstr>Receptor Stimulation Strength</vt:lpstr>
      <vt:lpstr>Sensory Neuron Activation Time</vt:lpstr>
      <vt:lpstr>Stimulation of Object Neurons</vt:lpstr>
      <vt:lpstr>Thresholds of Object Neurons</vt:lpstr>
      <vt:lpstr>CONNECTION  PLASTICITY</vt:lpstr>
      <vt:lpstr>EVENT DRIVEN SIMULATION</vt:lpstr>
      <vt:lpstr>EVENT DRIVEN SIMULATION</vt:lpstr>
      <vt:lpstr>EVENT DRIVEN SIMULATION</vt:lpstr>
      <vt:lpstr>EXPERIMENTS</vt:lpstr>
      <vt:lpstr>ANIMATION</vt:lpstr>
      <vt:lpstr>APN</vt:lpstr>
      <vt:lpstr>Conclusions</vt:lpstr>
      <vt:lpstr>Conclusions</vt:lpstr>
      <vt:lpstr>Conclusions</vt:lpstr>
      <vt:lpstr>Conclusions</vt:lpstr>
      <vt:lpstr>Conclusions</vt:lpstr>
      <vt:lpstr>Questions or Remarks?</vt:lpstr>
    </vt:vector>
  </TitlesOfParts>
  <Company>AGH</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Slajd 1</dc:title>
  <dc:creator>Adrian</dc:creator>
  <cp:lastModifiedBy>Adrian Horzyk</cp:lastModifiedBy>
  <cp:revision>1008</cp:revision>
  <cp:lastPrinted>2017-10-27T21:57:50Z</cp:lastPrinted>
  <dcterms:created xsi:type="dcterms:W3CDTF">2007-09-26T12:45:04Z</dcterms:created>
  <dcterms:modified xsi:type="dcterms:W3CDTF">2017-11-24T22:41:24Z</dcterms:modified>
</cp:coreProperties>
</file>