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2"/>
  </p:notesMasterIdLst>
  <p:sldIdLst>
    <p:sldId id="258" r:id="rId2"/>
    <p:sldId id="259" r:id="rId3"/>
    <p:sldId id="260" r:id="rId4"/>
    <p:sldId id="261" r:id="rId5"/>
    <p:sldId id="293" r:id="rId6"/>
    <p:sldId id="294" r:id="rId7"/>
    <p:sldId id="295" r:id="rId8"/>
    <p:sldId id="296" r:id="rId9"/>
    <p:sldId id="278" r:id="rId10"/>
    <p:sldId id="279" r:id="rId11"/>
    <p:sldId id="297" r:id="rId12"/>
    <p:sldId id="298" r:id="rId13"/>
    <p:sldId id="299" r:id="rId14"/>
    <p:sldId id="300" r:id="rId15"/>
    <p:sldId id="301" r:id="rId16"/>
    <p:sldId id="307" r:id="rId17"/>
    <p:sldId id="302" r:id="rId18"/>
    <p:sldId id="280" r:id="rId19"/>
    <p:sldId id="282" r:id="rId20"/>
    <p:sldId id="309" r:id="rId21"/>
    <p:sldId id="310" r:id="rId22"/>
    <p:sldId id="312" r:id="rId23"/>
    <p:sldId id="311" r:id="rId24"/>
    <p:sldId id="315" r:id="rId25"/>
    <p:sldId id="316" r:id="rId26"/>
    <p:sldId id="313" r:id="rId27"/>
    <p:sldId id="314" r:id="rId28"/>
    <p:sldId id="317" r:id="rId29"/>
    <p:sldId id="291" r:id="rId30"/>
    <p:sldId id="2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awaraj, Fnu" initials="BF" lastIdx="2" clrIdx="0">
    <p:extLst>
      <p:ext uri="{19B8F6BF-5375-455C-9EA6-DF929625EA0E}">
        <p15:presenceInfo xmlns:p15="http://schemas.microsoft.com/office/powerpoint/2012/main" userId="S-1-5-21-3747266635-2301875284-2313441273-344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58" autoAdjust="0"/>
  </p:normalViewPr>
  <p:slideViewPr>
    <p:cSldViewPr>
      <p:cViewPr varScale="1">
        <p:scale>
          <a:sx n="93" d="100"/>
          <a:sy n="93" d="100"/>
        </p:scale>
        <p:origin x="142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09T13:55:05.200" idx="2">
    <p:pos x="4344" y="2808"/>
    <p:text>Typically, the first activated mini-column has no PA nodes, unless it is considered in a broader context of associative learning. Thus typically, all nodes in the first activated mini-column are in unpredicted activation.</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E1482-1A37-4A5E-8C4F-0956B4A3B0AA}" type="datetimeFigureOut">
              <a:rPr lang="en-US" smtClean="0"/>
              <a:t>11/12/2017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B0435-2E67-49EC-8932-CE488677C589}" type="slidenum">
              <a:rPr lang="en-US" smtClean="0"/>
              <a:t>‹#›</a:t>
            </a:fld>
            <a:endParaRPr lang="en-US"/>
          </a:p>
        </p:txBody>
      </p:sp>
    </p:spTree>
    <p:extLst>
      <p:ext uri="{BB962C8B-B14F-4D97-AF65-F5344CB8AC3E}">
        <p14:creationId xmlns:p14="http://schemas.microsoft.com/office/powerpoint/2010/main" val="128572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http://clipartsign.com/upload/2016/02/03/writing-clipart-4-2.png</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2</a:t>
            </a:fld>
            <a:endParaRPr lang="en-US"/>
          </a:p>
        </p:txBody>
      </p:sp>
    </p:spTree>
    <p:extLst>
      <p:ext uri="{BB962C8B-B14F-4D97-AF65-F5344CB8AC3E}">
        <p14:creationId xmlns:p14="http://schemas.microsoft.com/office/powerpoint/2010/main" val="640765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results show that LUMAKG provides more meaningful answers than ANAKG, highlighted</a:t>
            </a:r>
            <a:r>
              <a:rPr lang="en-US" sz="1200" kern="1200" baseline="0" dirty="0" smtClean="0">
                <a:solidFill>
                  <a:schemeClr val="tx1"/>
                </a:solidFill>
                <a:effectLst/>
                <a:latin typeface="+mn-lt"/>
                <a:ea typeface="+mn-ea"/>
                <a:cs typeface="+mn-cs"/>
              </a:rPr>
              <a:t> using boldface</a:t>
            </a:r>
            <a:r>
              <a:rPr lang="en-US" sz="1200" kern="1200" dirty="0" smtClean="0">
                <a:solidFill>
                  <a:schemeClr val="tx1"/>
                </a:solidFill>
                <a:effectLst/>
                <a:latin typeface="+mn-lt"/>
                <a:ea typeface="+mn-ea"/>
                <a:cs typeface="+mn-cs"/>
              </a:rPr>
              <a:t>. And there existed</a:t>
            </a:r>
            <a:r>
              <a:rPr lang="en-US" sz="1200" kern="1200" baseline="0" dirty="0" smtClean="0">
                <a:solidFill>
                  <a:schemeClr val="tx1"/>
                </a:solidFill>
                <a:effectLst/>
                <a:latin typeface="+mn-lt"/>
                <a:ea typeface="+mn-ea"/>
                <a:cs typeface="+mn-cs"/>
              </a:rPr>
              <a:t> no case in which ANAKG provided more meaningful answers than LUMAKG. </a:t>
            </a:r>
            <a:r>
              <a:rPr lang="en-US" sz="1200" kern="1200" dirty="0" smtClean="0">
                <a:solidFill>
                  <a:schemeClr val="tx1"/>
                </a:solidFill>
                <a:effectLst/>
                <a:latin typeface="+mn-lt"/>
                <a:ea typeface="+mn-ea"/>
                <a:cs typeface="+mn-cs"/>
              </a:rPr>
              <a:t>The inputs sentences used in this test were not specifically tailored to benefit one method over another. As we can see, in no case ANAKG provided answers more meaningful than LUMAKG.</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19</a:t>
            </a:fld>
            <a:endParaRPr lang="en-US"/>
          </a:p>
        </p:txBody>
      </p:sp>
    </p:spTree>
    <p:extLst>
      <p:ext uri="{BB962C8B-B14F-4D97-AF65-F5344CB8AC3E}">
        <p14:creationId xmlns:p14="http://schemas.microsoft.com/office/powerpoint/2010/main" val="266776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previous test protocol</a:t>
            </a:r>
            <a:r>
              <a:rPr lang="en-US" sz="1200" kern="1200" baseline="0" dirty="0" smtClean="0">
                <a:solidFill>
                  <a:schemeClr val="tx1"/>
                </a:solidFill>
                <a:effectLst/>
                <a:latin typeface="+mn-lt"/>
                <a:ea typeface="+mn-ea"/>
                <a:cs typeface="+mn-cs"/>
              </a:rPr>
              <a:t> was repeated, but with a larger training set consisting of the complete story of “the golden bird”. The resulting network had over 500 unique words from a total of over 2500 words. </a:t>
            </a:r>
            <a:r>
              <a:rPr lang="en-US" sz="1200" kern="1200" dirty="0" smtClean="0">
                <a:solidFill>
                  <a:schemeClr val="tx1"/>
                </a:solidFill>
                <a:effectLst/>
                <a:latin typeface="+mn-lt"/>
                <a:ea typeface="+mn-ea"/>
                <a:cs typeface="+mn-cs"/>
              </a:rPr>
              <a:t>The results again show that LUMAKG provides more meaningful answers than ANAKG, again highlighted</a:t>
            </a:r>
            <a:r>
              <a:rPr lang="en-US" sz="1200" kern="1200" baseline="0" dirty="0" smtClean="0">
                <a:solidFill>
                  <a:schemeClr val="tx1"/>
                </a:solidFill>
                <a:effectLst/>
                <a:latin typeface="+mn-lt"/>
                <a:ea typeface="+mn-ea"/>
                <a:cs typeface="+mn-cs"/>
              </a:rPr>
              <a:t> using boldface</a:t>
            </a:r>
            <a:r>
              <a:rPr lang="en-US" sz="1200" kern="1200" dirty="0" smtClean="0">
                <a:solidFill>
                  <a:schemeClr val="tx1"/>
                </a:solidFill>
                <a:effectLst/>
                <a:latin typeface="+mn-lt"/>
                <a:ea typeface="+mn-ea"/>
                <a:cs typeface="+mn-cs"/>
              </a:rPr>
              <a:t>. Please note that the inputs sentences used in this test were not specifically tailored to benefit one method over another. </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20</a:t>
            </a:fld>
            <a:endParaRPr lang="en-US"/>
          </a:p>
        </p:txBody>
      </p:sp>
    </p:spTree>
    <p:extLst>
      <p:ext uri="{BB962C8B-B14F-4D97-AF65-F5344CB8AC3E}">
        <p14:creationId xmlns:p14="http://schemas.microsoft.com/office/powerpoint/2010/main" val="3502506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previous</a:t>
            </a:r>
            <a:r>
              <a:rPr lang="en-US" sz="1200" kern="1200" baseline="0" dirty="0" smtClean="0">
                <a:solidFill>
                  <a:schemeClr val="tx1"/>
                </a:solidFill>
                <a:effectLst/>
                <a:latin typeface="+mn-lt"/>
                <a:ea typeface="+mn-ea"/>
                <a:cs typeface="+mn-cs"/>
              </a:rPr>
              <a:t> results showed LUMAKG to have better recall abilities, based on the “meaningfulness” of the responses. But meaningfulness is a subjective measure, and hence </a:t>
            </a:r>
            <a:r>
              <a:rPr lang="en-US" sz="1200" kern="1200" baseline="0" dirty="0" err="1" smtClean="0">
                <a:solidFill>
                  <a:schemeClr val="tx1"/>
                </a:solidFill>
                <a:effectLst/>
                <a:latin typeface="+mn-lt"/>
                <a:ea typeface="+mn-ea"/>
                <a:cs typeface="+mn-cs"/>
              </a:rPr>
              <a:t>Levenshtein</a:t>
            </a:r>
            <a:r>
              <a:rPr lang="en-US" sz="1200" kern="1200" baseline="0" dirty="0" smtClean="0">
                <a:solidFill>
                  <a:schemeClr val="tx1"/>
                </a:solidFill>
                <a:effectLst/>
                <a:latin typeface="+mn-lt"/>
                <a:ea typeface="+mn-ea"/>
                <a:cs typeface="+mn-cs"/>
              </a:rPr>
              <a:t> Distance Quality Measure and a distance measure called reciprocal word position were used to further compare the recall abilities of LUMAKG and ANAKG.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Note that the </a:t>
            </a:r>
            <a:r>
              <a:rPr lang="en-US" sz="1200" kern="1200" baseline="0" dirty="0" err="1" smtClean="0">
                <a:solidFill>
                  <a:schemeClr val="tx1"/>
                </a:solidFill>
                <a:effectLst/>
                <a:latin typeface="+mn-lt"/>
                <a:ea typeface="+mn-ea"/>
                <a:cs typeface="+mn-cs"/>
              </a:rPr>
              <a:t>levenshtein</a:t>
            </a:r>
            <a:r>
              <a:rPr lang="en-US" sz="1200" kern="1200" baseline="0" dirty="0" smtClean="0">
                <a:solidFill>
                  <a:schemeClr val="tx1"/>
                </a:solidFill>
                <a:effectLst/>
                <a:latin typeface="+mn-lt"/>
                <a:ea typeface="+mn-ea"/>
                <a:cs typeface="+mn-cs"/>
              </a:rPr>
              <a:t> distance measures the number of characters that must be deleted, inserted, or substituted in order to transform a source string into a target string. But here we are interested in sequence of words rather than characters. Hence, here we measure the number of words that must be deleted, inserted, or substituted, rather than the characters.</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21</a:t>
            </a:fld>
            <a:endParaRPr lang="en-US"/>
          </a:p>
        </p:txBody>
      </p:sp>
    </p:spTree>
    <p:extLst>
      <p:ext uri="{BB962C8B-B14F-4D97-AF65-F5344CB8AC3E}">
        <p14:creationId xmlns:p14="http://schemas.microsoft.com/office/powerpoint/2010/main" val="2976177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Levenshtein</a:t>
            </a:r>
            <a:r>
              <a:rPr lang="en-US" dirty="0" smtClean="0"/>
              <a:t> distance measure was applied</a:t>
            </a:r>
            <a:r>
              <a:rPr lang="en-US" baseline="0" dirty="0" smtClean="0"/>
              <a:t> to both the previous tests, Test I with 9 training sequences and Test 2 with 78 training sequences. </a:t>
            </a:r>
          </a:p>
          <a:p>
            <a:endParaRPr lang="en-US" baseline="0" dirty="0" smtClean="0"/>
          </a:p>
          <a:p>
            <a:r>
              <a:rPr lang="en-US" baseline="0" dirty="0" smtClean="0"/>
              <a:t>The results, shown here, show that the results from LUMAKG were either better of the same as those obtained from ANAKG. And while </a:t>
            </a:r>
            <a:r>
              <a:rPr lang="en-US" sz="1200" kern="1200" baseline="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oth types of associative memories showed that they could provide a reasonable output given a limited training data set, LUMAKG has a promise to significantly increase the resolution of the associative knowledge graphs. </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22</a:t>
            </a:fld>
            <a:endParaRPr lang="en-US"/>
          </a:p>
        </p:txBody>
      </p:sp>
    </p:spTree>
    <p:extLst>
      <p:ext uri="{BB962C8B-B14F-4D97-AF65-F5344CB8AC3E}">
        <p14:creationId xmlns:p14="http://schemas.microsoft.com/office/powerpoint/2010/main" val="344845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desired outputs used in the above tests</a:t>
            </a:r>
            <a:r>
              <a:rPr lang="en-US" sz="1200" kern="1200" baseline="0" dirty="0" smtClean="0">
                <a:solidFill>
                  <a:schemeClr val="tx1"/>
                </a:solidFill>
                <a:effectLst/>
                <a:latin typeface="+mn-lt"/>
                <a:ea typeface="+mn-ea"/>
                <a:cs typeface="+mn-cs"/>
              </a:rPr>
              <a:t> share words with the input test sequence. This is necessitated by the need to generate grammatically valid answers. But multiple grammatically valid responses are possible. Thus, limiting the usefulness of </a:t>
            </a:r>
            <a:r>
              <a:rPr lang="en-US" sz="1200" kern="1200" baseline="0" dirty="0" err="1" smtClean="0">
                <a:solidFill>
                  <a:schemeClr val="tx1"/>
                </a:solidFill>
                <a:effectLst/>
                <a:latin typeface="+mn-lt"/>
                <a:ea typeface="+mn-ea"/>
                <a:cs typeface="+mn-cs"/>
              </a:rPr>
              <a:t>Levenshtein</a:t>
            </a:r>
            <a:r>
              <a:rPr lang="en-US" sz="1200" kern="1200" baseline="0" dirty="0" smtClean="0">
                <a:solidFill>
                  <a:schemeClr val="tx1"/>
                </a:solidFill>
                <a:effectLst/>
                <a:latin typeface="+mn-lt"/>
                <a:ea typeface="+mn-ea"/>
                <a:cs typeface="+mn-cs"/>
              </a:rPr>
              <a:t> distance measure used earlier. Hence, we measured the quality of responses disregarding the words/symbols from the input sequence that are present in the desired output, and the actual outputs of the ANAKG and LUMAKG networks.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output sequences disregarding words from the input sequence for Test I, with 9 training sequences, is shown here.</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23</a:t>
            </a:fld>
            <a:endParaRPr lang="en-US"/>
          </a:p>
        </p:txBody>
      </p:sp>
    </p:spTree>
    <p:extLst>
      <p:ext uri="{BB962C8B-B14F-4D97-AF65-F5344CB8AC3E}">
        <p14:creationId xmlns:p14="http://schemas.microsoft.com/office/powerpoint/2010/main" val="54169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output sequences disregarding words from the input sequence for Test II, with 78 training sequences, is shown here.</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24</a:t>
            </a:fld>
            <a:endParaRPr lang="en-US"/>
          </a:p>
        </p:txBody>
      </p:sp>
    </p:spTree>
    <p:extLst>
      <p:ext uri="{BB962C8B-B14F-4D97-AF65-F5344CB8AC3E}">
        <p14:creationId xmlns:p14="http://schemas.microsoft.com/office/powerpoint/2010/main" val="3718651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Levenshtein</a:t>
            </a:r>
            <a:r>
              <a:rPr lang="en-US" dirty="0" smtClean="0"/>
              <a:t> distance measure was applied to this modified</a:t>
            </a:r>
            <a:r>
              <a:rPr lang="en-US" baseline="0" dirty="0" smtClean="0"/>
              <a:t> set of desired and expected results. </a:t>
            </a:r>
          </a:p>
          <a:p>
            <a:endParaRPr lang="en-US" baseline="0" dirty="0" smtClean="0"/>
          </a:p>
          <a:p>
            <a:r>
              <a:rPr lang="en-US" sz="1200" kern="1200" dirty="0" smtClean="0">
                <a:solidFill>
                  <a:schemeClr val="tx1"/>
                </a:solidFill>
                <a:effectLst/>
                <a:latin typeface="+mn-lt"/>
                <a:ea typeface="+mn-ea"/>
                <a:cs typeface="+mn-cs"/>
              </a:rPr>
              <a:t>The results show that performance of LUMAKG was the same or better than that of ANAKG. These results also show that while both ANAKG and LUMAKG can provide reasonable responses when trained with a small dataset the performance of LUMAKG is better when there are a large number of sequences in the training set. </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25</a:t>
            </a:fld>
            <a:endParaRPr lang="en-US"/>
          </a:p>
        </p:txBody>
      </p:sp>
    </p:spTree>
    <p:extLst>
      <p:ext uri="{BB962C8B-B14F-4D97-AF65-F5344CB8AC3E}">
        <p14:creationId xmlns:p14="http://schemas.microsoft.com/office/powerpoint/2010/main" val="2117280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difficulty in evaluating responses or answers of semantic memories, like those based on ANAKG and LUMAKG, is the difficulty in determining what is the correct response from associative </a:t>
            </a:r>
            <a:r>
              <a:rPr lang="en-US" dirty="0" err="1" smtClean="0"/>
              <a:t>spatio</a:t>
            </a:r>
            <a:r>
              <a:rPr lang="en-US" dirty="0" smtClean="0"/>
              <a:t>-temporal memory? Thus, </a:t>
            </a:r>
            <a:r>
              <a:rPr lang="en-US" dirty="0" err="1" smtClean="0"/>
              <a:t>Levenshtein</a:t>
            </a:r>
            <a:r>
              <a:rPr lang="en-US" dirty="0" smtClean="0"/>
              <a:t> distance while a good measure of text similarity is, in this case, limited. Hence, we designed a new quality measure called reciprocal word position (RWP). </a:t>
            </a:r>
          </a:p>
          <a:p>
            <a:endParaRPr lang="en-US" dirty="0" smtClean="0"/>
          </a:p>
          <a:p>
            <a:r>
              <a:rPr lang="en-US" sz="1200" kern="1200" dirty="0" smtClean="0">
                <a:solidFill>
                  <a:schemeClr val="tx1"/>
                </a:solidFill>
                <a:effectLst/>
                <a:latin typeface="+mn-lt"/>
                <a:ea typeface="+mn-ea"/>
                <a:cs typeface="+mn-cs"/>
              </a:rPr>
              <a:t>The measure is normalized since the lowest value is 0 and the highest is 1 and </a:t>
            </a:r>
            <a:r>
              <a:rPr lang="en-US" sz="1200" kern="1200" smtClean="0">
                <a:solidFill>
                  <a:schemeClr val="tx1"/>
                </a:solidFill>
                <a:effectLst/>
                <a:latin typeface="+mn-lt"/>
                <a:ea typeface="+mn-ea"/>
                <a:cs typeface="+mn-cs"/>
              </a:rPr>
              <a:t>a higher </a:t>
            </a:r>
            <a:r>
              <a:rPr lang="en-US" sz="1200" kern="1200" dirty="0" smtClean="0">
                <a:solidFill>
                  <a:schemeClr val="tx1"/>
                </a:solidFill>
                <a:effectLst/>
                <a:latin typeface="+mn-lt"/>
                <a:ea typeface="+mn-ea"/>
                <a:cs typeface="+mn-cs"/>
              </a:rPr>
              <a:t>value of RWP indicate better match between the sequences. </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26</a:t>
            </a:fld>
            <a:endParaRPr lang="en-US"/>
          </a:p>
        </p:txBody>
      </p:sp>
    </p:spTree>
    <p:extLst>
      <p:ext uri="{BB962C8B-B14F-4D97-AF65-F5344CB8AC3E}">
        <p14:creationId xmlns:p14="http://schemas.microsoft.com/office/powerpoint/2010/main" val="3856754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results applying RWP measure to the ANAKG and LUMAKG memory outputs show that the performance of LUMAKG based semantic memory is equal to or better in all cases than ANAKG based semantic memory and its relative recall quality over ANAKG increases as the memory size increases.</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27</a:t>
            </a:fld>
            <a:endParaRPr lang="en-US"/>
          </a:p>
        </p:txBody>
      </p:sp>
    </p:spTree>
    <p:extLst>
      <p:ext uri="{BB962C8B-B14F-4D97-AF65-F5344CB8AC3E}">
        <p14:creationId xmlns:p14="http://schemas.microsoft.com/office/powerpoint/2010/main" val="1350431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Fig. shows the learning time for both ANAKG and LUMAKG as a function of all objects in the data set. We see that computational cost for LUMAKG is between 30-40% higher than for ANAKG.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number of neurons in LUMAKG memory is k times larger than in ANAKG memory, where k is the number of neurons in each mini-column (in our tests k=5). However, the number of synapses does not grow as fast since the number of associative links between all neurons corresponds to the number of transitions between various words. They are just spread over the larger number of neurons. Although the training time is greater for LUMAKG than for ANAKG due to the need of finding predecessor and successor for each element of the training sequence, the quality of results points to better properties of LUMAKG graphs, which make them more suitable to develop short term associative memories.</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28</a:t>
            </a:fld>
            <a:endParaRPr lang="en-US"/>
          </a:p>
        </p:txBody>
      </p:sp>
    </p:spTree>
    <p:extLst>
      <p:ext uri="{BB962C8B-B14F-4D97-AF65-F5344CB8AC3E}">
        <p14:creationId xmlns:p14="http://schemas.microsoft.com/office/powerpoint/2010/main" val="269357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http://www.thinknicolecarvill.com/mindful-moments-6/</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3</a:t>
            </a:fld>
            <a:endParaRPr lang="en-US"/>
          </a:p>
        </p:txBody>
      </p:sp>
    </p:spTree>
    <p:extLst>
      <p:ext uri="{BB962C8B-B14F-4D97-AF65-F5344CB8AC3E}">
        <p14:creationId xmlns:p14="http://schemas.microsoft.com/office/powerpoint/2010/main" val="189863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t>
            </a:r>
            <a:r>
              <a:rPr lang="en-US" dirty="0" err="1" smtClean="0"/>
              <a:t>minicolumns</a:t>
            </a:r>
            <a:r>
              <a:rPr lang="en-US" dirty="0" smtClean="0"/>
              <a:t>:</a:t>
            </a:r>
            <a:r>
              <a:rPr lang="en-US" baseline="0" dirty="0" smtClean="0"/>
              <a:t> Without </a:t>
            </a:r>
            <a:r>
              <a:rPr lang="en-US" baseline="0" dirty="0" err="1" smtClean="0"/>
              <a:t>minicolumns</a:t>
            </a:r>
            <a:r>
              <a:rPr lang="en-US" baseline="0" dirty="0" smtClean="0"/>
              <a:t>, i.e., 1 neuron symbol, as the number of connections (or contextual knowledge) increases (due to use of a word in multiple sentences) the number of connections increases. This increased in connections can lead to large number of excitations and potentially cause confusion, but with </a:t>
            </a:r>
            <a:r>
              <a:rPr lang="en-US" baseline="0" dirty="0" err="1" smtClean="0"/>
              <a:t>minicolumns</a:t>
            </a:r>
            <a:r>
              <a:rPr lang="en-US" baseline="0" dirty="0" smtClean="0"/>
              <a:t> the connections are distributed across the neurons in the </a:t>
            </a:r>
            <a:r>
              <a:rPr lang="en-US" baseline="0" dirty="0" err="1" smtClean="0"/>
              <a:t>minicolum</a:t>
            </a:r>
            <a:r>
              <a:rPr lang="en-US" baseline="0" dirty="0" smtClean="0"/>
              <a:t> and consequently confusion decreased.</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4</a:t>
            </a:fld>
            <a:endParaRPr lang="en-US"/>
          </a:p>
        </p:txBody>
      </p:sp>
    </p:spTree>
    <p:extLst>
      <p:ext uri="{BB962C8B-B14F-4D97-AF65-F5344CB8AC3E}">
        <p14:creationId xmlns:p14="http://schemas.microsoft.com/office/powerpoint/2010/main" val="351401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HTM – more sensitive to temporal noise compared</a:t>
            </a:r>
            <a:r>
              <a:rPr lang="en-US" baseline="0" dirty="0" smtClean="0"/>
              <a:t> to long-short-term memory, where as ANAKG does not have this drawback.</a:t>
            </a:r>
          </a:p>
          <a:p>
            <a:endParaRPr lang="en-US" baseline="0" dirty="0" smtClean="0"/>
          </a:p>
          <a:p>
            <a:r>
              <a:rPr lang="en-US" baseline="0" dirty="0" smtClean="0"/>
              <a:t>Fig: CLA region is a column of cells. Each column receive inputs from a region of the input, called the receptive field, and competes with neighboring columns to become active. </a:t>
            </a:r>
          </a:p>
          <a:p>
            <a:endParaRPr lang="en-US" baseline="0" dirty="0" smtClean="0"/>
          </a:p>
          <a:p>
            <a:r>
              <a:rPr lang="en-US" baseline="0" dirty="0" smtClean="0"/>
              <a:t>Fig. from: </a:t>
            </a:r>
            <a:r>
              <a:rPr lang="en-US" sz="1200" kern="1200" dirty="0" smtClean="0">
                <a:solidFill>
                  <a:schemeClr val="tx1"/>
                </a:solidFill>
                <a:effectLst/>
                <a:latin typeface="+mn-lt"/>
                <a:ea typeface="+mn-ea"/>
                <a:cs typeface="+mn-cs"/>
              </a:rPr>
              <a:t>P. Agrawal and S. Franklin, "Multi-layer Cortical Learning Algorithms," in 2014 IEEE Symposium Series on Computational Intelligence, Orlando, FL, December 9-12 2014.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8B0435-2E67-49EC-8932-CE488677C589}" type="slidenum">
              <a:rPr lang="en-US" smtClean="0"/>
              <a:t>11</a:t>
            </a:fld>
            <a:endParaRPr lang="en-US"/>
          </a:p>
        </p:txBody>
      </p:sp>
    </p:spTree>
    <p:extLst>
      <p:ext uri="{BB962C8B-B14F-4D97-AF65-F5344CB8AC3E}">
        <p14:creationId xmlns:p14="http://schemas.microsoft.com/office/powerpoint/2010/main" val="222530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the first activated mini-column has no PA nodes, unless it is considered in a broader context of associative learning. Thus typically, all nodes in the first activated mini-column are in unpredicted activation.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subsequent steps address the modification of synaptic weights. Since the LUMAKG algorithm has a convoluted process for modifications of synaptic connections, a simple example is used to</a:t>
            </a:r>
            <a:r>
              <a:rPr lang="en-US" sz="1200" kern="1200" baseline="0" dirty="0" smtClean="0">
                <a:solidFill>
                  <a:schemeClr val="tx1"/>
                </a:solidFill>
                <a:effectLst/>
                <a:latin typeface="+mn-lt"/>
                <a:ea typeface="+mn-ea"/>
                <a:cs typeface="+mn-cs"/>
              </a:rPr>
              <a:t> illustrate the subsequent steps. Note that while in this illustration we assume, for simplicity, </a:t>
            </a:r>
            <a:r>
              <a:rPr lang="en-US" sz="1200" kern="1200" dirty="0" smtClean="0">
                <a:solidFill>
                  <a:schemeClr val="tx1"/>
                </a:solidFill>
                <a:effectLst/>
                <a:latin typeface="+mn-lt"/>
                <a:ea typeface="+mn-ea"/>
                <a:cs typeface="+mn-cs"/>
              </a:rPr>
              <a:t>that a PA node makes a single prediction and that at most a single PA node is activated in any mini-column, the algorithm is not limited to such cases. These assumptions are made only to simplify the example illustration of the LUMAKG</a:t>
            </a:r>
            <a:r>
              <a:rPr lang="en-US" sz="1200" kern="1200" baseline="0" dirty="0" smtClean="0">
                <a:solidFill>
                  <a:schemeClr val="tx1"/>
                </a:solidFill>
                <a:effectLst/>
                <a:latin typeface="+mn-lt"/>
                <a:ea typeface="+mn-ea"/>
                <a:cs typeface="+mn-cs"/>
              </a:rPr>
              <a:t> algorithm.</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14</a:t>
            </a:fld>
            <a:endParaRPr lang="en-US"/>
          </a:p>
        </p:txBody>
      </p:sp>
    </p:spTree>
    <p:extLst>
      <p:ext uri="{BB962C8B-B14F-4D97-AF65-F5344CB8AC3E}">
        <p14:creationId xmlns:p14="http://schemas.microsoft.com/office/powerpoint/2010/main" val="283086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simplicity of graphical illustration, a mini-column is represented by a single node, the actual and simplified symbols are shown in the figure</a:t>
            </a:r>
            <a:r>
              <a:rPr lang="en-US" sz="1200" kern="1200" baseline="0" dirty="0" smtClean="0">
                <a:solidFill>
                  <a:schemeClr val="tx1"/>
                </a:solidFill>
                <a:effectLst/>
                <a:latin typeface="+mn-lt"/>
                <a:ea typeface="+mn-ea"/>
                <a:cs typeface="+mn-cs"/>
              </a:rPr>
              <a:t> on the top-left.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Assume that the sequence A, B, C, D, E was inputted to the LUMAKG memory and activated the corresponding mini-columns as shown in the figure on the top-right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mini-column ‘D’ would be the only mini-column with a PA node, hence we name ‘D’ the FPA mini-column.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Following the algorithm, we move to the predecessor mini-column ‘C’, name the node linked to PA node in D as the new PA node. The predecessor </a:t>
            </a:r>
            <a:r>
              <a:rPr lang="en-US" sz="1200" kern="1200" baseline="0" dirty="0" err="1" smtClean="0">
                <a:solidFill>
                  <a:schemeClr val="tx1"/>
                </a:solidFill>
                <a:effectLst/>
                <a:latin typeface="+mn-lt"/>
                <a:ea typeface="+mn-ea"/>
                <a:cs typeface="+mn-cs"/>
              </a:rPr>
              <a:t>minicolumn</a:t>
            </a:r>
            <a:r>
              <a:rPr lang="en-US" sz="1200" kern="1200" baseline="0" dirty="0" smtClean="0">
                <a:solidFill>
                  <a:schemeClr val="tx1"/>
                </a:solidFill>
                <a:effectLst/>
                <a:latin typeface="+mn-lt"/>
                <a:ea typeface="+mn-ea"/>
                <a:cs typeface="+mn-cs"/>
              </a:rPr>
              <a:t> to C is B, but there exists no link, hence following the algorithm we choose a node in mini-column B with the minimum number of outgoing connections and treat it as a PA node. Now moving back to the </a:t>
            </a:r>
            <a:r>
              <a:rPr lang="en-US" sz="1200" kern="1200" baseline="0" dirty="0" err="1" smtClean="0">
                <a:solidFill>
                  <a:schemeClr val="tx1"/>
                </a:solidFill>
                <a:effectLst/>
                <a:latin typeface="+mn-lt"/>
                <a:ea typeface="+mn-ea"/>
                <a:cs typeface="+mn-cs"/>
              </a:rPr>
              <a:t>minicolumn</a:t>
            </a:r>
            <a:r>
              <a:rPr lang="en-US" sz="1200" kern="1200" baseline="0" dirty="0" smtClean="0">
                <a:solidFill>
                  <a:schemeClr val="tx1"/>
                </a:solidFill>
                <a:effectLst/>
                <a:latin typeface="+mn-lt"/>
                <a:ea typeface="+mn-ea"/>
                <a:cs typeface="+mn-cs"/>
              </a:rPr>
              <a:t> A and applying the same algorithm, node in </a:t>
            </a:r>
            <a:r>
              <a:rPr lang="en-US" sz="1200" kern="1200" baseline="0" dirty="0" err="1" smtClean="0">
                <a:solidFill>
                  <a:schemeClr val="tx1"/>
                </a:solidFill>
                <a:effectLst/>
                <a:latin typeface="+mn-lt"/>
                <a:ea typeface="+mn-ea"/>
                <a:cs typeface="+mn-cs"/>
              </a:rPr>
              <a:t>minicolumn</a:t>
            </a:r>
            <a:r>
              <a:rPr lang="en-US" sz="1200" kern="1200" baseline="0" dirty="0" smtClean="0">
                <a:solidFill>
                  <a:schemeClr val="tx1"/>
                </a:solidFill>
                <a:effectLst/>
                <a:latin typeface="+mn-lt"/>
                <a:ea typeface="+mn-ea"/>
                <a:cs typeface="+mn-cs"/>
              </a:rPr>
              <a:t> A with the minimum number of outgoing connections is selected and treated as the new PA node. The connections at the end of this step are shown in the figure on the bottom. The newly created connections are shown by dotted lines.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there are no more predecessor</a:t>
            </a:r>
            <a:r>
              <a:rPr lang="en-US" sz="1200" kern="1200" baseline="0" dirty="0" smtClean="0">
                <a:solidFill>
                  <a:schemeClr val="tx1"/>
                </a:solidFill>
                <a:effectLst/>
                <a:latin typeface="+mn-lt"/>
                <a:ea typeface="+mn-ea"/>
                <a:cs typeface="+mn-cs"/>
              </a:rPr>
              <a:t> nodes we move to the next step.</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15</a:t>
            </a:fld>
            <a:endParaRPr lang="en-US"/>
          </a:p>
        </p:txBody>
      </p:sp>
    </p:spTree>
    <p:extLst>
      <p:ext uri="{BB962C8B-B14F-4D97-AF65-F5344CB8AC3E}">
        <p14:creationId xmlns:p14="http://schemas.microsoft.com/office/powerpoint/2010/main" val="210165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there is no PA node in mini-column E, we choose the node in mini-column E with the minimum number of outgoing connections and treat it as a PA node. This establishes the link between the two PA nodes in mini-columns D and E. Since</a:t>
            </a:r>
            <a:r>
              <a:rPr lang="en-US" sz="1200" kern="1200" baseline="0" dirty="0" smtClean="0">
                <a:solidFill>
                  <a:schemeClr val="tx1"/>
                </a:solidFill>
                <a:effectLst/>
                <a:latin typeface="+mn-lt"/>
                <a:ea typeface="+mn-ea"/>
                <a:cs typeface="+mn-cs"/>
              </a:rPr>
              <a:t> there are no successor mini-columns to E the algorithm moves to the next step.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final mini-column structure with connections between nodes in mini-column D and E is shown here. Note that gray color is used to represent PA neurons that will have their synaptic connection weights changed according to the previously discussed ANAKG algorithm.</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16</a:t>
            </a:fld>
            <a:endParaRPr lang="en-US"/>
          </a:p>
        </p:txBody>
      </p:sp>
    </p:spTree>
    <p:extLst>
      <p:ext uri="{BB962C8B-B14F-4D97-AF65-F5344CB8AC3E}">
        <p14:creationId xmlns:p14="http://schemas.microsoft.com/office/powerpoint/2010/main" val="80844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updated links after the application of the ANAKG algorithm to</a:t>
            </a:r>
            <a:r>
              <a:rPr lang="en-US" baseline="0" dirty="0" smtClean="0"/>
              <a:t> modify weights between the selected PA nodes is shown here.</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17</a:t>
            </a:fld>
            <a:endParaRPr lang="en-US"/>
          </a:p>
        </p:txBody>
      </p:sp>
    </p:spTree>
    <p:extLst>
      <p:ext uri="{BB962C8B-B14F-4D97-AF65-F5344CB8AC3E}">
        <p14:creationId xmlns:p14="http://schemas.microsoft.com/office/powerpoint/2010/main" val="1494906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Tests were performed to compare the efficiency of learning, memory capacity, and learning resolution of LUMAKG and ANAKG memories. All tests were performed on the same equipment and using the same software environment. In fact, LUMAKG was based on a modified ANAKG tool.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test was to measure the resolution of recalled sequences. For these</a:t>
            </a:r>
            <a:r>
              <a:rPr lang="en-US" sz="1200" kern="1200" baseline="0" dirty="0" smtClean="0">
                <a:solidFill>
                  <a:schemeClr val="tx1"/>
                </a:solidFill>
                <a:effectLst/>
                <a:latin typeface="+mn-lt"/>
                <a:ea typeface="+mn-ea"/>
                <a:cs typeface="+mn-cs"/>
              </a:rPr>
              <a:t> tests a set of sentences from “the golden bird” tale from “Grimm’s fairy tales”, and shown here, were chosen.</a:t>
            </a:r>
            <a:endParaRPr lang="en-US" dirty="0"/>
          </a:p>
        </p:txBody>
      </p:sp>
      <p:sp>
        <p:nvSpPr>
          <p:cNvPr id="4" name="Slide Number Placeholder 3"/>
          <p:cNvSpPr>
            <a:spLocks noGrp="1"/>
          </p:cNvSpPr>
          <p:nvPr>
            <p:ph type="sldNum" sz="quarter" idx="10"/>
          </p:nvPr>
        </p:nvSpPr>
        <p:spPr/>
        <p:txBody>
          <a:bodyPr/>
          <a:lstStyle/>
          <a:p>
            <a:fld id="{3C8B0435-2E67-49EC-8932-CE488677C589}" type="slidenum">
              <a:rPr lang="en-US" smtClean="0"/>
              <a:t>18</a:t>
            </a:fld>
            <a:endParaRPr lang="en-US"/>
          </a:p>
        </p:txBody>
      </p:sp>
    </p:spTree>
    <p:extLst>
      <p:ext uri="{BB962C8B-B14F-4D97-AF65-F5344CB8AC3E}">
        <p14:creationId xmlns:p14="http://schemas.microsoft.com/office/powerpoint/2010/main" val="322527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AF48FB-04A7-48EB-B4A4-D849D9763A2F}"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B19B44-6065-44E7-9FBC-13BD56949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06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F48FB-04A7-48EB-B4A4-D849D9763A2F}"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B19B44-6065-44E7-9FBC-13BD56949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19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F48FB-04A7-48EB-B4A4-D849D9763A2F}"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B19B44-6065-44E7-9FBC-13BD56949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36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F48FB-04A7-48EB-B4A4-D849D9763A2F}"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B19B44-6065-44E7-9FBC-13BD56949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00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AF48FB-04A7-48EB-B4A4-D849D9763A2F}"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B19B44-6065-44E7-9FBC-13BD56949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12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AF48FB-04A7-48EB-B4A4-D849D9763A2F}"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B19B44-6065-44E7-9FBC-13BD56949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44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AF48FB-04A7-48EB-B4A4-D849D9763A2F}" type="datetimeFigureOut">
              <a:rPr lang="en-US" smtClean="0">
                <a:solidFill>
                  <a:prstClr val="black">
                    <a:tint val="75000"/>
                  </a:prstClr>
                </a:solidFill>
              </a:rPr>
              <a:pPr/>
              <a:t>11/12/2017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B19B44-6065-44E7-9FBC-13BD56949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9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AF48FB-04A7-48EB-B4A4-D849D9763A2F}" type="datetimeFigureOut">
              <a:rPr lang="en-US" smtClean="0">
                <a:solidFill>
                  <a:prstClr val="black">
                    <a:tint val="75000"/>
                  </a:prstClr>
                </a:solidFill>
              </a:rPr>
              <a:pPr/>
              <a:t>11/12/2017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B19B44-6065-44E7-9FBC-13BD56949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0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F48FB-04A7-48EB-B4A4-D849D9763A2F}" type="datetimeFigureOut">
              <a:rPr lang="en-US" smtClean="0">
                <a:solidFill>
                  <a:prstClr val="black">
                    <a:tint val="75000"/>
                  </a:prstClr>
                </a:solidFill>
              </a:rPr>
              <a:pPr/>
              <a:t>11/12/2017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B19B44-6065-44E7-9FBC-13BD56949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36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F48FB-04A7-48EB-B4A4-D849D9763A2F}"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B19B44-6065-44E7-9FBC-13BD56949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06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F48FB-04A7-48EB-B4A4-D849D9763A2F}" type="datetimeFigureOut">
              <a:rPr lang="en-US" smtClean="0">
                <a:solidFill>
                  <a:prstClr val="black">
                    <a:tint val="75000"/>
                  </a:prstClr>
                </a:solidFill>
              </a:rPr>
              <a:pPr/>
              <a:t>11/12/2017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B19B44-6065-44E7-9FBC-13BD56949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87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AF48FB-04A7-48EB-B4A4-D849D9763A2F}" type="datetimeFigureOut">
              <a:rPr lang="en-US" smtClean="0">
                <a:solidFill>
                  <a:prstClr val="black">
                    <a:tint val="75000"/>
                  </a:prstClr>
                </a:solidFill>
              </a:rPr>
              <a:pPr/>
              <a:t>11/12/2017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B19B44-6065-44E7-9FBC-13BD56949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1965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85800"/>
            <a:ext cx="6858000" cy="2387600"/>
          </a:xfrm>
        </p:spPr>
        <p:txBody>
          <a:bodyPr/>
          <a:lstStyle/>
          <a:p>
            <a:r>
              <a:rPr lang="en-US" dirty="0"/>
              <a:t>Lumped Mini-Column</a:t>
            </a:r>
            <a:br>
              <a:rPr lang="en-US" dirty="0"/>
            </a:br>
            <a:r>
              <a:rPr lang="en-US" dirty="0"/>
              <a:t>Associative Knowledge Graphs</a:t>
            </a:r>
          </a:p>
        </p:txBody>
      </p:sp>
      <p:sp>
        <p:nvSpPr>
          <p:cNvPr id="3" name="Subtitle 2"/>
          <p:cNvSpPr>
            <a:spLocks noGrp="1"/>
          </p:cNvSpPr>
          <p:nvPr>
            <p:ph type="subTitle" idx="1"/>
          </p:nvPr>
        </p:nvSpPr>
        <p:spPr>
          <a:xfrm>
            <a:off x="1143000" y="3602038"/>
            <a:ext cx="6858000" cy="2417762"/>
          </a:xfrm>
        </p:spPr>
        <p:txBody>
          <a:bodyPr>
            <a:normAutofit/>
          </a:bodyPr>
          <a:lstStyle/>
          <a:p>
            <a:r>
              <a:rPr lang="en-US" sz="2400" dirty="0" smtClean="0"/>
              <a:t>Basawaraj</a:t>
            </a:r>
            <a:r>
              <a:rPr lang="en-US" sz="2400" baseline="30000" dirty="0" smtClean="0"/>
              <a:t>1</a:t>
            </a:r>
            <a:r>
              <a:rPr lang="en-US" sz="2400" dirty="0" smtClean="0"/>
              <a:t>, </a:t>
            </a:r>
            <a:r>
              <a:rPr lang="en-US" sz="2400" dirty="0" smtClean="0"/>
              <a:t>J</a:t>
            </a:r>
            <a:r>
              <a:rPr lang="en-US" sz="2400" dirty="0"/>
              <a:t>. A. </a:t>
            </a:r>
            <a:r>
              <a:rPr lang="en-US" sz="2400" dirty="0" smtClean="0"/>
              <a:t>Starzyk</a:t>
            </a:r>
            <a:r>
              <a:rPr lang="en-US" sz="2400" baseline="30000" dirty="0" smtClean="0"/>
              <a:t>1,2</a:t>
            </a:r>
            <a:r>
              <a:rPr lang="en-US" sz="2400" dirty="0" smtClean="0"/>
              <a:t>, </a:t>
            </a:r>
            <a:r>
              <a:rPr lang="en-US" sz="2400" dirty="0"/>
              <a:t>and A. </a:t>
            </a:r>
            <a:r>
              <a:rPr lang="en-US" sz="2400" dirty="0" smtClean="0"/>
              <a:t>Horzyk</a:t>
            </a:r>
            <a:r>
              <a:rPr lang="en-US" sz="2400" baseline="30000" dirty="0" smtClean="0"/>
              <a:t>3</a:t>
            </a:r>
          </a:p>
          <a:p>
            <a:r>
              <a:rPr lang="en-US" altLang="en-US" baseline="30000" dirty="0">
                <a:effectLst>
                  <a:outerShdw blurRad="38100" dist="38100" dir="2700000" algn="tl">
                    <a:srgbClr val="04617B"/>
                  </a:outerShdw>
                </a:effectLst>
              </a:rPr>
              <a:t>1</a:t>
            </a:r>
            <a:r>
              <a:rPr lang="en-US" altLang="en-US" dirty="0">
                <a:effectLst>
                  <a:outerShdw blurRad="38100" dist="38100" dir="2700000" algn="tl">
                    <a:srgbClr val="04617B"/>
                  </a:outerShdw>
                </a:effectLst>
              </a:rPr>
              <a:t>School of Electrical Engineering and Computer Science</a:t>
            </a:r>
          </a:p>
          <a:p>
            <a:r>
              <a:rPr lang="en-US" altLang="en-US" dirty="0">
                <a:effectLst>
                  <a:outerShdw blurRad="38100" dist="38100" dir="2700000" algn="tl">
                    <a:srgbClr val="04617B"/>
                  </a:outerShdw>
                </a:effectLst>
              </a:rPr>
              <a:t> </a:t>
            </a:r>
            <a:r>
              <a:rPr lang="pl-PL" altLang="en-US" dirty="0">
                <a:effectLst>
                  <a:outerShdw blurRad="38100" dist="38100" dir="2700000" algn="tl">
                    <a:srgbClr val="04617B"/>
                  </a:outerShdw>
                </a:effectLst>
              </a:rPr>
              <a:t> </a:t>
            </a:r>
            <a:r>
              <a:rPr lang="en-US" altLang="en-US" dirty="0">
                <a:effectLst>
                  <a:outerShdw blurRad="38100" dist="38100" dir="2700000" algn="tl">
                    <a:srgbClr val="04617B"/>
                  </a:outerShdw>
                </a:effectLst>
              </a:rPr>
              <a:t>Ohio University, Athens, OH, USA</a:t>
            </a:r>
          </a:p>
          <a:p>
            <a:r>
              <a:rPr lang="en-US" altLang="en-US" baseline="30000" dirty="0">
                <a:effectLst>
                  <a:outerShdw blurRad="38100" dist="38100" dir="2700000" algn="tl">
                    <a:srgbClr val="04617B"/>
                  </a:outerShdw>
                </a:effectLst>
              </a:rPr>
              <a:t>2</a:t>
            </a:r>
            <a:r>
              <a:rPr lang="en-US" altLang="en-US" dirty="0">
                <a:effectLst>
                  <a:outerShdw blurRad="38100" dist="38100" dir="2700000" algn="tl">
                    <a:srgbClr val="04617B"/>
                  </a:outerShdw>
                </a:effectLst>
              </a:rPr>
              <a:t>University of Information Technology and Management</a:t>
            </a:r>
          </a:p>
          <a:p>
            <a:r>
              <a:rPr lang="en-US" altLang="en-US" baseline="30000" dirty="0">
                <a:effectLst>
                  <a:outerShdw blurRad="38100" dist="38100" dir="2700000" algn="tl">
                    <a:srgbClr val="04617B"/>
                  </a:outerShdw>
                </a:effectLst>
              </a:rPr>
              <a:t>  </a:t>
            </a:r>
            <a:r>
              <a:rPr lang="pl-PL" altLang="en-US" baseline="30000" dirty="0">
                <a:effectLst>
                  <a:outerShdw blurRad="38100" dist="38100" dir="2700000" algn="tl">
                    <a:srgbClr val="04617B"/>
                  </a:outerShdw>
                </a:effectLst>
              </a:rPr>
              <a:t> </a:t>
            </a:r>
            <a:r>
              <a:rPr lang="en-US" altLang="en-US" dirty="0">
                <a:effectLst>
                  <a:outerShdw blurRad="38100" dist="38100" dir="2700000" algn="tl">
                    <a:srgbClr val="04617B"/>
                  </a:outerShdw>
                </a:effectLst>
              </a:rPr>
              <a:t>Rzeszow, Poland</a:t>
            </a:r>
            <a:endParaRPr lang="en-US" altLang="en-US" baseline="30000" dirty="0">
              <a:effectLst>
                <a:outerShdw blurRad="38100" dist="38100" dir="2700000" algn="tl">
                  <a:srgbClr val="04617B"/>
                </a:outerShdw>
              </a:effectLst>
            </a:endParaRPr>
          </a:p>
          <a:p>
            <a:r>
              <a:rPr lang="en-US" altLang="en-US" baseline="30000" dirty="0">
                <a:effectLst>
                  <a:outerShdw blurRad="38100" dist="38100" dir="2700000" algn="tl">
                    <a:srgbClr val="04617B"/>
                  </a:outerShdw>
                </a:effectLst>
              </a:rPr>
              <a:t>3</a:t>
            </a:r>
            <a:r>
              <a:rPr lang="en-US" altLang="en-US" dirty="0">
                <a:effectLst>
                  <a:outerShdw blurRad="38100" dist="38100" dir="2700000" algn="tl">
                    <a:srgbClr val="04617B"/>
                  </a:outerShdw>
                </a:effectLst>
              </a:rPr>
              <a:t>Department of Automatics and Biomedical Engineering, </a:t>
            </a:r>
            <a:r>
              <a:rPr lang="pl-PL" altLang="en-US" dirty="0">
                <a:effectLst>
                  <a:outerShdw blurRad="38100" dist="38100" dir="2700000" algn="tl">
                    <a:srgbClr val="04617B"/>
                  </a:outerShdw>
                </a:effectLst>
              </a:rPr>
              <a:t/>
            </a:r>
            <a:br>
              <a:rPr lang="pl-PL" altLang="en-US" dirty="0">
                <a:effectLst>
                  <a:outerShdw blurRad="38100" dist="38100" dir="2700000" algn="tl">
                    <a:srgbClr val="04617B"/>
                  </a:outerShdw>
                </a:effectLst>
              </a:rPr>
            </a:br>
            <a:r>
              <a:rPr lang="pl-PL" altLang="en-US" dirty="0">
                <a:effectLst>
                  <a:outerShdw blurRad="38100" dist="38100" dir="2700000" algn="tl">
                    <a:srgbClr val="04617B"/>
                  </a:outerShdw>
                </a:effectLst>
              </a:rPr>
              <a:t>  </a:t>
            </a:r>
            <a:r>
              <a:rPr lang="en-US" altLang="en-US" dirty="0">
                <a:effectLst>
                  <a:outerShdw blurRad="38100" dist="38100" dir="2700000" algn="tl">
                    <a:srgbClr val="04617B"/>
                  </a:outerShdw>
                </a:effectLst>
              </a:rPr>
              <a:t>AGH University of Science and Technology, </a:t>
            </a:r>
            <a:r>
              <a:rPr lang="en-US" dirty="0">
                <a:effectLst>
                  <a:outerShdw blurRad="38100" dist="38100" dir="2700000" algn="tl">
                    <a:srgbClr val="04617B"/>
                  </a:outerShdw>
                </a:effectLst>
              </a:rPr>
              <a:t>Krakow, Poland </a:t>
            </a:r>
            <a:endParaRPr lang="en-US" altLang="en-US" dirty="0">
              <a:effectLst>
                <a:outerShdw blurRad="38100" dist="38100" dir="2700000" algn="tl">
                  <a:srgbClr val="04617B"/>
                </a:outerShdw>
              </a:effectLst>
            </a:endParaRPr>
          </a:p>
          <a:p>
            <a:endParaRPr lang="en-US" dirty="0"/>
          </a:p>
        </p:txBody>
      </p:sp>
    </p:spTree>
    <p:extLst>
      <p:ext uri="{BB962C8B-B14F-4D97-AF65-F5344CB8AC3E}">
        <p14:creationId xmlns:p14="http://schemas.microsoft.com/office/powerpoint/2010/main" val="71008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5867400" cy="1325563"/>
          </a:xfrm>
        </p:spPr>
        <p:txBody>
          <a:bodyPr/>
          <a:lstStyle/>
          <a:p>
            <a:pPr algn="ctr"/>
            <a:r>
              <a:rPr lang="en-US" b="1" dirty="0" smtClean="0"/>
              <a:t>Semantic Memory</a:t>
            </a:r>
            <a:endParaRPr lang="en-US" b="1" dirty="0"/>
          </a:p>
        </p:txBody>
      </p:sp>
      <p:sp>
        <p:nvSpPr>
          <p:cNvPr id="3" name="Content Placeholder 2"/>
          <p:cNvSpPr>
            <a:spLocks noGrp="1"/>
          </p:cNvSpPr>
          <p:nvPr>
            <p:ph idx="1"/>
          </p:nvPr>
        </p:nvSpPr>
        <p:spPr>
          <a:xfrm>
            <a:off x="609600" y="1219200"/>
            <a:ext cx="8382000" cy="5638800"/>
          </a:xfrm>
        </p:spPr>
        <p:txBody>
          <a:bodyPr>
            <a:normAutofit fontScale="92500"/>
          </a:bodyPr>
          <a:lstStyle/>
          <a:p>
            <a:r>
              <a:rPr lang="en-US" dirty="0" smtClean="0"/>
              <a:t>Structured </a:t>
            </a:r>
            <a:r>
              <a:rPr lang="en-US" dirty="0"/>
              <a:t>record of facts, meanings, concepts and knowledge about the </a:t>
            </a:r>
            <a:r>
              <a:rPr lang="en-US" dirty="0" smtClean="0"/>
              <a:t>world</a:t>
            </a:r>
          </a:p>
          <a:p>
            <a:r>
              <a:rPr lang="en-US" dirty="0" smtClean="0"/>
              <a:t>General </a:t>
            </a:r>
            <a:r>
              <a:rPr lang="en-US" dirty="0"/>
              <a:t>factual knowledge, shared with others and independent of personal experience and of the spatial/temporal context in which it was acquired. </a:t>
            </a:r>
            <a:endParaRPr lang="en-US" dirty="0" smtClean="0"/>
          </a:p>
          <a:p>
            <a:r>
              <a:rPr lang="en-US" dirty="0" smtClean="0"/>
              <a:t>May </a:t>
            </a:r>
            <a:r>
              <a:rPr lang="en-US" dirty="0"/>
              <a:t>once have had a personal context, but now stand alone as </a:t>
            </a:r>
            <a:r>
              <a:rPr lang="en-US" dirty="0" smtClean="0"/>
              <a:t>general </a:t>
            </a:r>
            <a:r>
              <a:rPr lang="en-US" dirty="0"/>
              <a:t>knowledge. </a:t>
            </a:r>
            <a:endParaRPr lang="en-US" dirty="0" smtClean="0"/>
          </a:p>
          <a:p>
            <a:pPr lvl="1"/>
            <a:r>
              <a:rPr lang="en-US" dirty="0" smtClean="0"/>
              <a:t>E.g. types </a:t>
            </a:r>
            <a:r>
              <a:rPr lang="en-US" dirty="0"/>
              <a:t>of food, capital cities, social customs, functions of objects, vocabulary, </a:t>
            </a:r>
            <a:r>
              <a:rPr lang="en-US" dirty="0" smtClean="0"/>
              <a:t>etc</a:t>
            </a:r>
            <a:r>
              <a:rPr lang="en-US" dirty="0"/>
              <a:t>. </a:t>
            </a:r>
            <a:endParaRPr lang="en-US" dirty="0" smtClean="0"/>
          </a:p>
          <a:p>
            <a:r>
              <a:rPr lang="en-US" dirty="0" smtClean="0"/>
              <a:t>Abstract </a:t>
            </a:r>
            <a:r>
              <a:rPr lang="en-US" dirty="0"/>
              <a:t>and relational </a:t>
            </a:r>
            <a:endParaRPr lang="en-US" dirty="0" smtClean="0"/>
          </a:p>
          <a:p>
            <a:pPr lvl="1"/>
            <a:r>
              <a:rPr lang="en-US" dirty="0" smtClean="0"/>
              <a:t>Representation </a:t>
            </a:r>
            <a:r>
              <a:rPr lang="en-US" dirty="0"/>
              <a:t>is </a:t>
            </a:r>
            <a:r>
              <a:rPr lang="en-US" dirty="0" smtClean="0"/>
              <a:t>obtained through symbol grounding, </a:t>
            </a:r>
            <a:r>
              <a:rPr lang="en-US" dirty="0"/>
              <a:t>associating sensory data with action and reward obtained by the system in its interaction with the environment. </a:t>
            </a:r>
            <a:endParaRPr lang="en-US" dirty="0" smtClean="0"/>
          </a:p>
          <a:p>
            <a:r>
              <a:rPr lang="en-US" dirty="0" smtClean="0"/>
              <a:t>Uses </a:t>
            </a:r>
            <a:r>
              <a:rPr lang="en-US" dirty="0"/>
              <a:t>an active neuro-associative knowledge graph (ANAKG) – that can represent and associate training sequences of objects or classes of </a:t>
            </a:r>
            <a:r>
              <a:rPr lang="en-US" dirty="0" smtClean="0"/>
              <a:t>objects. </a:t>
            </a:r>
          </a:p>
          <a:p>
            <a:r>
              <a:rPr lang="en-US" dirty="0" smtClean="0"/>
              <a:t>Synaptic </a:t>
            </a:r>
            <a:r>
              <a:rPr lang="en-US" dirty="0"/>
              <a:t>connections are </a:t>
            </a:r>
            <a:r>
              <a:rPr lang="en-US" dirty="0" smtClean="0"/>
              <a:t>weighted, each </a:t>
            </a:r>
            <a:r>
              <a:rPr lang="en-US" dirty="0"/>
              <a:t>association has its own </a:t>
            </a:r>
            <a:r>
              <a:rPr lang="en-US" dirty="0" smtClean="0"/>
              <a:t>importance.</a:t>
            </a:r>
          </a:p>
          <a:p>
            <a:r>
              <a:rPr lang="en-US" dirty="0" smtClean="0"/>
              <a:t>Can </a:t>
            </a:r>
            <a:r>
              <a:rPr lang="en-US" dirty="0"/>
              <a:t>provide common sense solutions to new situations that were not experienced </a:t>
            </a:r>
            <a:r>
              <a:rPr lang="en-US" dirty="0" smtClean="0"/>
              <a:t>before.</a:t>
            </a:r>
            <a:endParaRPr lang="en-US" dirty="0"/>
          </a:p>
          <a:p>
            <a:endParaRPr lang="en-US" dirty="0"/>
          </a:p>
        </p:txBody>
      </p:sp>
    </p:spTree>
    <p:extLst>
      <p:ext uri="{BB962C8B-B14F-4D97-AF65-F5344CB8AC3E}">
        <p14:creationId xmlns:p14="http://schemas.microsoft.com/office/powerpoint/2010/main" val="1323510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Lumped Mini-column Associated Knowledge Graph (LUMAKG)</a:t>
            </a:r>
            <a:endParaRPr lang="en-US" b="1" dirty="0"/>
          </a:p>
        </p:txBody>
      </p:sp>
      <p:sp>
        <p:nvSpPr>
          <p:cNvPr id="3" name="Content Placeholder 2"/>
          <p:cNvSpPr>
            <a:spLocks noGrp="1"/>
          </p:cNvSpPr>
          <p:nvPr>
            <p:ph idx="1"/>
          </p:nvPr>
        </p:nvSpPr>
        <p:spPr/>
        <p:txBody>
          <a:bodyPr/>
          <a:lstStyle/>
          <a:p>
            <a:r>
              <a:rPr lang="en-US" dirty="0" smtClean="0"/>
              <a:t>Active Neural Associative Knowledge Graph (ANAKG) used to build semantic memory</a:t>
            </a:r>
          </a:p>
          <a:p>
            <a:r>
              <a:rPr lang="en-US" dirty="0" err="1" smtClean="0"/>
              <a:t>Minicolumn</a:t>
            </a:r>
            <a:r>
              <a:rPr lang="en-US" dirty="0" smtClean="0"/>
              <a:t> structure successfully used to build memories</a:t>
            </a:r>
          </a:p>
          <a:p>
            <a:pPr lvl="1"/>
            <a:r>
              <a:rPr lang="en-US" dirty="0" smtClean="0"/>
              <a:t>Cortical Learning Algorithms for Hierarchical Temporal Learning (HTM), general framework for perceptual learning, by </a:t>
            </a:r>
            <a:r>
              <a:rPr lang="en-US" dirty="0" err="1" smtClean="0"/>
              <a:t>Numenta</a:t>
            </a:r>
            <a:r>
              <a:rPr lang="en-US" dirty="0" smtClean="0"/>
              <a:t>. </a:t>
            </a:r>
          </a:p>
          <a:p>
            <a:pPr lvl="1"/>
            <a:r>
              <a:rPr lang="en-US" dirty="0"/>
              <a:t>HTM – </a:t>
            </a:r>
            <a:r>
              <a:rPr lang="en-US" dirty="0" smtClean="0"/>
              <a:t>sensitive </a:t>
            </a:r>
            <a:r>
              <a:rPr lang="en-US" dirty="0"/>
              <a:t>to temporal </a:t>
            </a:r>
            <a:r>
              <a:rPr lang="en-US" dirty="0" smtClean="0"/>
              <a:t>noise</a:t>
            </a:r>
          </a:p>
          <a:p>
            <a:r>
              <a:rPr lang="en-US" dirty="0" smtClean="0"/>
              <a:t>LUMAKG – Generalization of ANAKG to mini-column form.</a:t>
            </a:r>
          </a:p>
          <a:p>
            <a:pPr lvl="1"/>
            <a:r>
              <a:rPr lang="en-US" dirty="0" err="1" smtClean="0"/>
              <a:t>Minicolumn</a:t>
            </a:r>
            <a:r>
              <a:rPr lang="en-US" dirty="0" smtClean="0"/>
              <a:t> structure better for storing </a:t>
            </a:r>
            <a:r>
              <a:rPr lang="en-US" dirty="0" err="1" smtClean="0"/>
              <a:t>spatio</a:t>
            </a:r>
            <a:r>
              <a:rPr lang="en-US" dirty="0" smtClean="0"/>
              <a:t>-temporal relations</a:t>
            </a:r>
          </a:p>
          <a:p>
            <a:pPr lvl="1"/>
            <a:r>
              <a:rPr lang="en-US" dirty="0" smtClean="0"/>
              <a:t>ANAKG – lower sensitivity to temporal noise</a:t>
            </a:r>
          </a:p>
          <a:p>
            <a:endParaRPr lang="en-US" dirty="0"/>
          </a:p>
        </p:txBody>
      </p:sp>
      <p:pic>
        <p:nvPicPr>
          <p:cNvPr id="4" name="Picture 3"/>
          <p:cNvPicPr>
            <a:picLocks noChangeAspect="1"/>
          </p:cNvPicPr>
          <p:nvPr/>
        </p:nvPicPr>
        <p:blipFill>
          <a:blip r:embed="rId3"/>
          <a:stretch>
            <a:fillRect/>
          </a:stretch>
        </p:blipFill>
        <p:spPr>
          <a:xfrm>
            <a:off x="4648200" y="4649129"/>
            <a:ext cx="4495800" cy="2196171"/>
          </a:xfrm>
          <a:prstGeom prst="rect">
            <a:avLst/>
          </a:prstGeom>
        </p:spPr>
      </p:pic>
    </p:spTree>
    <p:extLst>
      <p:ext uri="{BB962C8B-B14F-4D97-AF65-F5344CB8AC3E}">
        <p14:creationId xmlns:p14="http://schemas.microsoft.com/office/powerpoint/2010/main" val="1567072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LUMAKG Organization and Principles</a:t>
            </a:r>
            <a:endParaRPr lang="en-US" b="1" dirty="0"/>
          </a:p>
        </p:txBody>
      </p:sp>
      <p:sp>
        <p:nvSpPr>
          <p:cNvPr id="3" name="Content Placeholder 2"/>
          <p:cNvSpPr>
            <a:spLocks noGrp="1"/>
          </p:cNvSpPr>
          <p:nvPr>
            <p:ph idx="1"/>
          </p:nvPr>
        </p:nvSpPr>
        <p:spPr/>
        <p:txBody>
          <a:bodyPr/>
          <a:lstStyle/>
          <a:p>
            <a:r>
              <a:rPr lang="en-US" dirty="0" smtClean="0"/>
              <a:t>Symbolic representation used</a:t>
            </a:r>
          </a:p>
          <a:p>
            <a:pPr lvl="1"/>
            <a:r>
              <a:rPr lang="en-US" dirty="0" smtClean="0"/>
              <a:t>Each symbol represents a unique word</a:t>
            </a:r>
          </a:p>
          <a:p>
            <a:r>
              <a:rPr lang="en-US" dirty="0" smtClean="0"/>
              <a:t>Min-column with 5 neurons used for each symbol</a:t>
            </a:r>
          </a:p>
          <a:p>
            <a:pPr lvl="1"/>
            <a:r>
              <a:rPr lang="en-US" dirty="0" smtClean="0"/>
              <a:t>External activations activate all neurons in the mini-column</a:t>
            </a:r>
          </a:p>
          <a:p>
            <a:pPr lvl="1"/>
            <a:r>
              <a:rPr lang="en-US" dirty="0" smtClean="0"/>
              <a:t>Outputs, and synaptic connections are different and distributed across the neurons </a:t>
            </a:r>
          </a:p>
          <a:p>
            <a:r>
              <a:rPr lang="en-US" dirty="0" smtClean="0"/>
              <a:t>LUMAKG network structure obtained dynamically</a:t>
            </a:r>
          </a:p>
          <a:p>
            <a:pPr lvl="1"/>
            <a:r>
              <a:rPr lang="en-US" dirty="0" smtClean="0"/>
              <a:t>New mini-columns added when new symbols are observed</a:t>
            </a:r>
          </a:p>
          <a:p>
            <a:pPr lvl="1"/>
            <a:r>
              <a:rPr lang="en-US" dirty="0" smtClean="0"/>
              <a:t>New synaptic connections added when new relations observed, else existing connections suitably modified</a:t>
            </a:r>
          </a:p>
          <a:p>
            <a:endParaRPr lang="en-US" dirty="0"/>
          </a:p>
        </p:txBody>
      </p:sp>
    </p:spTree>
    <p:extLst>
      <p:ext uri="{BB962C8B-B14F-4D97-AF65-F5344CB8AC3E}">
        <p14:creationId xmlns:p14="http://schemas.microsoft.com/office/powerpoint/2010/main" val="2335862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Organization Principles</a:t>
            </a:r>
            <a:endParaRPr lang="en-US" b="1" dirty="0"/>
          </a:p>
        </p:txBody>
      </p:sp>
      <p:sp>
        <p:nvSpPr>
          <p:cNvPr id="3" name="Content Placeholder 2"/>
          <p:cNvSpPr>
            <a:spLocks noGrp="1"/>
          </p:cNvSpPr>
          <p:nvPr>
            <p:ph idx="1"/>
          </p:nvPr>
        </p:nvSpPr>
        <p:spPr/>
        <p:txBody>
          <a:bodyPr>
            <a:normAutofit/>
          </a:bodyPr>
          <a:lstStyle/>
          <a:p>
            <a:r>
              <a:rPr lang="en-US" dirty="0" smtClean="0"/>
              <a:t>Duplicate </a:t>
            </a:r>
            <a:r>
              <a:rPr lang="en-US" dirty="0"/>
              <a:t>each symbol five times to form individual symbol </a:t>
            </a:r>
            <a:r>
              <a:rPr lang="en-US" b="1" dirty="0"/>
              <a:t>mini-columns</a:t>
            </a:r>
            <a:r>
              <a:rPr lang="en-US" dirty="0"/>
              <a:t>.</a:t>
            </a:r>
          </a:p>
          <a:p>
            <a:pPr lvl="0"/>
            <a:r>
              <a:rPr lang="en-US" dirty="0"/>
              <a:t>If a node in a mini-column is activated above the threshold from associative connections, it is called to be in a </a:t>
            </a:r>
            <a:r>
              <a:rPr lang="en-US" b="1" dirty="0"/>
              <a:t>predictive mode</a:t>
            </a:r>
            <a:r>
              <a:rPr lang="en-US" dirty="0"/>
              <a:t>. </a:t>
            </a:r>
          </a:p>
          <a:p>
            <a:pPr lvl="0"/>
            <a:r>
              <a:rPr lang="en-US" dirty="0"/>
              <a:t>An input activates either all nodes in a given mini-column that are in the predictive mode or the whole mini-column if no node is in a predictive mode.</a:t>
            </a:r>
          </a:p>
          <a:p>
            <a:pPr lvl="0"/>
            <a:r>
              <a:rPr lang="en-US" dirty="0"/>
              <a:t>Activated nodes that were in a predictive mode are in </a:t>
            </a:r>
            <a:r>
              <a:rPr lang="en-US" b="1" dirty="0"/>
              <a:t>predicted activation (PA)</a:t>
            </a:r>
            <a:r>
              <a:rPr lang="en-US" dirty="0"/>
              <a:t>.</a:t>
            </a:r>
          </a:p>
          <a:p>
            <a:pPr lvl="0"/>
            <a:r>
              <a:rPr lang="en-US" dirty="0"/>
              <a:t>An activated mini-column without any node in a predictive mode has all nodes in </a:t>
            </a:r>
            <a:r>
              <a:rPr lang="en-US" b="1" dirty="0"/>
              <a:t>unpredicted activation (UA)</a:t>
            </a:r>
            <a:r>
              <a:rPr lang="en-US" dirty="0"/>
              <a:t>.</a:t>
            </a:r>
          </a:p>
          <a:p>
            <a:pPr lvl="0"/>
            <a:r>
              <a:rPr lang="en-US" b="1" dirty="0"/>
              <a:t>Synaptic connections weights</a:t>
            </a:r>
            <a:r>
              <a:rPr lang="en-US" dirty="0"/>
              <a:t> are changed between activated nodes in predecessor and successor mini-columns. </a:t>
            </a:r>
          </a:p>
        </p:txBody>
      </p:sp>
    </p:spTree>
    <p:extLst>
      <p:ext uri="{BB962C8B-B14F-4D97-AF65-F5344CB8AC3E}">
        <p14:creationId xmlns:p14="http://schemas.microsoft.com/office/powerpoint/2010/main" val="826780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LUMAKG Algorithm</a:t>
            </a:r>
            <a:endParaRPr lang="en-US" b="1" dirty="0"/>
          </a:p>
        </p:txBody>
      </p:sp>
      <p:sp>
        <p:nvSpPr>
          <p:cNvPr id="3" name="Content Placeholder 2"/>
          <p:cNvSpPr>
            <a:spLocks noGrp="1"/>
          </p:cNvSpPr>
          <p:nvPr>
            <p:ph idx="1"/>
          </p:nvPr>
        </p:nvSpPr>
        <p:spPr/>
        <p:txBody>
          <a:bodyPr>
            <a:normAutofit/>
          </a:bodyPr>
          <a:lstStyle/>
          <a:p>
            <a:pPr lvl="0"/>
            <a:r>
              <a:rPr lang="en-US" dirty="0" smtClean="0"/>
              <a:t>Read </a:t>
            </a:r>
            <a:r>
              <a:rPr lang="en-US" dirty="0"/>
              <a:t>the consecutive elements of the input sequence to activate corresponding </a:t>
            </a:r>
            <a:r>
              <a:rPr lang="en-US" dirty="0" smtClean="0"/>
              <a:t>mini-columns</a:t>
            </a:r>
            <a:endParaRPr lang="en-US" dirty="0"/>
          </a:p>
          <a:p>
            <a:pPr lvl="1"/>
            <a:r>
              <a:rPr lang="en-US" dirty="0" smtClean="0"/>
              <a:t>Add a new mini-column if </a:t>
            </a:r>
            <a:r>
              <a:rPr lang="en-US" dirty="0"/>
              <a:t>the symbol from the input sequence is </a:t>
            </a:r>
            <a:r>
              <a:rPr lang="en-US" dirty="0" smtClean="0"/>
              <a:t>not represented, all </a:t>
            </a:r>
            <a:r>
              <a:rPr lang="en-US" dirty="0"/>
              <a:t>nodes of this new mini-column are in unpredicted </a:t>
            </a:r>
            <a:r>
              <a:rPr lang="en-US" dirty="0" smtClean="0"/>
              <a:t>activation (UA).</a:t>
            </a:r>
            <a:endParaRPr lang="en-US" dirty="0"/>
          </a:p>
          <a:p>
            <a:pPr lvl="0"/>
            <a:r>
              <a:rPr lang="en-US" dirty="0" smtClean="0"/>
              <a:t>Establish </a:t>
            </a:r>
            <a:r>
              <a:rPr lang="en-US" dirty="0"/>
              <a:t>predecessor-successor nodes in all activated mini-columns in the input </a:t>
            </a:r>
            <a:r>
              <a:rPr lang="en-US" dirty="0" smtClean="0"/>
              <a:t>sequence</a:t>
            </a:r>
            <a:endParaRPr lang="en-US" dirty="0"/>
          </a:p>
          <a:p>
            <a:pPr lvl="1"/>
            <a:r>
              <a:rPr lang="en-US" dirty="0"/>
              <a:t>For each consecutive activated mini-column, activate nodes in the mini-column that corresponds to the input </a:t>
            </a:r>
            <a:r>
              <a:rPr lang="en-US" dirty="0" smtClean="0"/>
              <a:t>symbol (all nodes in the predictive mode or whole mini-column if no node in predictive mode). </a:t>
            </a:r>
            <a:endParaRPr lang="en-US" dirty="0"/>
          </a:p>
          <a:p>
            <a:pPr lvl="1"/>
            <a:r>
              <a:rPr lang="en-US" dirty="0"/>
              <a:t>Find the first mini-column with a PA </a:t>
            </a:r>
            <a:r>
              <a:rPr lang="en-US" dirty="0" smtClean="0"/>
              <a:t>node and name this first predicted activation (FPA) mini-column</a:t>
            </a:r>
          </a:p>
          <a:p>
            <a:pPr lvl="2"/>
            <a:r>
              <a:rPr lang="en-US" dirty="0" smtClean="0"/>
              <a:t>If </a:t>
            </a:r>
            <a:r>
              <a:rPr lang="en-US" dirty="0"/>
              <a:t>no such column exists choose a node in the last mini-column with a minimum number of outgoing connections and treat it as a PA node. </a:t>
            </a:r>
          </a:p>
        </p:txBody>
      </p:sp>
    </p:spTree>
    <p:extLst>
      <p:ext uri="{BB962C8B-B14F-4D97-AF65-F5344CB8AC3E}">
        <p14:creationId xmlns:p14="http://schemas.microsoft.com/office/powerpoint/2010/main" val="273058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LUMAKG Algorithm</a:t>
            </a:r>
            <a:endParaRPr lang="en-US" b="1" dirty="0"/>
          </a:p>
        </p:txBody>
      </p:sp>
      <p:sp>
        <p:nvSpPr>
          <p:cNvPr id="3" name="Content Placeholder 2"/>
          <p:cNvSpPr>
            <a:spLocks noGrp="1"/>
          </p:cNvSpPr>
          <p:nvPr>
            <p:ph idx="1"/>
          </p:nvPr>
        </p:nvSpPr>
        <p:spPr>
          <a:xfrm>
            <a:off x="628650" y="2811462"/>
            <a:ext cx="7886700" cy="2293938"/>
          </a:xfrm>
        </p:spPr>
        <p:txBody>
          <a:bodyPr>
            <a:normAutofit/>
          </a:bodyPr>
          <a:lstStyle/>
          <a:p>
            <a:pPr lvl="0"/>
            <a:r>
              <a:rPr lang="en-US" sz="2400" dirty="0" smtClean="0"/>
              <a:t>Starting from the predecessor mini-column to FPA: </a:t>
            </a:r>
          </a:p>
          <a:p>
            <a:pPr lvl="1"/>
            <a:r>
              <a:rPr lang="en-US" dirty="0" smtClean="0"/>
              <a:t>Choose a node in this mini-column that has a link to the PA node in FPA and treat it as a PA node. If no such node exists, choose a node with the minimum number of outgoing connections, </a:t>
            </a:r>
            <a:r>
              <a:rPr lang="en-US" dirty="0"/>
              <a:t> </a:t>
            </a:r>
            <a:r>
              <a:rPr lang="en-US" dirty="0" smtClean="0"/>
              <a:t>create a connection to establish a link between the nodes, and treat it as a PA node. </a:t>
            </a:r>
          </a:p>
          <a:p>
            <a:r>
              <a:rPr lang="en-US" sz="2400" dirty="0" smtClean="0"/>
              <a:t>Repeat this step for the new PA node until no predecessor mini-column is found.</a:t>
            </a:r>
          </a:p>
        </p:txBody>
      </p:sp>
      <p:grpSp>
        <p:nvGrpSpPr>
          <p:cNvPr id="8" name="Group 7"/>
          <p:cNvGrpSpPr/>
          <p:nvPr/>
        </p:nvGrpSpPr>
        <p:grpSpPr>
          <a:xfrm>
            <a:off x="381000" y="1290002"/>
            <a:ext cx="8242300" cy="1453198"/>
            <a:chOff x="381000" y="1290002"/>
            <a:chExt cx="8242300" cy="1453198"/>
          </a:xfrm>
        </p:grpSpPr>
        <p:pic>
          <p:nvPicPr>
            <p:cNvPr id="4" name="Picture 3" descr="Picture1.png"/>
            <p:cNvPicPr/>
            <p:nvPr/>
          </p:nvPicPr>
          <p:blipFill>
            <a:blip r:embed="rId3" cstate="print"/>
            <a:stretch>
              <a:fillRect/>
            </a:stretch>
          </p:blipFill>
          <p:spPr>
            <a:xfrm>
              <a:off x="832485" y="1290002"/>
              <a:ext cx="1786890" cy="1071245"/>
            </a:xfrm>
            <a:prstGeom prst="rect">
              <a:avLst/>
            </a:prstGeom>
          </p:spPr>
        </p:pic>
        <p:pic>
          <p:nvPicPr>
            <p:cNvPr id="5" name="Picture 4" descr="Picture1.png"/>
            <p:cNvPicPr/>
            <p:nvPr/>
          </p:nvPicPr>
          <p:blipFill>
            <a:blip r:embed="rId4" cstate="print"/>
            <a:stretch>
              <a:fillRect/>
            </a:stretch>
          </p:blipFill>
          <p:spPr>
            <a:xfrm>
              <a:off x="4610100" y="1290002"/>
              <a:ext cx="4013200" cy="955042"/>
            </a:xfrm>
            <a:prstGeom prst="rect">
              <a:avLst/>
            </a:prstGeom>
          </p:spPr>
        </p:pic>
        <p:sp>
          <p:nvSpPr>
            <p:cNvPr id="6" name="TextBox 5"/>
            <p:cNvSpPr txBox="1"/>
            <p:nvPr/>
          </p:nvSpPr>
          <p:spPr>
            <a:xfrm>
              <a:off x="4800600" y="2373868"/>
              <a:ext cx="3822700" cy="369332"/>
            </a:xfrm>
            <a:prstGeom prst="rect">
              <a:avLst/>
            </a:prstGeom>
            <a:noFill/>
          </p:spPr>
          <p:txBody>
            <a:bodyPr wrap="square" rtlCol="0">
              <a:spAutoFit/>
            </a:bodyPr>
            <a:lstStyle/>
            <a:p>
              <a:r>
                <a:rPr lang="en-US" b="1" i="1" dirty="0" smtClean="0"/>
                <a:t>Activated </a:t>
              </a:r>
              <a:r>
                <a:rPr lang="en-US" b="1" i="1" dirty="0" smtClean="0"/>
                <a:t>mini-columns with links</a:t>
              </a:r>
              <a:endParaRPr lang="en-US" b="1" i="1" dirty="0"/>
            </a:p>
          </p:txBody>
        </p:sp>
        <p:sp>
          <p:nvSpPr>
            <p:cNvPr id="7" name="TextBox 6"/>
            <p:cNvSpPr txBox="1"/>
            <p:nvPr/>
          </p:nvSpPr>
          <p:spPr>
            <a:xfrm>
              <a:off x="381000" y="2362200"/>
              <a:ext cx="3581400" cy="369332"/>
            </a:xfrm>
            <a:prstGeom prst="rect">
              <a:avLst/>
            </a:prstGeom>
            <a:noFill/>
          </p:spPr>
          <p:txBody>
            <a:bodyPr wrap="square" rtlCol="0">
              <a:spAutoFit/>
            </a:bodyPr>
            <a:lstStyle/>
            <a:p>
              <a:r>
                <a:rPr lang="en-US" b="1" i="1" dirty="0" smtClean="0"/>
                <a:t>Mini-column and simplified symbol</a:t>
              </a:r>
              <a:endParaRPr lang="en-US" b="1" i="1" dirty="0"/>
            </a:p>
          </p:txBody>
        </p:sp>
      </p:grpSp>
      <p:pic>
        <p:nvPicPr>
          <p:cNvPr id="9" name="Picture 8" descr="Picture1.png"/>
          <p:cNvPicPr/>
          <p:nvPr/>
        </p:nvPicPr>
        <p:blipFill>
          <a:blip r:embed="rId5" cstate="print"/>
          <a:stretch>
            <a:fillRect/>
          </a:stretch>
        </p:blipFill>
        <p:spPr>
          <a:xfrm>
            <a:off x="3001327" y="4953000"/>
            <a:ext cx="4237673" cy="1216660"/>
          </a:xfrm>
          <a:prstGeom prst="rect">
            <a:avLst/>
          </a:prstGeom>
        </p:spPr>
      </p:pic>
    </p:spTree>
    <p:extLst>
      <p:ext uri="{BB962C8B-B14F-4D97-AF65-F5344CB8AC3E}">
        <p14:creationId xmlns:p14="http://schemas.microsoft.com/office/powerpoint/2010/main" val="1008177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LUMAKG Algorithm</a:t>
            </a:r>
            <a:endParaRPr lang="en-US" b="1" dirty="0"/>
          </a:p>
        </p:txBody>
      </p:sp>
      <p:sp>
        <p:nvSpPr>
          <p:cNvPr id="3" name="Content Placeholder 2"/>
          <p:cNvSpPr>
            <a:spLocks noGrp="1"/>
          </p:cNvSpPr>
          <p:nvPr>
            <p:ph idx="1"/>
          </p:nvPr>
        </p:nvSpPr>
        <p:spPr>
          <a:xfrm>
            <a:off x="628650" y="1825625"/>
            <a:ext cx="7886700" cy="2365375"/>
          </a:xfrm>
        </p:spPr>
        <p:txBody>
          <a:bodyPr>
            <a:normAutofit/>
          </a:bodyPr>
          <a:lstStyle/>
          <a:p>
            <a:pPr lvl="0"/>
            <a:r>
              <a:rPr lang="en-US" sz="2400" dirty="0" smtClean="0"/>
              <a:t>Starting </a:t>
            </a:r>
            <a:r>
              <a:rPr lang="en-US" sz="2400" dirty="0"/>
              <a:t>from the successor mini-column to FPA repeat until no more successor mini-column is found:</a:t>
            </a:r>
          </a:p>
          <a:p>
            <a:pPr lvl="1"/>
            <a:r>
              <a:rPr lang="en-US" dirty="0"/>
              <a:t>If the successor mini-column has a PA node, link the two PA nodes and move to the successor mini-column. </a:t>
            </a:r>
            <a:endParaRPr lang="en-US" dirty="0" smtClean="0"/>
          </a:p>
          <a:p>
            <a:pPr lvl="1"/>
            <a:r>
              <a:rPr lang="en-US" dirty="0"/>
              <a:t>If the successor is a </a:t>
            </a:r>
            <a:r>
              <a:rPr lang="en-US" dirty="0" smtClean="0"/>
              <a:t>unpredicted activation (UA) </a:t>
            </a:r>
            <a:r>
              <a:rPr lang="en-US" dirty="0"/>
              <a:t>mini-column, choose a node in this mini-column with the minimum number of outgoing connections and treat it as a PA node. Link the two PA nodes and move to the successor mini-column.</a:t>
            </a:r>
          </a:p>
        </p:txBody>
      </p:sp>
      <p:pic>
        <p:nvPicPr>
          <p:cNvPr id="5" name="Picture 4" descr="Picture1.png"/>
          <p:cNvPicPr/>
          <p:nvPr/>
        </p:nvPicPr>
        <p:blipFill>
          <a:blip r:embed="rId3" cstate="print"/>
          <a:stretch>
            <a:fillRect/>
          </a:stretch>
        </p:blipFill>
        <p:spPr>
          <a:xfrm>
            <a:off x="2209800" y="4300536"/>
            <a:ext cx="4552315" cy="1795464"/>
          </a:xfrm>
          <a:prstGeom prst="rect">
            <a:avLst/>
          </a:prstGeom>
        </p:spPr>
      </p:pic>
    </p:spTree>
    <p:extLst>
      <p:ext uri="{BB962C8B-B14F-4D97-AF65-F5344CB8AC3E}">
        <p14:creationId xmlns:p14="http://schemas.microsoft.com/office/powerpoint/2010/main" val="118940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LUMAKG Algorithm</a:t>
            </a:r>
            <a:endParaRPr lang="en-US" b="1" dirty="0"/>
          </a:p>
        </p:txBody>
      </p:sp>
      <p:sp>
        <p:nvSpPr>
          <p:cNvPr id="3" name="Content Placeholder 2"/>
          <p:cNvSpPr>
            <a:spLocks noGrp="1"/>
          </p:cNvSpPr>
          <p:nvPr>
            <p:ph idx="1"/>
          </p:nvPr>
        </p:nvSpPr>
        <p:spPr>
          <a:xfrm>
            <a:off x="628650" y="1825625"/>
            <a:ext cx="7886700" cy="1603375"/>
          </a:xfrm>
        </p:spPr>
        <p:txBody>
          <a:bodyPr/>
          <a:lstStyle/>
          <a:p>
            <a:pPr lvl="0"/>
            <a:r>
              <a:rPr lang="en-US" dirty="0" smtClean="0"/>
              <a:t>Update </a:t>
            </a:r>
            <a:r>
              <a:rPr lang="en-US" dirty="0"/>
              <a:t>synaptic weights in the synaptic connections between all predecessor successor nodes</a:t>
            </a:r>
            <a:r>
              <a:rPr lang="en-US" dirty="0" smtClean="0"/>
              <a:t>:</a:t>
            </a:r>
          </a:p>
          <a:p>
            <a:pPr lvl="1"/>
            <a:r>
              <a:rPr lang="en-US" dirty="0" smtClean="0"/>
              <a:t>The </a:t>
            </a:r>
            <a:r>
              <a:rPr lang="en-US" dirty="0"/>
              <a:t>algorithm updates all the synaptic weights between all PA nodes in predecessor and successor </a:t>
            </a:r>
            <a:r>
              <a:rPr lang="en-US" dirty="0" smtClean="0"/>
              <a:t>mini-columns are updated </a:t>
            </a:r>
            <a:r>
              <a:rPr lang="en-US" dirty="0"/>
              <a:t>according to </a:t>
            </a:r>
            <a:r>
              <a:rPr lang="en-US" dirty="0" smtClean="0"/>
              <a:t>the ANAKG algorithm.</a:t>
            </a:r>
            <a:endParaRPr lang="en-US" dirty="0"/>
          </a:p>
          <a:p>
            <a:endParaRPr lang="en-US" dirty="0"/>
          </a:p>
        </p:txBody>
      </p:sp>
      <p:pic>
        <p:nvPicPr>
          <p:cNvPr id="4" name="Picture 3" descr="Picture1.png"/>
          <p:cNvPicPr/>
          <p:nvPr/>
        </p:nvPicPr>
        <p:blipFill>
          <a:blip r:embed="rId3" cstate="print"/>
          <a:stretch>
            <a:fillRect/>
          </a:stretch>
        </p:blipFill>
        <p:spPr>
          <a:xfrm>
            <a:off x="1960245" y="3637280"/>
            <a:ext cx="5202555" cy="2153920"/>
          </a:xfrm>
          <a:prstGeom prst="rect">
            <a:avLst/>
          </a:prstGeom>
        </p:spPr>
      </p:pic>
    </p:spTree>
    <p:extLst>
      <p:ext uri="{BB962C8B-B14F-4D97-AF65-F5344CB8AC3E}">
        <p14:creationId xmlns:p14="http://schemas.microsoft.com/office/powerpoint/2010/main" val="1650233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152400"/>
            <a:ext cx="7886700" cy="1325563"/>
          </a:xfrm>
        </p:spPr>
        <p:txBody>
          <a:bodyPr/>
          <a:lstStyle/>
          <a:p>
            <a:pPr algn="ctr"/>
            <a:r>
              <a:rPr lang="en-US" b="1" dirty="0" smtClean="0"/>
              <a:t>Comparative Testing: LUMAKG vs ANAKG</a:t>
            </a:r>
            <a:endParaRPr lang="en-US" b="1" dirty="0"/>
          </a:p>
        </p:txBody>
      </p:sp>
      <p:sp>
        <p:nvSpPr>
          <p:cNvPr id="7" name="Content Placeholder 2"/>
          <p:cNvSpPr txBox="1">
            <a:spLocks/>
          </p:cNvSpPr>
          <p:nvPr/>
        </p:nvSpPr>
        <p:spPr>
          <a:xfrm>
            <a:off x="685800" y="1295400"/>
            <a:ext cx="8058150" cy="5029200"/>
          </a:xfrm>
          <a:prstGeom prst="rect">
            <a:avLst/>
          </a:prstGeom>
        </p:spPr>
        <p:txBody>
          <a:bodyPr vert="horz" lIns="91440" tIns="45720" rIns="91440" bIns="45720" rtlCol="0">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Training sequences: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smtClean="0"/>
              <a:t>The </a:t>
            </a:r>
            <a:r>
              <a:rPr lang="en-US" dirty="0"/>
              <a:t>king had a beautiful garden, and in the garden stood a </a:t>
            </a:r>
            <a:r>
              <a:rPr lang="en-US" dirty="0" smtClean="0"/>
              <a:t>tree.</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smtClean="0"/>
              <a:t>The </a:t>
            </a:r>
            <a:r>
              <a:rPr lang="en-US" dirty="0"/>
              <a:t>tree bore golden apples, apples that were always </a:t>
            </a:r>
            <a:r>
              <a:rPr lang="en-US" dirty="0" smtClean="0"/>
              <a:t>counted.</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smtClean="0"/>
              <a:t>About </a:t>
            </a:r>
            <a:r>
              <a:rPr lang="en-US" dirty="0"/>
              <a:t>the time when the apples grew ripe, it was found that every night one apple was </a:t>
            </a:r>
            <a:r>
              <a:rPr lang="en-US" dirty="0" smtClean="0"/>
              <a:t>gone.</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smtClean="0"/>
              <a:t>The </a:t>
            </a:r>
            <a:r>
              <a:rPr lang="en-US" dirty="0"/>
              <a:t>king was angry at an apple going missing every </a:t>
            </a:r>
            <a:r>
              <a:rPr lang="en-US" dirty="0" smtClean="0"/>
              <a:t>night.</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smtClean="0"/>
              <a:t>The </a:t>
            </a:r>
            <a:r>
              <a:rPr lang="en-US" dirty="0"/>
              <a:t>king ordered his gardener to keep watch all night under the </a:t>
            </a:r>
            <a:r>
              <a:rPr lang="en-US" dirty="0" smtClean="0"/>
              <a:t>tree.</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smtClean="0"/>
              <a:t>The </a:t>
            </a:r>
            <a:r>
              <a:rPr lang="en-US" dirty="0"/>
              <a:t>first day the gardener asked his eldest son to keep </a:t>
            </a:r>
            <a:r>
              <a:rPr lang="en-US" dirty="0" smtClean="0"/>
              <a:t>watch.</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smtClean="0"/>
              <a:t>About </a:t>
            </a:r>
            <a:r>
              <a:rPr lang="en-US" dirty="0"/>
              <a:t>midnight he fell asleep, and in the morning another of the apples was </a:t>
            </a:r>
            <a:r>
              <a:rPr lang="en-US" dirty="0" smtClean="0"/>
              <a:t>missing.</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smtClean="0"/>
              <a:t>The </a:t>
            </a:r>
            <a:r>
              <a:rPr lang="en-US" dirty="0"/>
              <a:t>second day the gardener asked his second son to keep </a:t>
            </a:r>
            <a:r>
              <a:rPr lang="en-US" dirty="0" smtClean="0"/>
              <a:t>watch.</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smtClean="0"/>
              <a:t>At </a:t>
            </a:r>
            <a:r>
              <a:rPr lang="en-US" dirty="0"/>
              <a:t>midnight he too fell asleep, and in the morning another of the apples was missing.</a:t>
            </a:r>
          </a:p>
        </p:txBody>
      </p:sp>
    </p:spTree>
    <p:extLst>
      <p:ext uri="{BB962C8B-B14F-4D97-AF65-F5344CB8AC3E}">
        <p14:creationId xmlns:p14="http://schemas.microsoft.com/office/powerpoint/2010/main" val="4294913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90600"/>
            <a:ext cx="8515350" cy="5186363"/>
          </a:xfrm>
        </p:spPr>
        <p:txBody>
          <a:bodyPr/>
          <a:lstStyle/>
          <a:p>
            <a:r>
              <a:rPr lang="en-US" dirty="0" smtClean="0"/>
              <a:t>Sequences related to training sequences used to test recall abilities.</a:t>
            </a:r>
          </a:p>
          <a:p>
            <a:r>
              <a:rPr lang="en-US" dirty="0" smtClean="0"/>
              <a:t>Results show that LUMAKG provides more meaningful answers than ANAKG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78323505"/>
              </p:ext>
            </p:extLst>
          </p:nvPr>
        </p:nvGraphicFramePr>
        <p:xfrm>
          <a:off x="914400" y="2209800"/>
          <a:ext cx="7848600" cy="4036422"/>
        </p:xfrm>
        <a:graphic>
          <a:graphicData uri="http://schemas.openxmlformats.org/drawingml/2006/table">
            <a:tbl>
              <a:tblPr firstRow="1" firstCol="1" bandRow="1">
                <a:tableStyleId>{5C22544A-7EE6-4342-B048-85BDC9FD1C3A}</a:tableStyleId>
              </a:tblPr>
              <a:tblGrid>
                <a:gridCol w="1684662">
                  <a:extLst>
                    <a:ext uri="{9D8B030D-6E8A-4147-A177-3AD203B41FA5}">
                      <a16:colId xmlns:a16="http://schemas.microsoft.com/office/drawing/2014/main" val="20000"/>
                    </a:ext>
                  </a:extLst>
                </a:gridCol>
                <a:gridCol w="2054646">
                  <a:extLst>
                    <a:ext uri="{9D8B030D-6E8A-4147-A177-3AD203B41FA5}">
                      <a16:colId xmlns:a16="http://schemas.microsoft.com/office/drawing/2014/main" val="20001"/>
                    </a:ext>
                  </a:extLst>
                </a:gridCol>
                <a:gridCol w="2054646">
                  <a:extLst>
                    <a:ext uri="{9D8B030D-6E8A-4147-A177-3AD203B41FA5}">
                      <a16:colId xmlns:a16="http://schemas.microsoft.com/office/drawing/2014/main" val="20002"/>
                    </a:ext>
                  </a:extLst>
                </a:gridCol>
                <a:gridCol w="2054646">
                  <a:extLst>
                    <a:ext uri="{9D8B030D-6E8A-4147-A177-3AD203B41FA5}">
                      <a16:colId xmlns:a16="http://schemas.microsoft.com/office/drawing/2014/main" val="20003"/>
                    </a:ext>
                  </a:extLst>
                </a:gridCol>
              </a:tblGrid>
              <a:tr h="566057">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Input sequence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ANAKG memory output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LUMAKG memory output</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Desired output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66057">
                <a:tc>
                  <a:txBody>
                    <a:bodyPr/>
                    <a:lstStyle/>
                    <a:p>
                      <a:pPr marL="0" marR="0" algn="l">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What did the king had?</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king had a beautiful garden</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The king had </a:t>
                      </a:r>
                      <a:br>
                        <a:rPr lang="en-US" sz="1400">
                          <a:effectLst/>
                          <a:latin typeface="Calibri" panose="020F0502020204030204" pitchFamily="34" charset="0"/>
                          <a:ea typeface="Calibri" panose="020F0502020204030204" pitchFamily="34" charset="0"/>
                          <a:cs typeface="Times New Roman" panose="02020603050405020304" pitchFamily="18" charset="0"/>
                        </a:rPr>
                      </a:br>
                      <a:r>
                        <a:rPr lang="en-US" sz="1400">
                          <a:effectLst/>
                          <a:latin typeface="Calibri" panose="020F0502020204030204" pitchFamily="34" charset="0"/>
                          <a:ea typeface="Calibri" panose="020F0502020204030204" pitchFamily="34" charset="0"/>
                          <a:cs typeface="Times New Roman" panose="02020603050405020304" pitchFamily="18" charset="0"/>
                        </a:rPr>
                        <a:t>a beautiful garden</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king had a beautiful garden</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66057">
                <a:tc>
                  <a:txBody>
                    <a:bodyPr/>
                    <a:lstStyle/>
                    <a:p>
                      <a:pPr marL="0" marR="0" algn="l">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stood in the garden?</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Stood a in the tree the garden</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Stood in the garden stood a tree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In the garden stood a tree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66057">
                <a:tc>
                  <a:txBody>
                    <a:bodyPr/>
                    <a:lstStyle/>
                    <a:p>
                      <a:pPr marL="0" marR="0" algn="l">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Why was the king angry?</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Was the king angry at an apple missing</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Was the king was </a:t>
                      </a:r>
                      <a:br>
                        <a:rPr lang="en-US" sz="1400" b="1" dirty="0">
                          <a:effectLst/>
                          <a:latin typeface="Calibri" panose="020F0502020204030204" pitchFamily="34" charset="0"/>
                          <a:ea typeface="Calibri" panose="020F0502020204030204" pitchFamily="34" charset="0"/>
                          <a:cs typeface="Times New Roman" panose="02020603050405020304" pitchFamily="18" charset="0"/>
                        </a:rPr>
                      </a:br>
                      <a:r>
                        <a:rPr lang="en-US" sz="1400" b="1" dirty="0">
                          <a:effectLst/>
                          <a:latin typeface="Calibri" panose="020F0502020204030204" pitchFamily="34" charset="0"/>
                          <a:ea typeface="Calibri" panose="020F0502020204030204" pitchFamily="34" charset="0"/>
                          <a:cs typeface="Times New Roman" panose="02020603050405020304" pitchFamily="18" charset="0"/>
                        </a:rPr>
                        <a:t>angry at an apple missing</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The king was angry at an apple going missing</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66057">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What were always counted?</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Were always counted</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Were always counted</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Apple that were </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always counted</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66057">
                <a:tc>
                  <a:txBody>
                    <a:bodyPr/>
                    <a:lstStyle/>
                    <a:p>
                      <a:pPr marL="0" marR="0" algn="l">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did the king order his gardener?</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the king his gardener</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The king was his gardener to keep watch</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The king ordered his gardener to keep watch</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66057">
                <a:tc>
                  <a:txBody>
                    <a:bodyPr/>
                    <a:lstStyle/>
                    <a:p>
                      <a:pPr marL="0" marR="0" algn="l">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was missing in the morning?</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Was missing in the morning another of the apple was</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Was missing in the morning another of the apple was missing</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 the morning </a:t>
                      </a:r>
                      <a:br>
                        <a:rPr lang="en-US" sz="1400" b="1" dirty="0">
                          <a:effectLst/>
                          <a:latin typeface="Calibri" panose="020F0502020204030204" pitchFamily="34" charset="0"/>
                          <a:ea typeface="Calibri" panose="020F0502020204030204" pitchFamily="34" charset="0"/>
                          <a:cs typeface="Times New Roman" panose="02020603050405020304" pitchFamily="18" charset="0"/>
                        </a:rPr>
                      </a:br>
                      <a:r>
                        <a:rPr lang="en-US" sz="1400" b="1" dirty="0">
                          <a:effectLst/>
                          <a:latin typeface="Calibri" panose="020F0502020204030204" pitchFamily="34" charset="0"/>
                          <a:ea typeface="Calibri" panose="020F0502020204030204" pitchFamily="34" charset="0"/>
                          <a:cs typeface="Times New Roman" panose="02020603050405020304" pitchFamily="18" charset="0"/>
                        </a:rPr>
                        <a:t>another of the apple was missing</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5" name="Title 1"/>
          <p:cNvSpPr>
            <a:spLocks noGrp="1"/>
          </p:cNvSpPr>
          <p:nvPr>
            <p:ph type="title"/>
          </p:nvPr>
        </p:nvSpPr>
        <p:spPr>
          <a:xfrm>
            <a:off x="628650" y="-152400"/>
            <a:ext cx="7886700" cy="1325563"/>
          </a:xfrm>
        </p:spPr>
        <p:txBody>
          <a:bodyPr/>
          <a:lstStyle/>
          <a:p>
            <a:r>
              <a:rPr lang="en-US" b="1" dirty="0" smtClean="0"/>
              <a:t>Recall </a:t>
            </a:r>
            <a:r>
              <a:rPr lang="en-US" b="1" dirty="0" smtClean="0"/>
              <a:t>Resolution- Test I </a:t>
            </a:r>
            <a:r>
              <a:rPr lang="en-US" b="1" dirty="0" smtClean="0"/>
              <a:t>S</a:t>
            </a:r>
            <a:r>
              <a:rPr lang="en-US" b="1" dirty="0" smtClean="0"/>
              <a:t>mall Training Set</a:t>
            </a:r>
            <a:endParaRPr lang="en-US" b="1" dirty="0"/>
          </a:p>
        </p:txBody>
      </p:sp>
    </p:spTree>
    <p:extLst>
      <p:ext uri="{BB962C8B-B14F-4D97-AF65-F5344CB8AC3E}">
        <p14:creationId xmlns:p14="http://schemas.microsoft.com/office/powerpoint/2010/main" val="294527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Content</a:t>
            </a:r>
            <a:endParaRPr lang="en-US" b="1" dirty="0"/>
          </a:p>
        </p:txBody>
      </p:sp>
      <p:sp>
        <p:nvSpPr>
          <p:cNvPr id="3" name="Content Placeholder 2"/>
          <p:cNvSpPr>
            <a:spLocks noGrp="1"/>
          </p:cNvSpPr>
          <p:nvPr>
            <p:ph idx="1"/>
          </p:nvPr>
        </p:nvSpPr>
        <p:spPr/>
        <p:txBody>
          <a:bodyPr/>
          <a:lstStyle/>
          <a:p>
            <a:r>
              <a:rPr lang="en-US" dirty="0" smtClean="0"/>
              <a:t>Introduction</a:t>
            </a:r>
          </a:p>
          <a:p>
            <a:r>
              <a:rPr lang="en-US" dirty="0" smtClean="0"/>
              <a:t>Associative </a:t>
            </a:r>
            <a:r>
              <a:rPr lang="en-US" dirty="0" smtClean="0"/>
              <a:t>Neurons</a:t>
            </a:r>
          </a:p>
          <a:p>
            <a:r>
              <a:rPr lang="en-US" dirty="0" smtClean="0"/>
              <a:t>Semantic Memory</a:t>
            </a:r>
          </a:p>
          <a:p>
            <a:r>
              <a:rPr lang="en-US" dirty="0" smtClean="0"/>
              <a:t>Lumped Mini-column Associative Learning Graph LUMAKG</a:t>
            </a:r>
            <a:endParaRPr lang="en-US" dirty="0" smtClean="0"/>
          </a:p>
          <a:p>
            <a:r>
              <a:rPr lang="en-US" dirty="0" smtClean="0"/>
              <a:t>LUMAKG Organization and Principles</a:t>
            </a:r>
          </a:p>
          <a:p>
            <a:r>
              <a:rPr lang="en-US" dirty="0" smtClean="0"/>
              <a:t>LUMAKG </a:t>
            </a:r>
            <a:r>
              <a:rPr lang="en-US" dirty="0" smtClean="0"/>
              <a:t>Algorithm</a:t>
            </a:r>
          </a:p>
          <a:p>
            <a:r>
              <a:rPr lang="en-US" dirty="0" smtClean="0"/>
              <a:t>Recall Resolution</a:t>
            </a:r>
            <a:endParaRPr lang="en-US" dirty="0" smtClean="0"/>
          </a:p>
          <a:p>
            <a:r>
              <a:rPr lang="en-US" dirty="0" smtClean="0"/>
              <a:t>Comparative Tests</a:t>
            </a:r>
          </a:p>
          <a:p>
            <a:r>
              <a:rPr lang="en-US" dirty="0" smtClean="0"/>
              <a:t>Computational Complexity</a:t>
            </a:r>
            <a:endParaRPr lang="en-US" dirty="0" smtClean="0"/>
          </a:p>
          <a:p>
            <a:r>
              <a:rPr lang="en-US" dirty="0" smtClean="0"/>
              <a:t>Conclusion</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805189"/>
            <a:ext cx="3048264" cy="3048264"/>
          </a:xfrm>
          <a:prstGeom prst="rect">
            <a:avLst/>
          </a:prstGeom>
        </p:spPr>
      </p:pic>
    </p:spTree>
    <p:extLst>
      <p:ext uri="{BB962C8B-B14F-4D97-AF65-F5344CB8AC3E}">
        <p14:creationId xmlns:p14="http://schemas.microsoft.com/office/powerpoint/2010/main" val="3893293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90600"/>
            <a:ext cx="8515350" cy="5186363"/>
          </a:xfrm>
        </p:spPr>
        <p:txBody>
          <a:bodyPr/>
          <a:lstStyle/>
          <a:p>
            <a:r>
              <a:rPr lang="en-US" dirty="0" smtClean="0"/>
              <a:t>Test repeated</a:t>
            </a:r>
          </a:p>
          <a:p>
            <a:pPr lvl="1"/>
            <a:r>
              <a:rPr lang="en-US" dirty="0" smtClean="0"/>
              <a:t>78 training sentences</a:t>
            </a:r>
          </a:p>
          <a:p>
            <a:pPr lvl="1"/>
            <a:r>
              <a:rPr lang="en-US" dirty="0" smtClean="0"/>
              <a:t>Over 2500 words, with over 500 unique words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47126757"/>
              </p:ext>
            </p:extLst>
          </p:nvPr>
        </p:nvGraphicFramePr>
        <p:xfrm>
          <a:off x="914400" y="2209800"/>
          <a:ext cx="7848600" cy="4036422"/>
        </p:xfrm>
        <a:graphic>
          <a:graphicData uri="http://schemas.openxmlformats.org/drawingml/2006/table">
            <a:tbl>
              <a:tblPr firstRow="1" firstCol="1" bandRow="1">
                <a:tableStyleId>{5C22544A-7EE6-4342-B048-85BDC9FD1C3A}</a:tableStyleId>
              </a:tblPr>
              <a:tblGrid>
                <a:gridCol w="1684662">
                  <a:extLst>
                    <a:ext uri="{9D8B030D-6E8A-4147-A177-3AD203B41FA5}">
                      <a16:colId xmlns:a16="http://schemas.microsoft.com/office/drawing/2014/main" val="20000"/>
                    </a:ext>
                  </a:extLst>
                </a:gridCol>
                <a:gridCol w="2054646">
                  <a:extLst>
                    <a:ext uri="{9D8B030D-6E8A-4147-A177-3AD203B41FA5}">
                      <a16:colId xmlns:a16="http://schemas.microsoft.com/office/drawing/2014/main" val="20001"/>
                    </a:ext>
                  </a:extLst>
                </a:gridCol>
                <a:gridCol w="2054646">
                  <a:extLst>
                    <a:ext uri="{9D8B030D-6E8A-4147-A177-3AD203B41FA5}">
                      <a16:colId xmlns:a16="http://schemas.microsoft.com/office/drawing/2014/main" val="20002"/>
                    </a:ext>
                  </a:extLst>
                </a:gridCol>
                <a:gridCol w="2054646">
                  <a:extLst>
                    <a:ext uri="{9D8B030D-6E8A-4147-A177-3AD203B41FA5}">
                      <a16:colId xmlns:a16="http://schemas.microsoft.com/office/drawing/2014/main" val="20003"/>
                    </a:ext>
                  </a:extLst>
                </a:gridCol>
              </a:tblGrid>
              <a:tr h="566057">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Input sequence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ANAKG memory output</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LUMAKG memory output</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Desired output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66057">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What did the king had?</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What did the king had</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did the king had a beautiful garden</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The king had a beautiful garden</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66057">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stood in the garden?</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What stood in the garden</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stood in the garden stood a tree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In the garden stood a tree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66057">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Why was the king angry?</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Why should was the king angry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Why should was the king angry at an apple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The king was angry at an apple going missing</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66057">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What were always counted?</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What were always counted</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What were always counted</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Apple that were always counted</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66057">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did the king order his gardener?</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did the king his gardener</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did the king his gardener to keep watch</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The king ordered his gardener to keep watch</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66057">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was missing in the morning?</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was missing in the morning</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was missing in the morning another of the apple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 the morning another of the apple was missing</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5" name="Title 1"/>
          <p:cNvSpPr>
            <a:spLocks noGrp="1"/>
          </p:cNvSpPr>
          <p:nvPr>
            <p:ph type="title"/>
          </p:nvPr>
        </p:nvSpPr>
        <p:spPr>
          <a:xfrm>
            <a:off x="628650" y="-152400"/>
            <a:ext cx="7886700" cy="1325563"/>
          </a:xfrm>
        </p:spPr>
        <p:txBody>
          <a:bodyPr/>
          <a:lstStyle/>
          <a:p>
            <a:r>
              <a:rPr lang="en-US" b="1" dirty="0" smtClean="0"/>
              <a:t>Recall </a:t>
            </a:r>
            <a:r>
              <a:rPr lang="en-US" b="1" dirty="0" smtClean="0"/>
              <a:t>Resolution – Test II Larger Training Set</a:t>
            </a:r>
            <a:endParaRPr lang="en-US" b="1" dirty="0"/>
          </a:p>
        </p:txBody>
      </p:sp>
    </p:spTree>
    <p:extLst>
      <p:ext uri="{BB962C8B-B14F-4D97-AF65-F5344CB8AC3E}">
        <p14:creationId xmlns:p14="http://schemas.microsoft.com/office/powerpoint/2010/main" val="2672695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90600"/>
            <a:ext cx="8515350" cy="5186363"/>
          </a:xfrm>
        </p:spPr>
        <p:txBody>
          <a:bodyPr/>
          <a:lstStyle/>
          <a:p>
            <a:r>
              <a:rPr lang="en-US" dirty="0" err="1" smtClean="0"/>
              <a:t>Levenshtein</a:t>
            </a:r>
            <a:r>
              <a:rPr lang="en-US" dirty="0" smtClean="0"/>
              <a:t> distance between two string </a:t>
            </a:r>
            <a:r>
              <a:rPr lang="en-US" i="1" dirty="0" smtClean="0"/>
              <a:t>a </a:t>
            </a:r>
            <a:r>
              <a:rPr lang="en-US" dirty="0" smtClean="0"/>
              <a:t>and </a:t>
            </a:r>
            <a:r>
              <a:rPr lang="en-US" i="1" dirty="0" smtClean="0"/>
              <a:t>b</a:t>
            </a:r>
            <a:r>
              <a:rPr lang="en-US" dirty="0" smtClean="0"/>
              <a:t>, of lengths </a:t>
            </a:r>
            <a:r>
              <a:rPr lang="en-US" i="1" dirty="0" smtClean="0"/>
              <a:t>u</a:t>
            </a:r>
            <a:r>
              <a:rPr lang="en-US" dirty="0" smtClean="0"/>
              <a:t> and </a:t>
            </a:r>
            <a:r>
              <a:rPr lang="en-US" i="1" dirty="0" smtClean="0"/>
              <a:t>v</a:t>
            </a:r>
            <a:r>
              <a:rPr lang="en-US" dirty="0" smtClean="0"/>
              <a:t> respectively, is given by</a:t>
            </a:r>
          </a:p>
          <a:p>
            <a:endParaRPr lang="en-US" dirty="0"/>
          </a:p>
          <a:p>
            <a:endParaRPr lang="en-US" dirty="0" smtClean="0"/>
          </a:p>
          <a:p>
            <a:endParaRPr lang="en-US" dirty="0"/>
          </a:p>
          <a:p>
            <a:endParaRPr lang="en-US" dirty="0" smtClean="0"/>
          </a:p>
          <a:p>
            <a:pPr marL="0" indent="0">
              <a:buNone/>
            </a:pPr>
            <a:endParaRPr lang="en-US" dirty="0" smtClean="0"/>
          </a:p>
          <a:p>
            <a:pPr marL="0" indent="0">
              <a:buNone/>
            </a:pPr>
            <a:r>
              <a:rPr lang="en-US" dirty="0"/>
              <a:t> </a:t>
            </a:r>
            <a:r>
              <a:rPr lang="en-US" dirty="0" smtClean="0"/>
              <a:t> </a:t>
            </a:r>
            <a:r>
              <a:rPr lang="en-US" i="1" dirty="0" err="1" smtClean="0"/>
              <a:t>d</a:t>
            </a:r>
            <a:r>
              <a:rPr lang="en-US" i="1" baseline="-25000" dirty="0" err="1" smtClean="0"/>
              <a:t>a,b</a:t>
            </a:r>
            <a:r>
              <a:rPr lang="en-US" i="1" dirty="0" smtClean="0"/>
              <a:t>(</a:t>
            </a:r>
            <a:r>
              <a:rPr lang="en-US" i="1" dirty="0" err="1" smtClean="0"/>
              <a:t>i,j</a:t>
            </a:r>
            <a:r>
              <a:rPr lang="en-US" i="1" dirty="0" smtClean="0"/>
              <a:t>)</a:t>
            </a:r>
            <a:r>
              <a:rPr lang="en-US" dirty="0" smtClean="0"/>
              <a:t> – distance between first </a:t>
            </a:r>
            <a:r>
              <a:rPr lang="en-US" i="1" dirty="0" err="1" smtClean="0"/>
              <a:t>i</a:t>
            </a:r>
            <a:r>
              <a:rPr lang="en-US" dirty="0" smtClean="0"/>
              <a:t> and </a:t>
            </a:r>
            <a:r>
              <a:rPr lang="en-US" i="1" dirty="0" smtClean="0"/>
              <a:t>j</a:t>
            </a:r>
            <a:r>
              <a:rPr lang="en-US" dirty="0" smtClean="0"/>
              <a:t> elements of string </a:t>
            </a:r>
            <a:r>
              <a:rPr lang="en-US" i="1" dirty="0" smtClean="0"/>
              <a:t>a</a:t>
            </a:r>
            <a:r>
              <a:rPr lang="en-US" dirty="0" smtClean="0"/>
              <a:t> and </a:t>
            </a:r>
            <a:r>
              <a:rPr lang="en-US" i="1" dirty="0" smtClean="0"/>
              <a:t>b</a:t>
            </a:r>
          </a:p>
        </p:txBody>
      </p:sp>
      <p:sp>
        <p:nvSpPr>
          <p:cNvPr id="5" name="Title 1"/>
          <p:cNvSpPr>
            <a:spLocks noGrp="1"/>
          </p:cNvSpPr>
          <p:nvPr>
            <p:ph type="title"/>
          </p:nvPr>
        </p:nvSpPr>
        <p:spPr>
          <a:xfrm>
            <a:off x="628650" y="-152400"/>
            <a:ext cx="7886700" cy="1325563"/>
          </a:xfrm>
        </p:spPr>
        <p:txBody>
          <a:bodyPr/>
          <a:lstStyle/>
          <a:p>
            <a:r>
              <a:rPr lang="en-US" b="1" dirty="0" err="1"/>
              <a:t>Levenshtein</a:t>
            </a:r>
            <a:r>
              <a:rPr lang="en-US" b="1" dirty="0"/>
              <a:t> Distance Quality Measure</a:t>
            </a:r>
          </a:p>
        </p:txBody>
      </p:sp>
      <mc:AlternateContent xmlns:mc="http://schemas.openxmlformats.org/markup-compatibility/2006" xmlns:a14="http://schemas.microsoft.com/office/drawing/2010/main">
        <mc:Choice Requires="a14">
          <p:sp>
            <p:nvSpPr>
              <p:cNvPr id="2" name="Rectangle 1"/>
              <p:cNvSpPr/>
              <p:nvPr/>
            </p:nvSpPr>
            <p:spPr>
              <a:xfrm>
                <a:off x="914400" y="1766233"/>
                <a:ext cx="5867400" cy="1817549"/>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𝑏</m:t>
                          </m:r>
                        </m:sub>
                      </m:sSub>
                      <m:d>
                        <m:dPr>
                          <m:ctrlPr>
                            <a:rPr lang="en-US" i="1">
                              <a:latin typeface="Cambria Math" panose="02040503050406030204" pitchFamily="18" charset="0"/>
                            </a:rPr>
                          </m:ctrlPr>
                        </m:dPr>
                        <m:e>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𝑗</m:t>
                          </m:r>
                        </m:e>
                      </m:d>
                      <m:r>
                        <a:rPr lang="en-US" i="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0">
                                  <a:latin typeface="Cambria Math" panose="02040503050406030204" pitchFamily="18" charset="0"/>
                                </a:rPr>
                                <m:t>&amp;</m:t>
                              </m:r>
                              <m:r>
                                <a:rPr lang="en-US" i="1">
                                  <a:latin typeface="Cambria Math" panose="02040503050406030204" pitchFamily="18" charset="0"/>
                                </a:rPr>
                                <m:t>𝑚𝑎𝑥</m:t>
                              </m:r>
                              <m:d>
                                <m:dPr>
                                  <m:ctrlPr>
                                    <a:rPr lang="en-US" i="1">
                                      <a:latin typeface="Cambria Math" panose="02040503050406030204" pitchFamily="18" charset="0"/>
                                    </a:rPr>
                                  </m:ctrlPr>
                                </m:dPr>
                                <m:e>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𝑗</m:t>
                                  </m:r>
                                </m:e>
                              </m:d>
                              <m:r>
                                <a:rPr lang="en-US" i="0">
                                  <a:latin typeface="Cambria Math" panose="02040503050406030204" pitchFamily="18" charset="0"/>
                                </a:rPr>
                                <m:t>                                     </m:t>
                              </m:r>
                              <m:r>
                                <a:rPr lang="en-US" i="1">
                                  <a:latin typeface="Cambria Math" panose="02040503050406030204" pitchFamily="18" charset="0"/>
                                </a:rPr>
                                <m:t>𝑖𝑓</m:t>
                              </m:r>
                              <m:r>
                                <a:rPr lang="en-US" i="0">
                                  <a:latin typeface="Cambria Math" panose="02040503050406030204" pitchFamily="18" charset="0"/>
                                </a:rPr>
                                <m:t> </m:t>
                              </m:r>
                              <m:r>
                                <a:rPr lang="en-US" i="1">
                                  <a:latin typeface="Cambria Math" panose="02040503050406030204" pitchFamily="18" charset="0"/>
                                </a:rPr>
                                <m:t>𝑚𝑖𝑛</m:t>
                              </m:r>
                              <m:d>
                                <m:dPr>
                                  <m:ctrlPr>
                                    <a:rPr lang="en-US" i="1">
                                      <a:latin typeface="Cambria Math" panose="02040503050406030204" pitchFamily="18" charset="0"/>
                                    </a:rPr>
                                  </m:ctrlPr>
                                </m:dPr>
                                <m:e>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𝑗</m:t>
                                  </m:r>
                                </m:e>
                              </m:d>
                              <m:r>
                                <a:rPr lang="en-US" i="0">
                                  <a:latin typeface="Cambria Math" panose="02040503050406030204" pitchFamily="18" charset="0"/>
                                </a:rPr>
                                <m:t>=0</m:t>
                              </m:r>
                            </m:e>
                            <m:e>
                              <m:r>
                                <a:rPr lang="en-US" i="0">
                                  <a:latin typeface="Cambria Math" panose="02040503050406030204" pitchFamily="18" charset="0"/>
                                </a:rPr>
                                <m:t>&amp;</m:t>
                              </m:r>
                              <m:r>
                                <a:rPr lang="en-US" i="1">
                                  <a:latin typeface="Cambria Math" panose="02040503050406030204" pitchFamily="18" charset="0"/>
                                </a:rPr>
                                <m:t>𝑚𝑖𝑛</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0">
                                          <a:latin typeface="Cambria Math" panose="02040503050406030204" pitchFamily="18" charset="0"/>
                                        </a:rPr>
                                        <m:t>&amp;</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𝑏</m:t>
                                          </m:r>
                                        </m:sub>
                                      </m:sSub>
                                      <m:d>
                                        <m:dPr>
                                          <m:ctrlPr>
                                            <a:rPr lang="en-US" i="1">
                                              <a:latin typeface="Cambria Math" panose="02040503050406030204" pitchFamily="18" charset="0"/>
                                            </a:rPr>
                                          </m:ctrlPr>
                                        </m:dPr>
                                        <m:e>
                                          <m:r>
                                            <a:rPr lang="en-US" i="1">
                                              <a:latin typeface="Cambria Math" panose="02040503050406030204" pitchFamily="18" charset="0"/>
                                            </a:rPr>
                                            <m:t>𝑖</m:t>
                                          </m:r>
                                          <m:r>
                                            <a:rPr lang="en-US" i="0">
                                              <a:latin typeface="Cambria Math" panose="02040503050406030204" pitchFamily="18" charset="0"/>
                                            </a:rPr>
                                            <m:t>−1,</m:t>
                                          </m:r>
                                          <m:r>
                                            <a:rPr lang="en-US" i="1">
                                              <a:latin typeface="Cambria Math" panose="02040503050406030204" pitchFamily="18" charset="0"/>
                                            </a:rPr>
                                            <m:t>𝑗</m:t>
                                          </m:r>
                                        </m:e>
                                      </m:d>
                                      <m:r>
                                        <a:rPr lang="en-US" i="0">
                                          <a:latin typeface="Cambria Math" panose="02040503050406030204" pitchFamily="18" charset="0"/>
                                        </a:rPr>
                                        <m:t>+1                   </m:t>
                                      </m:r>
                                    </m:e>
                                    <m:e>
                                      <m:r>
                                        <a:rPr lang="en-US" i="0">
                                          <a:latin typeface="Cambria Math" panose="02040503050406030204" pitchFamily="18" charset="0"/>
                                        </a:rPr>
                                        <m:t>&amp;</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𝑏</m:t>
                                          </m:r>
                                        </m:sub>
                                      </m:sSub>
                                      <m:d>
                                        <m:dPr>
                                          <m:ctrlPr>
                                            <a:rPr lang="en-US" i="1">
                                              <a:latin typeface="Cambria Math" panose="02040503050406030204" pitchFamily="18" charset="0"/>
                                            </a:rPr>
                                          </m:ctrlPr>
                                        </m:dPr>
                                        <m:e>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−1</m:t>
                                          </m:r>
                                        </m:e>
                                      </m:d>
                                      <m:r>
                                        <a:rPr lang="en-US" i="0">
                                          <a:latin typeface="Cambria Math" panose="02040503050406030204" pitchFamily="18" charset="0"/>
                                        </a:rPr>
                                        <m:t>+1                    </m:t>
                                      </m:r>
                                    </m:e>
                                    <m:e>
                                      <m:r>
                                        <a:rPr lang="en-US" i="0">
                                          <a:latin typeface="Cambria Math" panose="02040503050406030204" pitchFamily="18" charset="0"/>
                                        </a:rPr>
                                        <m:t>&amp;</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𝑏</m:t>
                                          </m:r>
                                        </m:sub>
                                      </m:sSub>
                                      <m:d>
                                        <m:dPr>
                                          <m:ctrlPr>
                                            <a:rPr lang="en-US" i="1">
                                              <a:latin typeface="Cambria Math" panose="02040503050406030204" pitchFamily="18" charset="0"/>
                                            </a:rPr>
                                          </m:ctrlPr>
                                        </m:dPr>
                                        <m:e>
                                          <m:r>
                                            <a:rPr lang="en-US" i="1">
                                              <a:latin typeface="Cambria Math" panose="02040503050406030204" pitchFamily="18" charset="0"/>
                                            </a:rPr>
                                            <m:t>𝑖</m:t>
                                          </m:r>
                                          <m:r>
                                            <a:rPr lang="en-US" i="0">
                                              <a:latin typeface="Cambria Math" panose="02040503050406030204" pitchFamily="18" charset="0"/>
                                            </a:rPr>
                                            <m:t>−1,</m:t>
                                          </m:r>
                                          <m:r>
                                            <a:rPr lang="en-US" i="1">
                                              <a:latin typeface="Cambria Math" panose="02040503050406030204" pitchFamily="18" charset="0"/>
                                            </a:rPr>
                                            <m:t>𝑗</m:t>
                                          </m:r>
                                          <m:r>
                                            <a:rPr lang="en-US" i="0">
                                              <a:latin typeface="Cambria Math" panose="02040503050406030204" pitchFamily="18" charset="0"/>
                                            </a:rPr>
                                            <m:t>−1</m:t>
                                          </m:r>
                                        </m:e>
                                      </m:d>
                                      <m:r>
                                        <a:rPr lang="en-US" i="0">
                                          <a:latin typeface="Cambria Math" panose="02040503050406030204" pitchFamily="18" charset="0"/>
                                        </a:rPr>
                                        <m:t>                    </m:t>
                                      </m:r>
                                    </m:e>
                                    <m:e>
                                      <m:r>
                                        <a:rPr lang="en-US" i="0">
                                          <a:latin typeface="Cambria Math" panose="02040503050406030204" pitchFamily="18" charset="0"/>
                                        </a:rPr>
                                        <m:t>&amp;</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𝑏</m:t>
                                          </m:r>
                                        </m:sub>
                                      </m:sSub>
                                      <m:d>
                                        <m:dPr>
                                          <m:ctrlPr>
                                            <a:rPr lang="en-US" i="1">
                                              <a:latin typeface="Cambria Math" panose="02040503050406030204" pitchFamily="18" charset="0"/>
                                            </a:rPr>
                                          </m:ctrlPr>
                                        </m:dPr>
                                        <m:e>
                                          <m:r>
                                            <a:rPr lang="en-US" i="1">
                                              <a:latin typeface="Cambria Math" panose="02040503050406030204" pitchFamily="18" charset="0"/>
                                            </a:rPr>
                                            <m:t>𝑖</m:t>
                                          </m:r>
                                          <m:r>
                                            <a:rPr lang="en-US" i="0">
                                              <a:latin typeface="Cambria Math" panose="02040503050406030204" pitchFamily="18" charset="0"/>
                                            </a:rPr>
                                            <m:t>−1,</m:t>
                                          </m:r>
                                          <m:r>
                                            <a:rPr lang="en-US" i="1">
                                              <a:latin typeface="Cambria Math" panose="02040503050406030204" pitchFamily="18" charset="0"/>
                                            </a:rPr>
                                            <m:t>𝑗</m:t>
                                          </m:r>
                                          <m:r>
                                            <a:rPr lang="en-US" i="0">
                                              <a:latin typeface="Cambria Math" panose="02040503050406030204" pitchFamily="18" charset="0"/>
                                            </a:rPr>
                                            <m:t>−1</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0">
                                              <a:latin typeface="Cambria Math" panose="02040503050406030204" pitchFamily="18" charset="0"/>
                                            </a:rPr>
                                            <m:t>1</m:t>
                                          </m:r>
                                        </m:e>
                                        <m: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𝑗</m:t>
                                                  </m:r>
                                                </m:sub>
                                              </m:sSub>
                                            </m:e>
                                          </m:d>
                                        </m:sub>
                                      </m:sSub>
                                    </m:e>
                                  </m:eqArr>
                                </m:e>
                              </m:d>
                              <m:r>
                                <a:rPr lang="en-US" i="1">
                                  <a:latin typeface="Cambria Math" panose="02040503050406030204" pitchFamily="18" charset="0"/>
                                </a:rPr>
                                <m:t>𝑜𝑡h𝑒𝑟𝑤𝑖𝑠𝑒</m:t>
                              </m:r>
                            </m:e>
                          </m:eqArr>
                        </m:e>
                      </m:d>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914400" y="1766233"/>
                <a:ext cx="5867400" cy="1817549"/>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2472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90600"/>
            <a:ext cx="8515350" cy="5186363"/>
          </a:xfrm>
        </p:spPr>
        <p:txBody>
          <a:bodyPr/>
          <a:lstStyle/>
          <a:p>
            <a:endParaRPr lang="en-US" i="1" dirty="0" smtClean="0"/>
          </a:p>
        </p:txBody>
      </p:sp>
      <p:sp>
        <p:nvSpPr>
          <p:cNvPr id="5" name="Title 1"/>
          <p:cNvSpPr>
            <a:spLocks noGrp="1"/>
          </p:cNvSpPr>
          <p:nvPr>
            <p:ph type="title"/>
          </p:nvPr>
        </p:nvSpPr>
        <p:spPr>
          <a:xfrm>
            <a:off x="628650" y="-152400"/>
            <a:ext cx="7886700" cy="1325563"/>
          </a:xfrm>
        </p:spPr>
        <p:txBody>
          <a:bodyPr/>
          <a:lstStyle/>
          <a:p>
            <a:r>
              <a:rPr lang="en-US" b="1" dirty="0" err="1"/>
              <a:t>Levenshtein</a:t>
            </a:r>
            <a:r>
              <a:rPr lang="en-US" b="1" dirty="0"/>
              <a:t> Distance Quality Measure</a:t>
            </a:r>
          </a:p>
        </p:txBody>
      </p:sp>
      <p:graphicFrame>
        <p:nvGraphicFramePr>
          <p:cNvPr id="6" name="Table 5"/>
          <p:cNvGraphicFramePr>
            <a:graphicFrameLocks noGrp="1"/>
          </p:cNvGraphicFramePr>
          <p:nvPr>
            <p:extLst>
              <p:ext uri="{D42A27DB-BD31-4B8C-83A1-F6EECF244321}">
                <p14:modId xmlns:p14="http://schemas.microsoft.com/office/powerpoint/2010/main" val="3480405227"/>
              </p:ext>
            </p:extLst>
          </p:nvPr>
        </p:nvGraphicFramePr>
        <p:xfrm>
          <a:off x="1675023" y="1740833"/>
          <a:ext cx="5793954" cy="4036422"/>
        </p:xfrm>
        <a:graphic>
          <a:graphicData uri="http://schemas.openxmlformats.org/drawingml/2006/table">
            <a:tbl>
              <a:tblPr firstRow="1" firstCol="1" bandRow="1">
                <a:tableStyleId>{5C22544A-7EE6-4342-B048-85BDC9FD1C3A}</a:tableStyleId>
              </a:tblPr>
              <a:tblGrid>
                <a:gridCol w="1684662">
                  <a:extLst>
                    <a:ext uri="{9D8B030D-6E8A-4147-A177-3AD203B41FA5}">
                      <a16:colId xmlns:a16="http://schemas.microsoft.com/office/drawing/2014/main" val="20000"/>
                    </a:ext>
                  </a:extLst>
                </a:gridCol>
                <a:gridCol w="1027323">
                  <a:extLst>
                    <a:ext uri="{9D8B030D-6E8A-4147-A177-3AD203B41FA5}">
                      <a16:colId xmlns:a16="http://schemas.microsoft.com/office/drawing/2014/main" val="20001"/>
                    </a:ext>
                  </a:extLst>
                </a:gridCol>
                <a:gridCol w="1027323">
                  <a:extLst>
                    <a:ext uri="{9D8B030D-6E8A-4147-A177-3AD203B41FA5}">
                      <a16:colId xmlns:a16="http://schemas.microsoft.com/office/drawing/2014/main" val="20002"/>
                    </a:ext>
                  </a:extLst>
                </a:gridCol>
                <a:gridCol w="1027323">
                  <a:extLst>
                    <a:ext uri="{9D8B030D-6E8A-4147-A177-3AD203B41FA5}">
                      <a16:colId xmlns:a16="http://schemas.microsoft.com/office/drawing/2014/main" val="20003"/>
                    </a:ext>
                  </a:extLst>
                </a:gridCol>
                <a:gridCol w="1027323">
                  <a:extLst>
                    <a:ext uri="{9D8B030D-6E8A-4147-A177-3AD203B41FA5}">
                      <a16:colId xmlns:a16="http://schemas.microsoft.com/office/drawing/2014/main" val="20004"/>
                    </a:ext>
                  </a:extLst>
                </a:gridCol>
              </a:tblGrid>
              <a:tr h="320040">
                <a:tc rowSpan="2">
                  <a:txBody>
                    <a:bodyPr/>
                    <a:lstStyle/>
                    <a:p>
                      <a:pPr marL="0" marR="0" algn="ctr" defTabSz="685800" rtl="0" eaLnBrk="1" latinLnBrk="0" hangingPunct="1">
                        <a:spcBef>
                          <a:spcPts val="0"/>
                        </a:spcBef>
                        <a:spcAft>
                          <a:spcPts val="0"/>
                        </a:spcAft>
                      </a:pPr>
                      <a:r>
                        <a:rPr lang="en-US"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Input sequence</a:t>
                      </a: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defTabSz="685800" rtl="0" eaLnBrk="1" latinLnBrk="0" hangingPunct="1">
                        <a:spcBef>
                          <a:spcPts val="0"/>
                        </a:spcBef>
                        <a:spcAft>
                          <a:spcPts val="0"/>
                        </a:spcAft>
                      </a:pPr>
                      <a:r>
                        <a:rPr lang="en-US"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ANAKG</a:t>
                      </a: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defTabSz="685800" rtl="0" eaLnBrk="1" latinLnBrk="0" hangingPunct="1">
                        <a:spcBef>
                          <a:spcPts val="0"/>
                        </a:spcBef>
                        <a:spcAft>
                          <a:spcPts val="0"/>
                        </a:spcAft>
                      </a:pP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defTabSz="685800" rtl="0" eaLnBrk="1" latinLnBrk="0" hangingPunct="1">
                        <a:spcBef>
                          <a:spcPts val="0"/>
                        </a:spcBef>
                        <a:spcAft>
                          <a:spcPts val="0"/>
                        </a:spcAft>
                      </a:pPr>
                      <a:r>
                        <a:rPr lang="en-US"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LUMAKG</a:t>
                      </a: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defTabSz="685800" rtl="0" eaLnBrk="1" latinLnBrk="0" hangingPunct="1">
                        <a:spcBef>
                          <a:spcPts val="0"/>
                        </a:spcBef>
                        <a:spcAft>
                          <a:spcPts val="0"/>
                        </a:spcAft>
                      </a:pP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20040">
                <a:tc vMerge="1">
                  <a:txBody>
                    <a:bodyPr/>
                    <a:lstStyle/>
                    <a:p>
                      <a:endParaRPr lang="en-US"/>
                    </a:p>
                  </a:txBody>
                  <a:tcPr/>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 I</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 II</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 I</a:t>
                      </a:r>
                    </a:p>
                  </a:txBody>
                  <a:tcPr marL="68580" marR="68580" marT="0" marB="0"/>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 II</a:t>
                      </a:r>
                    </a:p>
                  </a:txBody>
                  <a:tcPr marL="68580" marR="68580" marT="0" marB="0"/>
                </a:tc>
                <a:extLst>
                  <a:ext uri="{0D108BD9-81ED-4DB2-BD59-A6C34878D82A}">
                    <a16:rowId xmlns:a16="http://schemas.microsoft.com/office/drawing/2014/main" val="10001"/>
                  </a:ext>
                </a:extLst>
              </a:tr>
              <a:tr h="566057">
                <a:tc>
                  <a:txBody>
                    <a:bodyPr/>
                    <a:lstStyle/>
                    <a:p>
                      <a:pPr marL="0" marR="0" algn="ctr" defTabSz="685800" rtl="0" eaLnBrk="1" latinLnBrk="0" hangingPunct="1">
                        <a:spcBef>
                          <a:spcPts val="0"/>
                        </a:spcBef>
                        <a:spcAft>
                          <a:spcPts val="0"/>
                        </a:spcAft>
                      </a:pPr>
                      <a:r>
                        <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What did the king had?</a:t>
                      </a:r>
                    </a:p>
                  </a:txBody>
                  <a:tcPr marL="68580" marR="68580" marT="0" marB="0"/>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extLst>
                  <a:ext uri="{0D108BD9-81ED-4DB2-BD59-A6C34878D82A}">
                    <a16:rowId xmlns:a16="http://schemas.microsoft.com/office/drawing/2014/main" val="10002"/>
                  </a:ext>
                </a:extLst>
              </a:tr>
              <a:tr h="566057">
                <a:tc>
                  <a:txBody>
                    <a:bodyPr/>
                    <a:lstStyle/>
                    <a:p>
                      <a:pPr marL="0" marR="0" algn="ctr" defTabSz="685800" rtl="0" eaLnBrk="1" latinLnBrk="0" hangingPunct="1">
                        <a:spcBef>
                          <a:spcPts val="0"/>
                        </a:spcBef>
                        <a:spcAft>
                          <a:spcPts val="0"/>
                        </a:spcAft>
                      </a:pPr>
                      <a:r>
                        <a:rPr lang="en-US" sz="1400" b="1" kern="120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What stood in the garden?</a:t>
                      </a:r>
                    </a:p>
                  </a:txBody>
                  <a:tcPr marL="68580" marR="68580" marT="0" marB="0"/>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extLst>
                  <a:ext uri="{0D108BD9-81ED-4DB2-BD59-A6C34878D82A}">
                    <a16:rowId xmlns:a16="http://schemas.microsoft.com/office/drawing/2014/main" val="10003"/>
                  </a:ext>
                </a:extLst>
              </a:tr>
              <a:tr h="566057">
                <a:tc>
                  <a:txBody>
                    <a:bodyPr/>
                    <a:lstStyle/>
                    <a:p>
                      <a:pPr marL="0" marR="0" algn="ctr" defTabSz="685800" rtl="0" eaLnBrk="1" latinLnBrk="0" hangingPunct="1">
                        <a:spcBef>
                          <a:spcPts val="0"/>
                        </a:spcBef>
                        <a:spcAft>
                          <a:spcPts val="0"/>
                        </a:spcAft>
                      </a:pPr>
                      <a:r>
                        <a:rPr lang="en-US" sz="1400" b="1" kern="120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Why was the king angry?</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marL="0" marR="0" algn="ctr" defTabSz="685800" rtl="0" eaLnBrk="1" latinLnBrk="0" hangingPunct="1">
                        <a:spcBef>
                          <a:spcPts val="0"/>
                        </a:spcBef>
                        <a:spcAft>
                          <a:spcPts val="0"/>
                        </a:spcAft>
                      </a:pPr>
                      <a:r>
                        <a:rPr lang="en-US" sz="14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extLst>
                  <a:ext uri="{0D108BD9-81ED-4DB2-BD59-A6C34878D82A}">
                    <a16:rowId xmlns:a16="http://schemas.microsoft.com/office/drawing/2014/main" val="10004"/>
                  </a:ext>
                </a:extLst>
              </a:tr>
              <a:tr h="566057">
                <a:tc>
                  <a:txBody>
                    <a:bodyPr/>
                    <a:lstStyle/>
                    <a:p>
                      <a:pPr marL="0" marR="0" algn="ctr" defTabSz="685800" rtl="0" eaLnBrk="1" latinLnBrk="0" hangingPunct="1">
                        <a:spcBef>
                          <a:spcPts val="0"/>
                        </a:spcBef>
                        <a:spcAft>
                          <a:spcPts val="0"/>
                        </a:spcAft>
                      </a:pPr>
                      <a:r>
                        <a:rPr lang="en-US" sz="1400" b="1" kern="120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What were always counted?</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extLst>
                  <a:ext uri="{0D108BD9-81ED-4DB2-BD59-A6C34878D82A}">
                    <a16:rowId xmlns:a16="http://schemas.microsoft.com/office/drawing/2014/main" val="10005"/>
                  </a:ext>
                </a:extLst>
              </a:tr>
              <a:tr h="566057">
                <a:tc>
                  <a:txBody>
                    <a:bodyPr/>
                    <a:lstStyle/>
                    <a:p>
                      <a:pPr marL="0" marR="0" algn="ctr" defTabSz="685800" rtl="0" eaLnBrk="1" latinLnBrk="0" hangingPunct="1">
                        <a:spcBef>
                          <a:spcPts val="0"/>
                        </a:spcBef>
                        <a:spcAft>
                          <a:spcPts val="0"/>
                        </a:spcAft>
                      </a:pPr>
                      <a:r>
                        <a:rPr lang="en-US" sz="1400" b="1" kern="120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What did the king order his gardener?</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extLst>
                  <a:ext uri="{0D108BD9-81ED-4DB2-BD59-A6C34878D82A}">
                    <a16:rowId xmlns:a16="http://schemas.microsoft.com/office/drawing/2014/main" val="10006"/>
                  </a:ext>
                </a:extLst>
              </a:tr>
              <a:tr h="566057">
                <a:tc>
                  <a:txBody>
                    <a:bodyPr/>
                    <a:lstStyle/>
                    <a:p>
                      <a:pPr marL="0" marR="0" algn="ctr" defTabSz="685800" rtl="0" eaLnBrk="1" latinLnBrk="0" hangingPunct="1">
                        <a:spcBef>
                          <a:spcPts val="0"/>
                        </a:spcBef>
                        <a:spcAft>
                          <a:spcPts val="0"/>
                        </a:spcAft>
                      </a:pPr>
                      <a:r>
                        <a:rPr lang="en-US" sz="1400" b="1" kern="120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What was missing in the morning?</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860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90600"/>
            <a:ext cx="8515350" cy="5186363"/>
          </a:xfrm>
        </p:spPr>
        <p:txBody>
          <a:bodyPr/>
          <a:lstStyle/>
          <a:p>
            <a:r>
              <a:rPr lang="en-US" dirty="0" smtClean="0"/>
              <a:t>Desired output shares words/symbols with test sequence</a:t>
            </a:r>
          </a:p>
          <a:p>
            <a:pPr lvl="1"/>
            <a:r>
              <a:rPr lang="en-US" dirty="0" smtClean="0"/>
              <a:t>Consequence of forming grammatically valid sentences</a:t>
            </a:r>
          </a:p>
          <a:p>
            <a:pPr lvl="1"/>
            <a:r>
              <a:rPr lang="en-US" dirty="0" smtClean="0"/>
              <a:t>Multiple possible grammatically valid responses possible</a:t>
            </a:r>
          </a:p>
          <a:p>
            <a:pPr lvl="1"/>
            <a:r>
              <a:rPr lang="en-US" dirty="0" smtClean="0"/>
              <a:t>Consider only output symbols not in input sequence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98537813"/>
              </p:ext>
            </p:extLst>
          </p:nvPr>
        </p:nvGraphicFramePr>
        <p:xfrm>
          <a:off x="914400" y="2209800"/>
          <a:ext cx="7848600" cy="3962399"/>
        </p:xfrm>
        <a:graphic>
          <a:graphicData uri="http://schemas.openxmlformats.org/drawingml/2006/table">
            <a:tbl>
              <a:tblPr firstRow="1" firstCol="1" bandRow="1">
                <a:tableStyleId>{5C22544A-7EE6-4342-B048-85BDC9FD1C3A}</a:tableStyleId>
              </a:tblPr>
              <a:tblGrid>
                <a:gridCol w="1684662">
                  <a:extLst>
                    <a:ext uri="{9D8B030D-6E8A-4147-A177-3AD203B41FA5}">
                      <a16:colId xmlns:a16="http://schemas.microsoft.com/office/drawing/2014/main" val="20000"/>
                    </a:ext>
                  </a:extLst>
                </a:gridCol>
                <a:gridCol w="2054646">
                  <a:extLst>
                    <a:ext uri="{9D8B030D-6E8A-4147-A177-3AD203B41FA5}">
                      <a16:colId xmlns:a16="http://schemas.microsoft.com/office/drawing/2014/main" val="20001"/>
                    </a:ext>
                  </a:extLst>
                </a:gridCol>
                <a:gridCol w="2054646">
                  <a:extLst>
                    <a:ext uri="{9D8B030D-6E8A-4147-A177-3AD203B41FA5}">
                      <a16:colId xmlns:a16="http://schemas.microsoft.com/office/drawing/2014/main" val="20002"/>
                    </a:ext>
                  </a:extLst>
                </a:gridCol>
                <a:gridCol w="2054646">
                  <a:extLst>
                    <a:ext uri="{9D8B030D-6E8A-4147-A177-3AD203B41FA5}">
                      <a16:colId xmlns:a16="http://schemas.microsoft.com/office/drawing/2014/main" val="20003"/>
                    </a:ext>
                  </a:extLst>
                </a:gridCol>
              </a:tblGrid>
              <a:tr h="566057">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Input sequence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ANAKG memory output</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LUMAKG memory output</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Desired output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66057">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What did the king had?</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 beautiful garden</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 beautiful garden</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 beautiful garden</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66057">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stood in the garden?</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 tree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 tree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 tree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66057">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Why was the king angry?</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at an apple missing</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an apple missing</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at an apple going missing</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66057">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What were always counted?</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Apple that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66057">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did the king order his gardener?</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was to keep watch</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to keep watch</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66057">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was missing in the morning?</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another of apple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another of apple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another of apple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6" name="Title 1"/>
          <p:cNvSpPr txBox="1">
            <a:spLocks/>
          </p:cNvSpPr>
          <p:nvPr/>
        </p:nvSpPr>
        <p:spPr>
          <a:xfrm>
            <a:off x="781050" y="0"/>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smtClean="0"/>
              <a:t>Recall Resolution- Test I Small Training Set</a:t>
            </a:r>
            <a:endParaRPr lang="en-US" b="1" dirty="0"/>
          </a:p>
        </p:txBody>
      </p:sp>
    </p:spTree>
    <p:extLst>
      <p:ext uri="{BB962C8B-B14F-4D97-AF65-F5344CB8AC3E}">
        <p14:creationId xmlns:p14="http://schemas.microsoft.com/office/powerpoint/2010/main" val="2814203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90600"/>
            <a:ext cx="8515350" cy="5186363"/>
          </a:xfrm>
        </p:spPr>
        <p:txBody>
          <a:bodyPr/>
          <a:lstStyle/>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817365657"/>
              </p:ext>
            </p:extLst>
          </p:nvPr>
        </p:nvGraphicFramePr>
        <p:xfrm>
          <a:off x="666750" y="1602581"/>
          <a:ext cx="7848600" cy="3962399"/>
        </p:xfrm>
        <a:graphic>
          <a:graphicData uri="http://schemas.openxmlformats.org/drawingml/2006/table">
            <a:tbl>
              <a:tblPr firstRow="1" firstCol="1" bandRow="1">
                <a:tableStyleId>{5C22544A-7EE6-4342-B048-85BDC9FD1C3A}</a:tableStyleId>
              </a:tblPr>
              <a:tblGrid>
                <a:gridCol w="1684662">
                  <a:extLst>
                    <a:ext uri="{9D8B030D-6E8A-4147-A177-3AD203B41FA5}">
                      <a16:colId xmlns:a16="http://schemas.microsoft.com/office/drawing/2014/main" val="20000"/>
                    </a:ext>
                  </a:extLst>
                </a:gridCol>
                <a:gridCol w="2054646">
                  <a:extLst>
                    <a:ext uri="{9D8B030D-6E8A-4147-A177-3AD203B41FA5}">
                      <a16:colId xmlns:a16="http://schemas.microsoft.com/office/drawing/2014/main" val="20001"/>
                    </a:ext>
                  </a:extLst>
                </a:gridCol>
                <a:gridCol w="2054646">
                  <a:extLst>
                    <a:ext uri="{9D8B030D-6E8A-4147-A177-3AD203B41FA5}">
                      <a16:colId xmlns:a16="http://schemas.microsoft.com/office/drawing/2014/main" val="20002"/>
                    </a:ext>
                  </a:extLst>
                </a:gridCol>
                <a:gridCol w="2054646">
                  <a:extLst>
                    <a:ext uri="{9D8B030D-6E8A-4147-A177-3AD203B41FA5}">
                      <a16:colId xmlns:a16="http://schemas.microsoft.com/office/drawing/2014/main" val="20003"/>
                    </a:ext>
                  </a:extLst>
                </a:gridCol>
              </a:tblGrid>
              <a:tr h="566057">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Input sequence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ANAKG memory output</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LUMAKG memory output</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Desired output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66057">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What did the king had?</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 beautiful garden</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 beautiful garden</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66057">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stood in the garden?</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stood a tree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 tree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66057">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Why was the king angry?</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should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should at an apple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at an apple going missing</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66057">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What were always counted?</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Apple that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66057">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did the king order his gardener?</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to keep watch</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to keep watch</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66057">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What was missing in the morning?</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another of apple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another of apple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7" name="Title 1"/>
          <p:cNvSpPr>
            <a:spLocks noGrp="1"/>
          </p:cNvSpPr>
          <p:nvPr>
            <p:ph type="title"/>
          </p:nvPr>
        </p:nvSpPr>
        <p:spPr>
          <a:xfrm>
            <a:off x="628650" y="-152400"/>
            <a:ext cx="7886700" cy="1325563"/>
          </a:xfrm>
        </p:spPr>
        <p:txBody>
          <a:bodyPr/>
          <a:lstStyle/>
          <a:p>
            <a:r>
              <a:rPr lang="en-US" b="1" dirty="0" smtClean="0"/>
              <a:t>Recall </a:t>
            </a:r>
            <a:r>
              <a:rPr lang="en-US" b="1" dirty="0" smtClean="0"/>
              <a:t>Resolution – Test II Larger Training Set</a:t>
            </a:r>
            <a:endParaRPr lang="en-US" b="1" dirty="0"/>
          </a:p>
        </p:txBody>
      </p:sp>
    </p:spTree>
    <p:extLst>
      <p:ext uri="{BB962C8B-B14F-4D97-AF65-F5344CB8AC3E}">
        <p14:creationId xmlns:p14="http://schemas.microsoft.com/office/powerpoint/2010/main" val="765741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90600"/>
            <a:ext cx="8515350" cy="5186363"/>
          </a:xfrm>
        </p:spPr>
        <p:txBody>
          <a:bodyPr/>
          <a:lstStyle/>
          <a:p>
            <a:endParaRPr lang="en-US" i="1" dirty="0" smtClean="0"/>
          </a:p>
        </p:txBody>
      </p:sp>
      <p:sp>
        <p:nvSpPr>
          <p:cNvPr id="5" name="Title 1"/>
          <p:cNvSpPr>
            <a:spLocks noGrp="1"/>
          </p:cNvSpPr>
          <p:nvPr>
            <p:ph type="title"/>
          </p:nvPr>
        </p:nvSpPr>
        <p:spPr>
          <a:xfrm>
            <a:off x="628650" y="-152400"/>
            <a:ext cx="7886700" cy="1325563"/>
          </a:xfrm>
        </p:spPr>
        <p:txBody>
          <a:bodyPr/>
          <a:lstStyle/>
          <a:p>
            <a:r>
              <a:rPr lang="en-US" b="1" dirty="0" err="1"/>
              <a:t>Levenshtein</a:t>
            </a:r>
            <a:r>
              <a:rPr lang="en-US" b="1" dirty="0"/>
              <a:t> Distance Quality Measure</a:t>
            </a:r>
          </a:p>
        </p:txBody>
      </p:sp>
      <p:graphicFrame>
        <p:nvGraphicFramePr>
          <p:cNvPr id="6" name="Table 5"/>
          <p:cNvGraphicFramePr>
            <a:graphicFrameLocks noGrp="1"/>
          </p:cNvGraphicFramePr>
          <p:nvPr>
            <p:extLst>
              <p:ext uri="{D42A27DB-BD31-4B8C-83A1-F6EECF244321}">
                <p14:modId xmlns:p14="http://schemas.microsoft.com/office/powerpoint/2010/main" val="116382358"/>
              </p:ext>
            </p:extLst>
          </p:nvPr>
        </p:nvGraphicFramePr>
        <p:xfrm>
          <a:off x="1675023" y="1740833"/>
          <a:ext cx="5793954" cy="4036422"/>
        </p:xfrm>
        <a:graphic>
          <a:graphicData uri="http://schemas.openxmlformats.org/drawingml/2006/table">
            <a:tbl>
              <a:tblPr firstRow="1" firstCol="1" bandRow="1">
                <a:tableStyleId>{5C22544A-7EE6-4342-B048-85BDC9FD1C3A}</a:tableStyleId>
              </a:tblPr>
              <a:tblGrid>
                <a:gridCol w="1684662">
                  <a:extLst>
                    <a:ext uri="{9D8B030D-6E8A-4147-A177-3AD203B41FA5}">
                      <a16:colId xmlns:a16="http://schemas.microsoft.com/office/drawing/2014/main" val="20000"/>
                    </a:ext>
                  </a:extLst>
                </a:gridCol>
                <a:gridCol w="1027323">
                  <a:extLst>
                    <a:ext uri="{9D8B030D-6E8A-4147-A177-3AD203B41FA5}">
                      <a16:colId xmlns:a16="http://schemas.microsoft.com/office/drawing/2014/main" val="20001"/>
                    </a:ext>
                  </a:extLst>
                </a:gridCol>
                <a:gridCol w="1027323">
                  <a:extLst>
                    <a:ext uri="{9D8B030D-6E8A-4147-A177-3AD203B41FA5}">
                      <a16:colId xmlns:a16="http://schemas.microsoft.com/office/drawing/2014/main" val="20002"/>
                    </a:ext>
                  </a:extLst>
                </a:gridCol>
                <a:gridCol w="1027323">
                  <a:extLst>
                    <a:ext uri="{9D8B030D-6E8A-4147-A177-3AD203B41FA5}">
                      <a16:colId xmlns:a16="http://schemas.microsoft.com/office/drawing/2014/main" val="20003"/>
                    </a:ext>
                  </a:extLst>
                </a:gridCol>
                <a:gridCol w="1027323">
                  <a:extLst>
                    <a:ext uri="{9D8B030D-6E8A-4147-A177-3AD203B41FA5}">
                      <a16:colId xmlns:a16="http://schemas.microsoft.com/office/drawing/2014/main" val="20004"/>
                    </a:ext>
                  </a:extLst>
                </a:gridCol>
              </a:tblGrid>
              <a:tr h="320040">
                <a:tc rowSpan="2">
                  <a:txBody>
                    <a:bodyPr/>
                    <a:lstStyle/>
                    <a:p>
                      <a:pPr marL="0" marR="0" algn="ctr" defTabSz="685800" rtl="0" eaLnBrk="1" latinLnBrk="0" hangingPunct="1">
                        <a:spcBef>
                          <a:spcPts val="0"/>
                        </a:spcBef>
                        <a:spcAft>
                          <a:spcPts val="0"/>
                        </a:spcAft>
                      </a:pPr>
                      <a:r>
                        <a:rPr lang="en-US"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Input sequence</a:t>
                      </a: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defTabSz="685800" rtl="0" eaLnBrk="1" latinLnBrk="0" hangingPunct="1">
                        <a:spcBef>
                          <a:spcPts val="0"/>
                        </a:spcBef>
                        <a:spcAft>
                          <a:spcPts val="0"/>
                        </a:spcAft>
                      </a:pPr>
                      <a:r>
                        <a:rPr lang="en-US"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ANAKG</a:t>
                      </a: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defTabSz="685800" rtl="0" eaLnBrk="1" latinLnBrk="0" hangingPunct="1">
                        <a:spcBef>
                          <a:spcPts val="0"/>
                        </a:spcBef>
                        <a:spcAft>
                          <a:spcPts val="0"/>
                        </a:spcAft>
                      </a:pP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defTabSz="685800" rtl="0" eaLnBrk="1" latinLnBrk="0" hangingPunct="1">
                        <a:spcBef>
                          <a:spcPts val="0"/>
                        </a:spcBef>
                        <a:spcAft>
                          <a:spcPts val="0"/>
                        </a:spcAft>
                      </a:pPr>
                      <a:r>
                        <a:rPr lang="en-US"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LUMAKG</a:t>
                      </a: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defTabSz="685800" rtl="0" eaLnBrk="1" latinLnBrk="0" hangingPunct="1">
                        <a:spcBef>
                          <a:spcPts val="0"/>
                        </a:spcBef>
                        <a:spcAft>
                          <a:spcPts val="0"/>
                        </a:spcAft>
                      </a:pP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20040">
                <a:tc vMerge="1">
                  <a:txBody>
                    <a:bodyPr/>
                    <a:lstStyle/>
                    <a:p>
                      <a:endParaRPr lang="en-US"/>
                    </a:p>
                  </a:txBody>
                  <a:tcPr/>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 I</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 II</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 I</a:t>
                      </a:r>
                    </a:p>
                  </a:txBody>
                  <a:tcPr marL="68580" marR="68580" marT="0" marB="0"/>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 II</a:t>
                      </a:r>
                    </a:p>
                  </a:txBody>
                  <a:tcPr marL="68580" marR="68580" marT="0" marB="0"/>
                </a:tc>
                <a:extLst>
                  <a:ext uri="{0D108BD9-81ED-4DB2-BD59-A6C34878D82A}">
                    <a16:rowId xmlns:a16="http://schemas.microsoft.com/office/drawing/2014/main" val="10001"/>
                  </a:ext>
                </a:extLst>
              </a:tr>
              <a:tr h="566057">
                <a:tc>
                  <a:txBody>
                    <a:bodyPr/>
                    <a:lstStyle/>
                    <a:p>
                      <a:pPr marL="0" marR="0" algn="ctr" defTabSz="685800" rtl="0" eaLnBrk="1" latinLnBrk="0" hangingPunct="1">
                        <a:spcBef>
                          <a:spcPts val="0"/>
                        </a:spcBef>
                        <a:spcAft>
                          <a:spcPts val="0"/>
                        </a:spcAft>
                      </a:pPr>
                      <a:r>
                        <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What did the king had?</a:t>
                      </a: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66057">
                <a:tc>
                  <a:txBody>
                    <a:bodyPr/>
                    <a:lstStyle/>
                    <a:p>
                      <a:pPr marL="0" marR="0" algn="ctr" defTabSz="685800" rtl="0" eaLnBrk="1" latinLnBrk="0" hangingPunct="1">
                        <a:spcBef>
                          <a:spcPts val="0"/>
                        </a:spcBef>
                        <a:spcAft>
                          <a:spcPts val="0"/>
                        </a:spcAft>
                      </a:pPr>
                      <a:r>
                        <a:rPr lang="en-US" sz="1400" b="1" kern="120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What stood in the garden?</a:t>
                      </a: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66057">
                <a:tc>
                  <a:txBody>
                    <a:bodyPr/>
                    <a:lstStyle/>
                    <a:p>
                      <a:pPr marL="0" marR="0" algn="ctr" defTabSz="685800" rtl="0" eaLnBrk="1" latinLnBrk="0" hangingPunct="1">
                        <a:spcBef>
                          <a:spcPts val="0"/>
                        </a:spcBef>
                        <a:spcAft>
                          <a:spcPts val="0"/>
                        </a:spcAft>
                      </a:pPr>
                      <a:r>
                        <a:rPr lang="en-US" sz="1400" b="1" kern="120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Why was the king angry?</a:t>
                      </a: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5</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3</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66057">
                <a:tc>
                  <a:txBody>
                    <a:bodyPr/>
                    <a:lstStyle/>
                    <a:p>
                      <a:pPr marL="0" marR="0" algn="ctr" defTabSz="685800" rtl="0" eaLnBrk="1" latinLnBrk="0" hangingPunct="1">
                        <a:spcBef>
                          <a:spcPts val="0"/>
                        </a:spcBef>
                        <a:spcAft>
                          <a:spcPts val="0"/>
                        </a:spcAft>
                      </a:pPr>
                      <a:r>
                        <a:rPr lang="en-US" sz="1400" b="1" kern="120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What were always counted?</a:t>
                      </a: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66057">
                <a:tc>
                  <a:txBody>
                    <a:bodyPr/>
                    <a:lstStyle/>
                    <a:p>
                      <a:pPr marL="0" marR="0" algn="ctr" defTabSz="685800" rtl="0" eaLnBrk="1" latinLnBrk="0" hangingPunct="1">
                        <a:spcBef>
                          <a:spcPts val="0"/>
                        </a:spcBef>
                        <a:spcAft>
                          <a:spcPts val="0"/>
                        </a:spcAft>
                      </a:pPr>
                      <a:r>
                        <a:rPr lang="en-US" sz="1400" b="1" kern="120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What did the king order his gardener?</a:t>
                      </a: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3</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3</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66057">
                <a:tc>
                  <a:txBody>
                    <a:bodyPr/>
                    <a:lstStyle/>
                    <a:p>
                      <a:pPr marL="0" marR="0" algn="ctr" defTabSz="685800" rtl="0" eaLnBrk="1" latinLnBrk="0" hangingPunct="1">
                        <a:spcBef>
                          <a:spcPts val="0"/>
                        </a:spcBef>
                        <a:spcAft>
                          <a:spcPts val="0"/>
                        </a:spcAft>
                      </a:pPr>
                      <a:r>
                        <a:rPr lang="en-US" sz="1400" b="1" kern="120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What was missing in the morning?</a:t>
                      </a: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3</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19146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90600"/>
            <a:ext cx="8515350" cy="5186363"/>
          </a:xfrm>
        </p:spPr>
        <p:txBody>
          <a:bodyPr/>
          <a:lstStyle/>
          <a:p>
            <a:r>
              <a:rPr lang="en-US" sz="2400" dirty="0" smtClean="0"/>
              <a:t>Reciprocal Word Position (RWP) - </a:t>
            </a:r>
            <a:r>
              <a:rPr lang="en-US" sz="2400" dirty="0"/>
              <a:t>measures user’s effort in extracting the desired response from the output generated by the semantic memory. </a:t>
            </a:r>
            <a:endParaRPr lang="en-US" sz="2400" dirty="0" smtClean="0"/>
          </a:p>
          <a:p>
            <a:r>
              <a:rPr lang="en-US" sz="2400" dirty="0" smtClean="0"/>
              <a:t>RWP </a:t>
            </a:r>
            <a:r>
              <a:rPr lang="en-US" sz="2400" dirty="0"/>
              <a:t>is calculated as follows: </a:t>
            </a:r>
          </a:p>
          <a:p>
            <a:r>
              <a:rPr lang="en-US" sz="2400" dirty="0"/>
              <a:t>Compare the positions of all the words in the desired output to those in the actual memory </a:t>
            </a:r>
            <a:r>
              <a:rPr lang="en-US" sz="2400" dirty="0" smtClean="0"/>
              <a:t>output </a:t>
            </a:r>
            <a:endParaRPr lang="en-US" sz="2400" dirty="0" smtClean="0"/>
          </a:p>
          <a:p>
            <a:pPr lvl="1"/>
            <a:r>
              <a:rPr lang="en-US" sz="2000" dirty="0" smtClean="0"/>
              <a:t>if </a:t>
            </a:r>
            <a:r>
              <a:rPr lang="en-US" sz="2000" dirty="0"/>
              <a:t>the positions are the same the word gets a weight of 1; </a:t>
            </a:r>
            <a:endParaRPr lang="en-US" sz="2000" dirty="0" smtClean="0"/>
          </a:p>
          <a:p>
            <a:pPr lvl="1"/>
            <a:r>
              <a:rPr lang="en-US" sz="2000" dirty="0" smtClean="0"/>
              <a:t>if </a:t>
            </a:r>
            <a:r>
              <a:rPr lang="en-US" sz="2000" dirty="0"/>
              <a:t>the positions are different by ‘n’ words the word gets a weight of 1/(n+1); </a:t>
            </a:r>
            <a:endParaRPr lang="en-US" sz="2000" dirty="0" smtClean="0"/>
          </a:p>
          <a:p>
            <a:pPr lvl="1"/>
            <a:r>
              <a:rPr lang="en-US" sz="2000" dirty="0" smtClean="0"/>
              <a:t>if </a:t>
            </a:r>
            <a:r>
              <a:rPr lang="en-US" sz="2000" dirty="0"/>
              <a:t>a word does not exist it gets a weight of 0; </a:t>
            </a:r>
            <a:endParaRPr lang="en-US" sz="2000" dirty="0" smtClean="0"/>
          </a:p>
          <a:p>
            <a:pPr lvl="1"/>
            <a:r>
              <a:rPr lang="en-US" sz="2000" dirty="0" smtClean="0"/>
              <a:t>RWP </a:t>
            </a:r>
            <a:r>
              <a:rPr lang="en-US" sz="2000" dirty="0"/>
              <a:t>equals to the sum of the weights of all the words in the desired sequence divided by the maximum of the number of words in the desired and actual outputs</a:t>
            </a:r>
            <a:r>
              <a:rPr lang="en-US" sz="2000" dirty="0" smtClean="0"/>
              <a:t>.</a:t>
            </a:r>
          </a:p>
          <a:p>
            <a:pPr lvl="1"/>
            <a:r>
              <a:rPr lang="en-US" sz="2000" dirty="0" smtClean="0"/>
              <a:t>RWP has values between 0 and 1 </a:t>
            </a:r>
          </a:p>
          <a:p>
            <a:pPr lvl="1"/>
            <a:r>
              <a:rPr lang="en-US" sz="2000" dirty="0"/>
              <a:t>T</a:t>
            </a:r>
            <a:r>
              <a:rPr lang="en-US" sz="2000" dirty="0" smtClean="0"/>
              <a:t>he higher the value of RWP the better match to the desired output</a:t>
            </a:r>
            <a:endParaRPr lang="en-US" sz="2000" dirty="0"/>
          </a:p>
          <a:p>
            <a:pPr lvl="1"/>
            <a:endParaRPr lang="en-US" dirty="0"/>
          </a:p>
          <a:p>
            <a:endParaRPr lang="en-US" dirty="0" smtClean="0"/>
          </a:p>
        </p:txBody>
      </p:sp>
      <p:sp>
        <p:nvSpPr>
          <p:cNvPr id="5" name="Title 1"/>
          <p:cNvSpPr>
            <a:spLocks noGrp="1"/>
          </p:cNvSpPr>
          <p:nvPr>
            <p:ph type="title"/>
          </p:nvPr>
        </p:nvSpPr>
        <p:spPr>
          <a:xfrm>
            <a:off x="628650" y="-152400"/>
            <a:ext cx="7886700" cy="1325563"/>
          </a:xfrm>
        </p:spPr>
        <p:txBody>
          <a:bodyPr/>
          <a:lstStyle/>
          <a:p>
            <a:r>
              <a:rPr lang="en-US" b="1" dirty="0" smtClean="0"/>
              <a:t>Reciprocal Word Position</a:t>
            </a:r>
            <a:endParaRPr lang="en-US" b="1" dirty="0"/>
          </a:p>
        </p:txBody>
      </p:sp>
    </p:spTree>
    <p:extLst>
      <p:ext uri="{BB962C8B-B14F-4D97-AF65-F5344CB8AC3E}">
        <p14:creationId xmlns:p14="http://schemas.microsoft.com/office/powerpoint/2010/main" val="1457554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90600"/>
            <a:ext cx="8515350" cy="5186363"/>
          </a:xfrm>
        </p:spPr>
        <p:txBody>
          <a:bodyPr/>
          <a:lstStyle/>
          <a:p>
            <a:endParaRPr lang="en-US" i="1" dirty="0" smtClean="0"/>
          </a:p>
        </p:txBody>
      </p:sp>
      <p:sp>
        <p:nvSpPr>
          <p:cNvPr id="5" name="Title 1"/>
          <p:cNvSpPr>
            <a:spLocks noGrp="1"/>
          </p:cNvSpPr>
          <p:nvPr>
            <p:ph type="title"/>
          </p:nvPr>
        </p:nvSpPr>
        <p:spPr>
          <a:xfrm>
            <a:off x="628650" y="-152400"/>
            <a:ext cx="7886700" cy="1325563"/>
          </a:xfrm>
        </p:spPr>
        <p:txBody>
          <a:bodyPr/>
          <a:lstStyle/>
          <a:p>
            <a:r>
              <a:rPr lang="en-US" b="1" dirty="0" smtClean="0"/>
              <a:t>Reciprocal Word Position</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1989880470"/>
              </p:ext>
            </p:extLst>
          </p:nvPr>
        </p:nvGraphicFramePr>
        <p:xfrm>
          <a:off x="1675023" y="1740833"/>
          <a:ext cx="5793954" cy="4036422"/>
        </p:xfrm>
        <a:graphic>
          <a:graphicData uri="http://schemas.openxmlformats.org/drawingml/2006/table">
            <a:tbl>
              <a:tblPr firstRow="1" firstCol="1" bandRow="1">
                <a:tableStyleId>{5C22544A-7EE6-4342-B048-85BDC9FD1C3A}</a:tableStyleId>
              </a:tblPr>
              <a:tblGrid>
                <a:gridCol w="1684662">
                  <a:extLst>
                    <a:ext uri="{9D8B030D-6E8A-4147-A177-3AD203B41FA5}">
                      <a16:colId xmlns:a16="http://schemas.microsoft.com/office/drawing/2014/main" val="20000"/>
                    </a:ext>
                  </a:extLst>
                </a:gridCol>
                <a:gridCol w="1027323">
                  <a:extLst>
                    <a:ext uri="{9D8B030D-6E8A-4147-A177-3AD203B41FA5}">
                      <a16:colId xmlns:a16="http://schemas.microsoft.com/office/drawing/2014/main" val="20001"/>
                    </a:ext>
                  </a:extLst>
                </a:gridCol>
                <a:gridCol w="1027323">
                  <a:extLst>
                    <a:ext uri="{9D8B030D-6E8A-4147-A177-3AD203B41FA5}">
                      <a16:colId xmlns:a16="http://schemas.microsoft.com/office/drawing/2014/main" val="20002"/>
                    </a:ext>
                  </a:extLst>
                </a:gridCol>
                <a:gridCol w="1027323">
                  <a:extLst>
                    <a:ext uri="{9D8B030D-6E8A-4147-A177-3AD203B41FA5}">
                      <a16:colId xmlns:a16="http://schemas.microsoft.com/office/drawing/2014/main" val="20003"/>
                    </a:ext>
                  </a:extLst>
                </a:gridCol>
                <a:gridCol w="1027323">
                  <a:extLst>
                    <a:ext uri="{9D8B030D-6E8A-4147-A177-3AD203B41FA5}">
                      <a16:colId xmlns:a16="http://schemas.microsoft.com/office/drawing/2014/main" val="20004"/>
                    </a:ext>
                  </a:extLst>
                </a:gridCol>
              </a:tblGrid>
              <a:tr h="320040">
                <a:tc rowSpan="2">
                  <a:txBody>
                    <a:bodyPr/>
                    <a:lstStyle/>
                    <a:p>
                      <a:pPr marL="0" marR="0" algn="ctr" defTabSz="685800" rtl="0" eaLnBrk="1" latinLnBrk="0" hangingPunct="1">
                        <a:spcBef>
                          <a:spcPts val="0"/>
                        </a:spcBef>
                        <a:spcAft>
                          <a:spcPts val="0"/>
                        </a:spcAft>
                      </a:pPr>
                      <a:r>
                        <a:rPr lang="en-US"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Input sequence</a:t>
                      </a: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defTabSz="685800" rtl="0" eaLnBrk="1" latinLnBrk="0" hangingPunct="1">
                        <a:spcBef>
                          <a:spcPts val="0"/>
                        </a:spcBef>
                        <a:spcAft>
                          <a:spcPts val="0"/>
                        </a:spcAft>
                      </a:pPr>
                      <a:r>
                        <a:rPr lang="en-US"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ANAKG</a:t>
                      </a: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defTabSz="685800" rtl="0" eaLnBrk="1" latinLnBrk="0" hangingPunct="1">
                        <a:spcBef>
                          <a:spcPts val="0"/>
                        </a:spcBef>
                        <a:spcAft>
                          <a:spcPts val="0"/>
                        </a:spcAft>
                      </a:pP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defTabSz="685800" rtl="0" eaLnBrk="1" latinLnBrk="0" hangingPunct="1">
                        <a:spcBef>
                          <a:spcPts val="0"/>
                        </a:spcBef>
                        <a:spcAft>
                          <a:spcPts val="0"/>
                        </a:spcAft>
                      </a:pPr>
                      <a:r>
                        <a:rPr lang="en-US" sz="1400" b="1" kern="1200" dirty="0" smtClean="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LUMAKG</a:t>
                      </a: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defTabSz="685800" rtl="0" eaLnBrk="1" latinLnBrk="0" hangingPunct="1">
                        <a:spcBef>
                          <a:spcPts val="0"/>
                        </a:spcBef>
                        <a:spcAft>
                          <a:spcPts val="0"/>
                        </a:spcAft>
                      </a:pPr>
                      <a:endPar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20040">
                <a:tc vMerge="1">
                  <a:txBody>
                    <a:bodyPr/>
                    <a:lstStyle/>
                    <a:p>
                      <a:endParaRPr lang="en-US"/>
                    </a:p>
                  </a:txBody>
                  <a:tcPr/>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 I</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 II</a:t>
                      </a:r>
                    </a:p>
                  </a:txBody>
                  <a:tcPr marL="68580" marR="68580" marT="0" marB="0"/>
                </a:tc>
                <a:tc>
                  <a:txBody>
                    <a:bodyPr/>
                    <a:lstStyle/>
                    <a:p>
                      <a:pPr marL="0" marR="0" algn="ctr" defTabSz="685800" rtl="0" eaLnBrk="1" latinLnBrk="0" hangingPunct="1">
                        <a:spcBef>
                          <a:spcPts val="0"/>
                        </a:spcBef>
                        <a:spcAft>
                          <a:spcPts val="0"/>
                        </a:spcAft>
                      </a:pPr>
                      <a:r>
                        <a:rPr lang="en-US" sz="1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 I</a:t>
                      </a:r>
                    </a:p>
                  </a:txBody>
                  <a:tcPr marL="68580" marR="68580" marT="0" marB="0"/>
                </a:tc>
                <a:tc>
                  <a:txBody>
                    <a:bodyPr/>
                    <a:lstStyle/>
                    <a:p>
                      <a:pPr marL="0" marR="0" algn="ctr" defTabSz="6858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Test II</a:t>
                      </a:r>
                    </a:p>
                  </a:txBody>
                  <a:tcPr marL="68580" marR="68580" marT="0" marB="0"/>
                </a:tc>
                <a:extLst>
                  <a:ext uri="{0D108BD9-81ED-4DB2-BD59-A6C34878D82A}">
                    <a16:rowId xmlns:a16="http://schemas.microsoft.com/office/drawing/2014/main" val="10001"/>
                  </a:ext>
                </a:extLst>
              </a:tr>
              <a:tr h="566057">
                <a:tc>
                  <a:txBody>
                    <a:bodyPr/>
                    <a:lstStyle/>
                    <a:p>
                      <a:pPr marL="0" marR="0" algn="ctr" defTabSz="685800" rtl="0" eaLnBrk="1" latinLnBrk="0" hangingPunct="1">
                        <a:spcBef>
                          <a:spcPts val="0"/>
                        </a:spcBef>
                        <a:spcAft>
                          <a:spcPts val="0"/>
                        </a:spcAft>
                      </a:pPr>
                      <a:r>
                        <a:rPr lang="en-US" sz="14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What did the king had?</a:t>
                      </a: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66057">
                <a:tc>
                  <a:txBody>
                    <a:bodyPr/>
                    <a:lstStyle/>
                    <a:p>
                      <a:pPr marL="0" marR="0" algn="ctr" defTabSz="685800" rtl="0" eaLnBrk="1" latinLnBrk="0" hangingPunct="1">
                        <a:spcBef>
                          <a:spcPts val="0"/>
                        </a:spcBef>
                        <a:spcAft>
                          <a:spcPts val="0"/>
                        </a:spcAft>
                      </a:pPr>
                      <a:r>
                        <a:rPr lang="en-US" sz="1400" b="1" kern="120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What stood in the garden?</a:t>
                      </a: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1/3</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66057">
                <a:tc>
                  <a:txBody>
                    <a:bodyPr/>
                    <a:lstStyle/>
                    <a:p>
                      <a:pPr marL="0" marR="0" algn="ctr" defTabSz="685800" rtl="0" eaLnBrk="1" latinLnBrk="0" hangingPunct="1">
                        <a:spcBef>
                          <a:spcPts val="0"/>
                        </a:spcBef>
                        <a:spcAft>
                          <a:spcPts val="0"/>
                        </a:spcAft>
                      </a:pPr>
                      <a:r>
                        <a:rPr lang="en-US" sz="1400" b="1" kern="120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Why was the king angry?</a:t>
                      </a: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7/10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7/10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3/10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66057">
                <a:tc>
                  <a:txBody>
                    <a:bodyPr/>
                    <a:lstStyle/>
                    <a:p>
                      <a:pPr marL="0" marR="0" algn="ctr" defTabSz="685800" rtl="0" eaLnBrk="1" latinLnBrk="0" hangingPunct="1">
                        <a:spcBef>
                          <a:spcPts val="0"/>
                        </a:spcBef>
                        <a:spcAft>
                          <a:spcPts val="0"/>
                        </a:spcAft>
                      </a:pPr>
                      <a:r>
                        <a:rPr lang="en-US" sz="1400" b="1" kern="120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What were always counted?</a:t>
                      </a: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66057">
                <a:tc>
                  <a:txBody>
                    <a:bodyPr/>
                    <a:lstStyle/>
                    <a:p>
                      <a:pPr marL="0" marR="0" algn="ctr" defTabSz="685800" rtl="0" eaLnBrk="1" latinLnBrk="0" hangingPunct="1">
                        <a:spcBef>
                          <a:spcPts val="0"/>
                        </a:spcBef>
                        <a:spcAft>
                          <a:spcPts val="0"/>
                        </a:spcAft>
                      </a:pPr>
                      <a:r>
                        <a:rPr lang="en-US" sz="1400" b="1" kern="120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What did the king order his gardener?</a:t>
                      </a: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3/8</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66057">
                <a:tc>
                  <a:txBody>
                    <a:bodyPr/>
                    <a:lstStyle/>
                    <a:p>
                      <a:pPr marL="0" marR="0" algn="ctr" defTabSz="685800" rtl="0" eaLnBrk="1" latinLnBrk="0" hangingPunct="1">
                        <a:spcBef>
                          <a:spcPts val="0"/>
                        </a:spcBef>
                        <a:spcAft>
                          <a:spcPts val="0"/>
                        </a:spcAft>
                      </a:pPr>
                      <a:r>
                        <a:rPr lang="en-US" sz="1400" b="1" kern="120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What was missing in the morning?</a:t>
                      </a: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85721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Computational Complexity</a:t>
            </a:r>
            <a:endParaRPr lang="en-US" b="1" dirty="0"/>
          </a:p>
        </p:txBody>
      </p:sp>
      <p:sp>
        <p:nvSpPr>
          <p:cNvPr id="3" name="Content Placeholder 2"/>
          <p:cNvSpPr>
            <a:spLocks noGrp="1"/>
          </p:cNvSpPr>
          <p:nvPr>
            <p:ph idx="1"/>
          </p:nvPr>
        </p:nvSpPr>
        <p:spPr/>
        <p:txBody>
          <a:bodyPr>
            <a:normAutofit/>
          </a:bodyPr>
          <a:lstStyle/>
          <a:p>
            <a:r>
              <a:rPr lang="en-US" dirty="0"/>
              <a:t>The third type of tests was performed to determine computational complexity of LUMAKG memory in comparison to ANAKG memory. </a:t>
            </a:r>
            <a:endParaRPr lang="en-US" dirty="0" smtClean="0"/>
          </a:p>
          <a:p>
            <a:r>
              <a:rPr lang="en-US" dirty="0" smtClean="0"/>
              <a:t>Measured </a:t>
            </a:r>
            <a:r>
              <a:rPr lang="en-US" dirty="0"/>
              <a:t>time needed to create the associative memory as a function of the number of objects. </a:t>
            </a:r>
          </a:p>
        </p:txBody>
      </p:sp>
      <p:pic>
        <p:nvPicPr>
          <p:cNvPr id="4" name="Picture 3" descr="C:\Users\bb593707\Google Drive\ANAKG Numenta\Temp Code\HTM\MatlabHTM\Fig8b1Learning.jpg"/>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124200"/>
            <a:ext cx="4800600" cy="3352799"/>
          </a:xfrm>
          <a:prstGeom prst="rect">
            <a:avLst/>
          </a:prstGeom>
          <a:noFill/>
          <a:ln>
            <a:noFill/>
          </a:ln>
        </p:spPr>
      </p:pic>
    </p:spTree>
    <p:extLst>
      <p:ext uri="{BB962C8B-B14F-4D97-AF65-F5344CB8AC3E}">
        <p14:creationId xmlns:p14="http://schemas.microsoft.com/office/powerpoint/2010/main" val="3560451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886700" cy="1325563"/>
          </a:xfrm>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628650" y="1371600"/>
            <a:ext cx="8134350" cy="5181600"/>
          </a:xfrm>
        </p:spPr>
        <p:txBody>
          <a:bodyPr>
            <a:normAutofit/>
          </a:bodyPr>
          <a:lstStyle/>
          <a:p>
            <a:r>
              <a:rPr lang="en-US" dirty="0" smtClean="0"/>
              <a:t>We developed and tested a mini-column based ANAKG structure, called LUMAKG. </a:t>
            </a:r>
          </a:p>
          <a:p>
            <a:r>
              <a:rPr lang="en-US" dirty="0"/>
              <a:t>LUMAKG shows better ability to recall sequences stored in the memories than ANAKG to which it was compared. </a:t>
            </a:r>
            <a:endParaRPr lang="en-US" dirty="0" smtClean="0"/>
          </a:p>
          <a:p>
            <a:r>
              <a:rPr lang="en-US" dirty="0" smtClean="0"/>
              <a:t>Levenshtein </a:t>
            </a:r>
            <a:r>
              <a:rPr lang="en-US" dirty="0"/>
              <a:t>distance and </a:t>
            </a:r>
            <a:r>
              <a:rPr lang="en-US" dirty="0" smtClean="0"/>
              <a:t>RWP </a:t>
            </a:r>
            <a:r>
              <a:rPr lang="en-US" dirty="0" smtClean="0"/>
              <a:t>measure show </a:t>
            </a:r>
            <a:r>
              <a:rPr lang="en-US" dirty="0" smtClean="0"/>
              <a:t>that </a:t>
            </a:r>
            <a:r>
              <a:rPr lang="en-US" dirty="0"/>
              <a:t>LUMAKG memory has higher capacity and better resolution for short term memory recall. </a:t>
            </a:r>
            <a:endParaRPr lang="en-US" dirty="0" smtClean="0"/>
          </a:p>
          <a:p>
            <a:r>
              <a:rPr lang="en-US" dirty="0" smtClean="0"/>
              <a:t>Future work:</a:t>
            </a:r>
          </a:p>
          <a:p>
            <a:pPr lvl="1"/>
            <a:r>
              <a:rPr lang="en-US" dirty="0" smtClean="0"/>
              <a:t>Extend </a:t>
            </a:r>
            <a:r>
              <a:rPr lang="en-US" dirty="0"/>
              <a:t>LUMAKG to a distributed representation of all symbols stored in the </a:t>
            </a:r>
            <a:r>
              <a:rPr lang="en-US" dirty="0" smtClean="0"/>
              <a:t>memory, </a:t>
            </a:r>
            <a:r>
              <a:rPr lang="en-US" dirty="0" smtClean="0"/>
              <a:t>to significantly </a:t>
            </a:r>
            <a:r>
              <a:rPr lang="en-US" dirty="0"/>
              <a:t>increase </a:t>
            </a:r>
            <a:r>
              <a:rPr lang="en-US" dirty="0" smtClean="0"/>
              <a:t>memory storage </a:t>
            </a:r>
            <a:r>
              <a:rPr lang="en-US" dirty="0"/>
              <a:t>capacity. </a:t>
            </a:r>
            <a:endParaRPr lang="en-US" dirty="0" smtClean="0"/>
          </a:p>
          <a:p>
            <a:pPr lvl="1"/>
            <a:r>
              <a:rPr lang="en-US" dirty="0" smtClean="0"/>
              <a:t>Use </a:t>
            </a:r>
            <a:r>
              <a:rPr lang="en-US" dirty="0"/>
              <a:t>larger training </a:t>
            </a:r>
            <a:r>
              <a:rPr lang="en-US" dirty="0" smtClean="0"/>
              <a:t>and test data </a:t>
            </a:r>
            <a:r>
              <a:rPr lang="en-US" dirty="0"/>
              <a:t>sets </a:t>
            </a:r>
            <a:r>
              <a:rPr lang="en-US" dirty="0" smtClean="0"/>
              <a:t>to </a:t>
            </a:r>
            <a:r>
              <a:rPr lang="en-US" dirty="0"/>
              <a:t>obtain a </a:t>
            </a:r>
            <a:r>
              <a:rPr lang="en-US" dirty="0" smtClean="0"/>
              <a:t>better </a:t>
            </a:r>
            <a:r>
              <a:rPr lang="en-US" dirty="0"/>
              <a:t>assessment of the network properties. </a:t>
            </a:r>
            <a:endParaRPr lang="en-US" dirty="0" smtClean="0"/>
          </a:p>
          <a:p>
            <a:pPr lvl="1"/>
            <a:r>
              <a:rPr lang="en-US" dirty="0" smtClean="0"/>
              <a:t>Study the effect of varying </a:t>
            </a:r>
            <a:r>
              <a:rPr lang="en-US" dirty="0"/>
              <a:t>the number of neurons in </a:t>
            </a:r>
            <a:r>
              <a:rPr lang="en-US" dirty="0" err="1" smtClean="0"/>
              <a:t>minicolumns</a:t>
            </a:r>
            <a:r>
              <a:rPr lang="en-US" dirty="0" smtClean="0"/>
              <a:t>.</a:t>
            </a:r>
            <a:endParaRPr lang="en-US" dirty="0"/>
          </a:p>
        </p:txBody>
      </p:sp>
    </p:spTree>
    <p:extLst>
      <p:ext uri="{BB962C8B-B14F-4D97-AF65-F5344CB8AC3E}">
        <p14:creationId xmlns:p14="http://schemas.microsoft.com/office/powerpoint/2010/main" val="2441467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a:bodyPr>
          <a:lstStyle/>
          <a:p>
            <a:r>
              <a:rPr lang="en-US" dirty="0"/>
              <a:t>Intelligence is the ability to learn, and </a:t>
            </a:r>
            <a:r>
              <a:rPr lang="en-US" dirty="0" smtClean="0"/>
              <a:t>to profit, 				   from </a:t>
            </a:r>
            <a:r>
              <a:rPr lang="en-US" dirty="0"/>
              <a:t>experience, and adapt to </a:t>
            </a:r>
            <a:r>
              <a:rPr lang="en-US" dirty="0" smtClean="0"/>
              <a:t>relatively </a:t>
            </a:r>
            <a:r>
              <a:rPr lang="en-US" dirty="0"/>
              <a:t>new </a:t>
            </a:r>
            <a:r>
              <a:rPr lang="en-US" dirty="0" smtClean="0"/>
              <a:t>		       situations.</a:t>
            </a:r>
          </a:p>
          <a:p>
            <a:r>
              <a:rPr lang="en-US" dirty="0" smtClean="0"/>
              <a:t>Intelligence enables:</a:t>
            </a:r>
          </a:p>
          <a:p>
            <a:pPr lvl="1"/>
            <a:r>
              <a:rPr lang="en-US" dirty="0" smtClean="0"/>
              <a:t>Acquire and store knowledge</a:t>
            </a:r>
          </a:p>
          <a:p>
            <a:pPr lvl="1"/>
            <a:r>
              <a:rPr lang="en-US" dirty="0" smtClean="0"/>
              <a:t>Contextually associate knowledge</a:t>
            </a:r>
          </a:p>
          <a:p>
            <a:pPr lvl="1"/>
            <a:r>
              <a:rPr lang="en-US" dirty="0" smtClean="0"/>
              <a:t>Make generalizations and draw conclusions</a:t>
            </a:r>
          </a:p>
          <a:p>
            <a:pPr lvl="1"/>
            <a:r>
              <a:rPr lang="en-US" dirty="0" smtClean="0"/>
              <a:t>Recall memories and apply knowledge to solve new problems</a:t>
            </a:r>
          </a:p>
          <a:p>
            <a:r>
              <a:rPr lang="en-US" dirty="0" smtClean="0"/>
              <a:t>Intelligence requires:</a:t>
            </a:r>
          </a:p>
          <a:p>
            <a:pPr lvl="1"/>
            <a:r>
              <a:rPr lang="en-US" dirty="0" smtClean="0"/>
              <a:t>Sensory and motor capacity</a:t>
            </a:r>
          </a:p>
          <a:p>
            <a:pPr lvl="1"/>
            <a:r>
              <a:rPr lang="en-US" dirty="0" smtClean="0"/>
              <a:t>Memory, semantic and episodic</a:t>
            </a:r>
          </a:p>
          <a:p>
            <a:pPr lvl="1"/>
            <a:r>
              <a:rPr lang="en-US" dirty="0" smtClean="0"/>
              <a:t>Mechanism to store and associate information to form knowledge</a:t>
            </a:r>
          </a:p>
          <a:p>
            <a:pPr lvl="1"/>
            <a:r>
              <a:rPr lang="en-US" dirty="0" smtClean="0"/>
              <a:t>Motivation to act</a:t>
            </a:r>
          </a:p>
          <a:p>
            <a:endParaRPr lang="en-US" dirty="0" smtClean="0"/>
          </a:p>
          <a:p>
            <a:endParaRPr lang="en-US"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799" y="0"/>
            <a:ext cx="3149907" cy="3297019"/>
          </a:xfrm>
          <a:prstGeom prst="rect">
            <a:avLst/>
          </a:prstGeom>
        </p:spPr>
      </p:pic>
    </p:spTree>
    <p:extLst>
      <p:ext uri="{BB962C8B-B14F-4D97-AF65-F5344CB8AC3E}">
        <p14:creationId xmlns:p14="http://schemas.microsoft.com/office/powerpoint/2010/main" val="1663329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tLang="en-US">
                <a:ea typeface="ＭＳ Ｐゴシック" charset="-128"/>
              </a:rPr>
              <a:t>Questions?</a:t>
            </a:r>
          </a:p>
        </p:txBody>
      </p:sp>
      <p:pic>
        <p:nvPicPr>
          <p:cNvPr id="49154"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p:pic>
      <p:sp>
        <p:nvSpPr>
          <p:cNvPr id="4915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DCAD8DE-1FD5-924F-A4C6-4EDFD5E13DB7}" type="slidenum">
              <a:rPr lang="en-US" altLang="en-US" sz="1200">
                <a:solidFill>
                  <a:srgbClr val="045C75"/>
                </a:solidFill>
              </a:rPr>
              <a:pPr eaLnBrk="1" hangingPunct="1"/>
              <a:t>30</a:t>
            </a:fld>
            <a:endParaRPr lang="en-US" altLang="en-US" sz="1200">
              <a:solidFill>
                <a:srgbClr val="045C75"/>
              </a:solidFill>
            </a:endParaRPr>
          </a:p>
        </p:txBody>
      </p:sp>
    </p:spTree>
    <p:extLst>
      <p:ext uri="{BB962C8B-B14F-4D97-AF65-F5344CB8AC3E}">
        <p14:creationId xmlns:p14="http://schemas.microsoft.com/office/powerpoint/2010/main" val="1843271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Problems Addressed </a:t>
            </a:r>
            <a:r>
              <a:rPr lang="en-US" b="1" dirty="0"/>
              <a:t>in this </a:t>
            </a:r>
            <a:r>
              <a:rPr lang="en-US" b="1" dirty="0"/>
              <a:t>Work</a:t>
            </a:r>
            <a:endParaRPr lang="en-US" b="1" dirty="0"/>
          </a:p>
        </p:txBody>
      </p:sp>
      <p:sp>
        <p:nvSpPr>
          <p:cNvPr id="3" name="Content Placeholder 2"/>
          <p:cNvSpPr>
            <a:spLocks noGrp="1"/>
          </p:cNvSpPr>
          <p:nvPr>
            <p:ph idx="1"/>
          </p:nvPr>
        </p:nvSpPr>
        <p:spPr/>
        <p:txBody>
          <a:bodyPr>
            <a:normAutofit/>
          </a:bodyPr>
          <a:lstStyle/>
          <a:p>
            <a:r>
              <a:rPr lang="en-US" dirty="0" smtClean="0"/>
              <a:t>Problem 1: Associative mechanisms needed to “form” knowledge from “observed facts” and experiences</a:t>
            </a:r>
          </a:p>
          <a:p>
            <a:pPr lvl="1"/>
            <a:r>
              <a:rPr lang="en-US" dirty="0" smtClean="0"/>
              <a:t>Solution: Use associative neural graphs!</a:t>
            </a:r>
          </a:p>
          <a:p>
            <a:r>
              <a:rPr lang="en-US" dirty="0" smtClean="0"/>
              <a:t>Why associative neural graphs?</a:t>
            </a:r>
          </a:p>
          <a:p>
            <a:pPr lvl="1"/>
            <a:r>
              <a:rPr lang="en-US" dirty="0" smtClean="0"/>
              <a:t>Can be used to store and recall sequential memories</a:t>
            </a:r>
          </a:p>
          <a:p>
            <a:pPr lvl="1"/>
            <a:r>
              <a:rPr lang="en-US" dirty="0" smtClean="0"/>
              <a:t>Form associations between “facts”</a:t>
            </a:r>
          </a:p>
          <a:p>
            <a:r>
              <a:rPr lang="en-US" dirty="0"/>
              <a:t>Problem </a:t>
            </a:r>
            <a:r>
              <a:rPr lang="en-US" dirty="0" smtClean="0"/>
              <a:t>2: Observations are context dependent, mechanism needed to “store” contexts</a:t>
            </a:r>
            <a:endParaRPr lang="en-US" dirty="0"/>
          </a:p>
          <a:p>
            <a:pPr lvl="1"/>
            <a:r>
              <a:rPr lang="en-US" dirty="0"/>
              <a:t>Solution: </a:t>
            </a:r>
            <a:r>
              <a:rPr lang="en-US" dirty="0" smtClean="0"/>
              <a:t>Use </a:t>
            </a:r>
            <a:r>
              <a:rPr lang="en-US" dirty="0" err="1" smtClean="0"/>
              <a:t>minicolum</a:t>
            </a:r>
            <a:r>
              <a:rPr lang="en-US" dirty="0" smtClean="0"/>
              <a:t> structure for representation!</a:t>
            </a:r>
            <a:endParaRPr lang="en-US" dirty="0"/>
          </a:p>
          <a:p>
            <a:r>
              <a:rPr lang="en-US" dirty="0"/>
              <a:t>Why </a:t>
            </a:r>
            <a:r>
              <a:rPr lang="en-US" dirty="0" err="1" smtClean="0"/>
              <a:t>mincolumn</a:t>
            </a:r>
            <a:r>
              <a:rPr lang="en-US" dirty="0" smtClean="0"/>
              <a:t>?</a:t>
            </a:r>
            <a:endParaRPr lang="en-US" dirty="0"/>
          </a:p>
          <a:p>
            <a:pPr lvl="1"/>
            <a:r>
              <a:rPr lang="en-US" dirty="0" smtClean="0"/>
              <a:t>Increase contextual knowledge but not confusion</a:t>
            </a:r>
          </a:p>
        </p:txBody>
      </p:sp>
    </p:spTree>
    <p:extLst>
      <p:ext uri="{BB962C8B-B14F-4D97-AF65-F5344CB8AC3E}">
        <p14:creationId xmlns:p14="http://schemas.microsoft.com/office/powerpoint/2010/main" val="422158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Associative Neuron</a:t>
            </a:r>
            <a:endParaRPr lang="en-US" b="1" dirty="0"/>
          </a:p>
        </p:txBody>
      </p:sp>
      <p:sp>
        <p:nvSpPr>
          <p:cNvPr id="3" name="Content Placeholder 2"/>
          <p:cNvSpPr>
            <a:spLocks noGrp="1"/>
          </p:cNvSpPr>
          <p:nvPr>
            <p:ph idx="1"/>
          </p:nvPr>
        </p:nvSpPr>
        <p:spPr>
          <a:xfrm>
            <a:off x="609600" y="1524000"/>
            <a:ext cx="7981950" cy="4351338"/>
          </a:xfrm>
        </p:spPr>
        <p:txBody>
          <a:bodyPr/>
          <a:lstStyle/>
          <a:p>
            <a:r>
              <a:rPr lang="en-US" dirty="0" smtClean="0"/>
              <a:t>How to model a neuron?</a:t>
            </a:r>
          </a:p>
          <a:p>
            <a:pPr lvl="1"/>
            <a:r>
              <a:rPr lang="en-US" dirty="0" smtClean="0"/>
              <a:t>Use biological neurons as reference.</a:t>
            </a:r>
          </a:p>
          <a:p>
            <a:pPr lvl="1"/>
            <a:r>
              <a:rPr lang="en-US" dirty="0" smtClean="0"/>
              <a:t>Why biological neurons? Efficient and robust.</a:t>
            </a:r>
          </a:p>
          <a:p>
            <a:r>
              <a:rPr lang="en-US" dirty="0" smtClean="0"/>
              <a:t>Connections between biological neurons automatically strengthened if activation of one leads to activation of another within short intervals and weakened if another neuron is triggered after longer delay</a:t>
            </a:r>
          </a:p>
          <a:p>
            <a:endParaRPr lang="en-US" dirty="0"/>
          </a:p>
        </p:txBody>
      </p:sp>
      <p:pic>
        <p:nvPicPr>
          <p:cNvPr id="4" name="Picture 3"/>
          <p:cNvPicPr>
            <a:picLocks noChangeAspect="1"/>
          </p:cNvPicPr>
          <p:nvPr/>
        </p:nvPicPr>
        <p:blipFill>
          <a:blip r:embed="rId2" cstate="print"/>
          <a:stretch>
            <a:fillRect/>
          </a:stretch>
        </p:blipFill>
        <p:spPr>
          <a:xfrm>
            <a:off x="228600" y="3886200"/>
            <a:ext cx="5334002" cy="2667000"/>
          </a:xfrm>
          <a:prstGeom prst="rect">
            <a:avLst/>
          </a:prstGeom>
        </p:spPr>
      </p:pic>
      <p:pic>
        <p:nvPicPr>
          <p:cNvPr id="8" name="Picture 7"/>
          <p:cNvPicPr>
            <a:picLocks noChangeAspect="1"/>
          </p:cNvPicPr>
          <p:nvPr/>
        </p:nvPicPr>
        <p:blipFill>
          <a:blip r:embed="rId3" cstate="print"/>
          <a:stretch>
            <a:fillRect/>
          </a:stretch>
        </p:blipFill>
        <p:spPr>
          <a:xfrm>
            <a:off x="5562600" y="3784991"/>
            <a:ext cx="3250640" cy="3073009"/>
          </a:xfrm>
          <a:prstGeom prst="rect">
            <a:avLst/>
          </a:prstGeom>
        </p:spPr>
      </p:pic>
    </p:spTree>
    <p:extLst>
      <p:ext uri="{BB962C8B-B14F-4D97-AF65-F5344CB8AC3E}">
        <p14:creationId xmlns:p14="http://schemas.microsoft.com/office/powerpoint/2010/main" val="208970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628650" y="1143001"/>
            <a:ext cx="7886700" cy="5033962"/>
          </a:xfrm>
          <a:blipFill rotWithShape="0">
            <a:blip r:embed="rId2" cstate="print"/>
            <a:stretch>
              <a:fillRect l="-773" t="-1939" b="-121"/>
            </a:stretch>
          </a:blipFill>
        </p:spPr>
        <p:txBody>
          <a:bodyPr/>
          <a:lstStyle/>
          <a:p>
            <a:r>
              <a:rPr lang="en-US" dirty="0" smtClean="0">
                <a:noFill/>
              </a:rPr>
              <a:t>http://biomedicalengineering.yolasite.com/neurons.php</a:t>
            </a:r>
            <a:endParaRPr lang="en-US" dirty="0">
              <a:noFill/>
            </a:endParaRPr>
          </a:p>
        </p:txBody>
      </p:sp>
      <p:sp>
        <p:nvSpPr>
          <p:cNvPr id="4" name="TextBox 3"/>
          <p:cNvSpPr txBox="1">
            <a:spLocks noRot="1" noChangeAspect="1" noMove="1" noResize="1" noEditPoints="1" noAdjustHandles="1" noChangeArrowheads="1" noChangeShapeType="1" noTextEdit="1"/>
          </p:cNvSpPr>
          <p:nvPr/>
        </p:nvSpPr>
        <p:spPr>
          <a:xfrm>
            <a:off x="1295400" y="2133600"/>
            <a:ext cx="7369645" cy="2666627"/>
          </a:xfrm>
          <a:prstGeom prst="rect">
            <a:avLst/>
          </a:prstGeom>
          <a:blipFill rotWithShape="0">
            <a:blip r:embed="rId3" cstate="print"/>
            <a:stretch>
              <a:fillRect/>
            </a:stretch>
          </a:blipFill>
        </p:spPr>
        <p:txBody>
          <a:bodyPr/>
          <a:lstStyle/>
          <a:p>
            <a:r>
              <a:rPr lang="en-US">
                <a:noFill/>
              </a:rPr>
              <a:t> </a:t>
            </a:r>
          </a:p>
        </p:txBody>
      </p:sp>
      <p:sp>
        <p:nvSpPr>
          <p:cNvPr id="2" name="Title 1"/>
          <p:cNvSpPr>
            <a:spLocks noGrp="1"/>
          </p:cNvSpPr>
          <p:nvPr>
            <p:ph type="title"/>
          </p:nvPr>
        </p:nvSpPr>
        <p:spPr>
          <a:xfrm>
            <a:off x="628650" y="365127"/>
            <a:ext cx="7886700" cy="777874"/>
          </a:xfrm>
        </p:spPr>
        <p:txBody>
          <a:bodyPr/>
          <a:lstStyle/>
          <a:p>
            <a:r>
              <a:rPr lang="en-US" b="1" dirty="0" smtClean="0"/>
              <a:t>Associative neuron excitation levels</a:t>
            </a:r>
            <a:endParaRPr lang="en-US" dirty="0"/>
          </a:p>
        </p:txBody>
      </p:sp>
    </p:spTree>
    <p:extLst>
      <p:ext uri="{BB962C8B-B14F-4D97-AF65-F5344CB8AC3E}">
        <p14:creationId xmlns:p14="http://schemas.microsoft.com/office/powerpoint/2010/main" val="2700382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3"/>
          </a:xfrm>
        </p:spPr>
        <p:txBody>
          <a:bodyPr/>
          <a:lstStyle/>
          <a:p>
            <a:r>
              <a:rPr lang="en-US" b="1" dirty="0" smtClean="0"/>
              <a:t>Synaptic </a:t>
            </a:r>
            <a:r>
              <a:rPr lang="en-US" b="1" dirty="0" smtClean="0"/>
              <a:t>Weight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914400"/>
                <a:ext cx="7886700" cy="5410200"/>
              </a:xfrm>
            </p:spPr>
            <p:txBody>
              <a:bodyPr>
                <a:normAutofit fontScale="70000" lnSpcReduction="20000"/>
              </a:bodyPr>
              <a:lstStyle/>
              <a:p>
                <a:r>
                  <a:rPr lang="en-US" dirty="0" smtClean="0"/>
                  <a:t>Synaptic weight </a:t>
                </a:r>
                <a14:m>
                  <m:oMath xmlns:m="http://schemas.openxmlformats.org/officeDocument/2006/math">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 </m:t>
                    </m:r>
                    <m:r>
                      <a:rPr lang="en-US" i="1">
                        <a:latin typeface="Cambria Math" panose="02040503050406030204" pitchFamily="18" charset="0"/>
                      </a:rPr>
                      <m:t>𝑐</m:t>
                    </m:r>
                    <m:r>
                      <a:rPr lang="en-US" i="1">
                        <a:latin typeface="Cambria Math" panose="02040503050406030204" pitchFamily="18" charset="0"/>
                      </a:rPr>
                      <m:t> </m:t>
                    </m:r>
                    <m:r>
                      <a:rPr lang="en-US" i="1">
                        <a:latin typeface="Cambria Math" panose="02040503050406030204" pitchFamily="18" charset="0"/>
                      </a:rPr>
                      <m:t>𝑚</m:t>
                    </m:r>
                  </m:oMath>
                </a14:m>
                <a:endParaRPr lang="en-US" dirty="0" smtClean="0"/>
              </a:p>
              <a:p>
                <a:pPr marL="0" indent="0">
                  <a:buNone/>
                </a:pPr>
                <a:r>
                  <a:rPr lang="en-US" dirty="0" smtClean="0"/>
                  <a:t>	</a:t>
                </a:r>
                <a14:m>
                  <m:oMath xmlns:m="http://schemas.openxmlformats.org/officeDocument/2006/math">
                    <m:r>
                      <a:rPr lang="en-US" i="1">
                        <a:latin typeface="Cambria Math" panose="02040503050406030204" pitchFamily="18" charset="0"/>
                      </a:rPr>
                      <m:t>𝑏</m:t>
                    </m:r>
                  </m:oMath>
                </a14:m>
                <a:r>
                  <a:rPr lang="en-US" dirty="0"/>
                  <a:t> </a:t>
                </a:r>
                <a:r>
                  <a:rPr lang="en-US" dirty="0" smtClean="0"/>
                  <a:t>behavior </a:t>
                </a:r>
                <a:r>
                  <a:rPr lang="en-US" dirty="0"/>
                  <a:t>factor that determines </a:t>
                </a:r>
                <a:r>
                  <a:rPr lang="en-US" dirty="0" smtClean="0"/>
                  <a:t>synapse influence on postsynaptic </a:t>
                </a:r>
                <a:r>
                  <a:rPr lang="en-US" dirty="0"/>
                  <a:t>neuron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=1</m:t>
                    </m:r>
                  </m:oMath>
                </a14:m>
                <a:r>
                  <a:rPr lang="en-US" dirty="0"/>
                  <a:t> when </a:t>
                </a:r>
                <a:r>
                  <a:rPr lang="en-US" dirty="0" smtClean="0"/>
                  <a:t>influence </a:t>
                </a:r>
                <a:r>
                  <a:rPr lang="en-US" dirty="0"/>
                  <a:t>is excitatory and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=−1</m:t>
                    </m:r>
                  </m:oMath>
                </a14:m>
                <a:r>
                  <a:rPr lang="en-US" dirty="0"/>
                  <a:t> when </a:t>
                </a:r>
                <a:r>
                  <a:rPr lang="en-US" dirty="0" smtClean="0"/>
                  <a:t>inhibitory</a:t>
                </a:r>
                <a:r>
                  <a:rPr lang="en-US" dirty="0"/>
                  <a:t>), </a:t>
                </a:r>
              </a:p>
              <a:p>
                <a:pPr marL="0" indent="0">
                  <a:buNone/>
                </a:pPr>
                <a:r>
                  <a:rPr lang="en-US" dirty="0" smtClean="0"/>
                  <a:t>	</a:t>
                </a:r>
                <a14:m>
                  <m:oMath xmlns:m="http://schemas.openxmlformats.org/officeDocument/2006/math">
                    <m:r>
                      <a:rPr lang="en-US" i="1" smtClean="0">
                        <a:latin typeface="Cambria Math" panose="02040503050406030204" pitchFamily="18" charset="0"/>
                      </a:rPr>
                      <m:t>𝑐</m:t>
                    </m:r>
                  </m:oMath>
                </a14:m>
                <a:r>
                  <a:rPr lang="en-US" dirty="0" smtClean="0"/>
                  <a:t> synaptic </a:t>
                </a:r>
                <a:r>
                  <a:rPr lang="en-US" dirty="0"/>
                  <a:t>permeability </a:t>
                </a:r>
                <a:r>
                  <a:rPr lang="en-US" dirty="0" smtClean="0"/>
                  <a:t>and is computed using</a:t>
                </a:r>
              </a:p>
              <a:p>
                <a:pPr marL="0" indent="0">
                  <a:buNone/>
                </a:pPr>
                <a:r>
                  <a:rPr lang="en-US" dirty="0"/>
                  <a:t>	</a:t>
                </a:r>
                <a:r>
                  <a:rPr lang="en-US" dirty="0" smtClean="0"/>
                  <a:t>	</a:t>
                </a:r>
                <a:r>
                  <a:rPr lang="en-US" dirty="0"/>
                  <a:t>Linear </a:t>
                </a:r>
                <a:r>
                  <a:rPr lang="en-US" dirty="0" smtClean="0"/>
                  <a:t>permeability: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𝜂</m:t>
                        </m:r>
                      </m:num>
                      <m:den>
                        <m:r>
                          <a:rPr lang="en-US" i="1">
                            <a:latin typeface="Cambria Math" panose="02040503050406030204" pitchFamily="18" charset="0"/>
                          </a:rPr>
                          <m:t>2</m:t>
                        </m:r>
                        <m:r>
                          <a:rPr lang="en-US" i="1">
                            <a:latin typeface="Cambria Math" panose="02040503050406030204" pitchFamily="18" charset="0"/>
                          </a:rPr>
                          <m:t>𝜂</m:t>
                        </m:r>
                        <m:r>
                          <a:rPr lang="en-US" i="1">
                            <a:latin typeface="Cambria Math" panose="02040503050406030204" pitchFamily="18" charset="0"/>
                          </a:rPr>
                          <m:t>− </m:t>
                        </m:r>
                        <m:r>
                          <a:rPr lang="en-US" i="1">
                            <a:latin typeface="Cambria Math" panose="02040503050406030204" pitchFamily="18" charset="0"/>
                          </a:rPr>
                          <m:t>𝛿</m:t>
                        </m:r>
                      </m:den>
                    </m:f>
                  </m:oMath>
                </a14:m>
                <a:r>
                  <a:rPr lang="en-US" dirty="0"/>
                  <a:t>	</a:t>
                </a:r>
                <a:endParaRPr lang="en-US" dirty="0" smtClean="0"/>
              </a:p>
              <a:p>
                <a:pPr marL="0" indent="0">
                  <a:buNone/>
                </a:pPr>
                <a:r>
                  <a:rPr lang="en-US" dirty="0"/>
                  <a:t>	</a:t>
                </a:r>
                <a:r>
                  <a:rPr lang="en-US" dirty="0" smtClean="0"/>
                  <a:t>	Square </a:t>
                </a:r>
                <a:r>
                  <a:rPr lang="en-US" dirty="0"/>
                  <a:t>root </a:t>
                </a:r>
                <a:r>
                  <a:rPr lang="en-US" dirty="0" smtClean="0"/>
                  <a:t>permeability: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𝜂𝛿</m:t>
                            </m:r>
                          </m:e>
                        </m:rad>
                      </m:num>
                      <m:den>
                        <m:rad>
                          <m:radPr>
                            <m:degHide m:val="on"/>
                            <m:ctrlPr>
                              <a:rPr lang="en-US" i="1">
                                <a:latin typeface="Cambria Math" panose="02040503050406030204" pitchFamily="18" charset="0"/>
                              </a:rPr>
                            </m:ctrlPr>
                          </m:radPr>
                          <m:deg/>
                          <m:e>
                            <m:r>
                              <a:rPr lang="en-US" i="1">
                                <a:latin typeface="Cambria Math" panose="02040503050406030204" pitchFamily="18" charset="0"/>
                              </a:rPr>
                              <m:t>𝜂𝛿</m:t>
                            </m:r>
                          </m:e>
                        </m:rad>
                        <m:r>
                          <a:rPr lang="en-US" i="1">
                            <a:latin typeface="Cambria Math" panose="02040503050406030204" pitchFamily="18" charset="0"/>
                          </a:rPr>
                          <m:t>+</m:t>
                        </m:r>
                        <m:r>
                          <a:rPr lang="en-US" i="1">
                            <a:latin typeface="Cambria Math" panose="02040503050406030204" pitchFamily="18" charset="0"/>
                          </a:rPr>
                          <m:t>𝜂</m:t>
                        </m:r>
                        <m:r>
                          <a:rPr lang="en-US" i="1">
                            <a:latin typeface="Cambria Math" panose="02040503050406030204" pitchFamily="18" charset="0"/>
                          </a:rPr>
                          <m:t>− </m:t>
                        </m:r>
                        <m:r>
                          <a:rPr lang="en-US" i="1">
                            <a:latin typeface="Cambria Math" panose="02040503050406030204" pitchFamily="18" charset="0"/>
                          </a:rPr>
                          <m:t>𝛿</m:t>
                        </m:r>
                      </m:den>
                    </m:f>
                  </m:oMath>
                </a14:m>
                <a:endParaRPr lang="en-US" dirty="0" smtClean="0"/>
              </a:p>
              <a:p>
                <a:pPr marL="0" indent="0">
                  <a:buNone/>
                </a:pPr>
                <a:r>
                  <a:rPr lang="en-US" dirty="0"/>
                  <a:t>	</a:t>
                </a:r>
                <a:r>
                  <a:rPr lang="en-US" dirty="0" smtClean="0"/>
                  <a:t>	Quadratic permeability: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𝜂𝛿</m:t>
                        </m:r>
                      </m:num>
                      <m:den>
                        <m:r>
                          <a:rPr lang="en-US" i="1">
                            <a:latin typeface="Cambria Math" panose="02040503050406030204" pitchFamily="18" charset="0"/>
                          </a:rPr>
                          <m:t>𝜂𝛿</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𝜂</m:t>
                            </m:r>
                          </m:e>
                          <m:sup>
                            <m:r>
                              <a:rPr lang="en-US" i="1">
                                <a:latin typeface="Cambria Math" panose="02040503050406030204" pitchFamily="18" charset="0"/>
                              </a:rPr>
                              <m:t>2</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𝛿</m:t>
                            </m:r>
                          </m:e>
                          <m:sup>
                            <m:r>
                              <a:rPr lang="en-US" i="1">
                                <a:latin typeface="Cambria Math" panose="02040503050406030204" pitchFamily="18" charset="0"/>
                              </a:rPr>
                              <m:t>2</m:t>
                            </m:r>
                          </m:sup>
                        </m:sSup>
                      </m:den>
                    </m:f>
                  </m:oMath>
                </a14:m>
                <a:endParaRPr lang="en-US" dirty="0" smtClean="0"/>
              </a:p>
              <a:p>
                <a:pPr marL="0" indent="0">
                  <a:buNone/>
                </a:pPr>
                <a:r>
                  <a:rPr lang="en-US" dirty="0"/>
                  <a:t>	</a:t>
                </a:r>
                <a:r>
                  <a:rPr lang="en-US" dirty="0" smtClean="0"/>
                  <a:t>	Proportional permeability: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𝛿</m:t>
                        </m:r>
                      </m:num>
                      <m:den>
                        <m:r>
                          <a:rPr lang="en-US" i="1">
                            <a:latin typeface="Cambria Math" panose="02040503050406030204" pitchFamily="18" charset="0"/>
                          </a:rPr>
                          <m:t>𝜂</m:t>
                        </m:r>
                      </m:den>
                    </m:f>
                  </m:oMath>
                </a14:m>
                <a:endParaRPr lang="en-US" dirty="0" smtClean="0"/>
              </a:p>
              <a:p>
                <a:pPr marL="0" indent="0">
                  <a:buNone/>
                </a:pPr>
                <a:r>
                  <a:rPr lang="en-US" dirty="0"/>
                  <a:t>	</a:t>
                </a:r>
                <a:r>
                  <a:rPr lang="en-US" dirty="0" smtClean="0"/>
                  <a:t>	Power permeability: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𝛿</m:t>
                                </m:r>
                              </m:num>
                              <m:den>
                                <m:r>
                                  <a:rPr lang="en-US" i="1">
                                    <a:latin typeface="Cambria Math" panose="02040503050406030204" pitchFamily="18" charset="0"/>
                                  </a:rPr>
                                  <m:t>𝜂</m:t>
                                </m:r>
                              </m:den>
                            </m:f>
                          </m:e>
                        </m:d>
                      </m:e>
                      <m:sup>
                        <m:f>
                          <m:fPr>
                            <m:ctrlPr>
                              <a:rPr lang="en-US" i="1">
                                <a:latin typeface="Cambria Math" panose="02040503050406030204" pitchFamily="18" charset="0"/>
                              </a:rPr>
                            </m:ctrlPr>
                          </m:fPr>
                          <m:num>
                            <m:r>
                              <a:rPr lang="en-US">
                                <a:latin typeface="Cambria Math" panose="02040503050406030204" pitchFamily="18" charset="0"/>
                              </a:rPr>
                              <m:t>1</m:t>
                            </m:r>
                          </m:num>
                          <m:den>
                            <m:r>
                              <m:rPr>
                                <m:sty m:val="p"/>
                              </m:rPr>
                              <a:rPr lang="en-US">
                                <a:latin typeface="Cambria Math" panose="02040503050406030204" pitchFamily="18" charset="0"/>
                              </a:rPr>
                              <m:t>k</m:t>
                            </m:r>
                          </m:den>
                        </m:f>
                      </m:sup>
                    </m:sSup>
                  </m:oMath>
                </a14:m>
                <a:endParaRPr lang="en-US" dirty="0" smtClean="0"/>
              </a:p>
              <a:p>
                <a:pPr marL="0" indent="0">
                  <a:buNone/>
                </a:pPr>
                <a:r>
                  <a:rPr lang="en-US" dirty="0"/>
                  <a:t>	</a:t>
                </a:r>
                <a:r>
                  <a:rPr lang="en-US" dirty="0" smtClean="0"/>
                  <a:t>		</a:t>
                </a:r>
                <a14:m>
                  <m:oMath xmlns:m="http://schemas.openxmlformats.org/officeDocument/2006/math">
                    <m:r>
                      <a:rPr lang="en-US" i="1" smtClean="0">
                        <a:latin typeface="Cambria Math" panose="02040503050406030204" pitchFamily="18" charset="0"/>
                      </a:rPr>
                      <m:t>𝜂</m:t>
                    </m:r>
                  </m:oMath>
                </a14:m>
                <a:r>
                  <a:rPr lang="en-US" dirty="0" smtClean="0"/>
                  <a:t> number </a:t>
                </a:r>
                <a:r>
                  <a:rPr lang="en-US" dirty="0"/>
                  <a:t>of activations of a presynaptic neuron </a:t>
                </a:r>
                <a:r>
                  <a:rPr lang="en-US" dirty="0" smtClean="0"/>
                  <a:t>during training</a:t>
                </a:r>
              </a:p>
              <a:p>
                <a:pPr marL="0" indent="0">
                  <a:buNone/>
                </a:pPr>
                <a:r>
                  <a:rPr lang="en-US" dirty="0"/>
                  <a:t>	</a:t>
                </a:r>
                <a:r>
                  <a:rPr lang="en-US" dirty="0" smtClean="0"/>
                  <a:t>		</a:t>
                </a:r>
                <a14:m>
                  <m:oMath xmlns:m="http://schemas.openxmlformats.org/officeDocument/2006/math">
                    <m:r>
                      <a:rPr lang="en-US" i="1">
                        <a:latin typeface="Cambria Math" panose="02040503050406030204" pitchFamily="18" charset="0"/>
                      </a:rPr>
                      <m:t>𝛿</m:t>
                    </m:r>
                    <m:r>
                      <a:rPr lang="en-US" i="1">
                        <a:latin typeface="Cambria Math" panose="02040503050406030204" pitchFamily="18" charset="0"/>
                      </a:rPr>
                      <m:t> </m:t>
                    </m:r>
                  </m:oMath>
                </a14:m>
                <a:r>
                  <a:rPr lang="en-US" dirty="0" smtClean="0"/>
                  <a:t>synaptic </a:t>
                </a:r>
                <a:r>
                  <a:rPr lang="en-US" dirty="0"/>
                  <a:t>efficiency computed for this </a:t>
                </a:r>
                <a:r>
                  <a:rPr lang="en-US" dirty="0" smtClean="0"/>
                  <a:t>synapse</a:t>
                </a:r>
              </a:p>
              <a:p>
                <a:pPr marL="0" indent="0">
                  <a:buNone/>
                </a:pPr>
                <a:r>
                  <a:rPr lang="en-US" dirty="0"/>
                  <a:t>	</a:t>
                </a:r>
                <a:r>
                  <a:rPr lang="en-US" dirty="0" smtClean="0"/>
                  <a:t>		k&gt;1 </a:t>
                </a:r>
                <a:r>
                  <a:rPr lang="en-US" dirty="0"/>
                  <a:t>is an integer. </a:t>
                </a:r>
              </a:p>
              <a:p>
                <a:pPr marL="0" indent="0">
                  <a:buNone/>
                </a:pPr>
                <a:endParaRPr lang="en-US" dirty="0"/>
              </a:p>
              <a:p>
                <a:pPr marL="0" indent="0">
                  <a:buNone/>
                </a:pPr>
                <a:r>
                  <a:rPr lang="en-US" dirty="0" smtClean="0"/>
                  <a:t>	</a:t>
                </a:r>
                <a14:m>
                  <m:oMath xmlns:m="http://schemas.openxmlformats.org/officeDocument/2006/math">
                    <m:r>
                      <a:rPr lang="en-US" i="1">
                        <a:latin typeface="Cambria Math" panose="02040503050406030204" pitchFamily="18" charset="0"/>
                      </a:rPr>
                      <m:t>𝑚</m:t>
                    </m:r>
                  </m:oMath>
                </a14:m>
                <a:r>
                  <a:rPr lang="en-US" dirty="0"/>
                  <a:t>   </a:t>
                </a:r>
                <a:r>
                  <a:rPr lang="en-US" dirty="0" smtClean="0"/>
                  <a:t>multiplication factor and is computed using: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𝜃</m:t>
                            </m:r>
                          </m:e>
                          <m:sub>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sub>
                          <m:sup>
                            <m:r>
                              <a:rPr lang="en-US" i="1">
                                <a:latin typeface="Cambria Math" panose="02040503050406030204" pitchFamily="18" charset="0"/>
                              </a:rPr>
                              <m:t>𝑡</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𝑋</m:t>
                            </m:r>
                          </m:e>
                          <m:sub>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sub>
                          <m: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𝑆</m:t>
                                </m:r>
                              </m:e>
                              <m:sub>
                                <m:r>
                                  <a:rPr lang="en-US" i="1">
                                    <a:latin typeface="Cambria Math" panose="02040503050406030204" pitchFamily="18" charset="0"/>
                                  </a:rPr>
                                  <m:t>𝐿</m:t>
                                </m:r>
                              </m:sub>
                            </m:sSub>
                          </m:sup>
                        </m:sSub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𝐿𝐴𝑆𝑇</m:t>
                            </m:r>
                          </m:sup>
                        </m:sSup>
                      </m:num>
                      <m:den>
                        <m:r>
                          <a:rPr lang="en-US" i="1">
                            <a:latin typeface="Cambria Math" panose="02040503050406030204" pitchFamily="18" charset="0"/>
                          </a:rPr>
                          <m:t>2</m:t>
                        </m:r>
                      </m:den>
                    </m:f>
                  </m:oMath>
                </a14:m>
                <a:r>
                  <a:rPr lang="en-US" dirty="0"/>
                  <a:t>	</a:t>
                </a:r>
                <a:endParaRPr lang="en-US" dirty="0" smtClean="0"/>
              </a:p>
              <a:p>
                <a:pPr marL="0" indent="0">
                  <a:buNone/>
                </a:pPr>
                <a:r>
                  <a:rPr lang="en-US" dirty="0"/>
                  <a:t>	</a:t>
                </a: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sSubSup>
                          <m:sSubSupPr>
                            <m:ctrlPr>
                              <a:rPr lang="en-US" i="1">
                                <a:latin typeface="Cambria Math" panose="02040503050406030204" pitchFamily="18" charset="0"/>
                              </a:rPr>
                            </m:ctrlPr>
                          </m:sSubSupPr>
                          <m:e>
                            <m:r>
                              <a:rPr lang="en-US" i="1">
                                <a:latin typeface="Cambria Math" panose="02040503050406030204" pitchFamily="18" charset="0"/>
                              </a:rPr>
                              <m:t>𝑁</m:t>
                            </m:r>
                          </m:e>
                          <m:sub>
                            <m:r>
                              <a:rPr lang="en-US" i="1">
                                <a:latin typeface="Cambria Math" panose="02040503050406030204" pitchFamily="18" charset="0"/>
                              </a:rPr>
                              <m:t>𝑖</m:t>
                            </m:r>
                          </m:sub>
                          <m:sup>
                            <m:r>
                              <a:rPr lang="en-US" i="1">
                                <a:latin typeface="Cambria Math" panose="02040503050406030204" pitchFamily="18" charset="0"/>
                              </a:rPr>
                              <m:t>𝑛</m:t>
                            </m:r>
                          </m:sup>
                        </m:sSubSup>
                      </m:sub>
                    </m:sSub>
                  </m:oMath>
                </a14:m>
                <a:r>
                  <a:rPr lang="en-US" dirty="0"/>
                  <a:t> is the activation threshold of postsynaptic </a:t>
                </a:r>
                <a:r>
                  <a:rPr lang="en-US" dirty="0" smtClean="0"/>
                  <a:t>neuron</a:t>
                </a:r>
              </a:p>
              <a:p>
                <a:pPr marL="0" indent="0">
                  <a:buNone/>
                </a:pPr>
                <a:r>
                  <a:rPr lang="en-US" dirty="0"/>
                  <a:t>	</a:t>
                </a:r>
                <a:r>
                  <a:rPr lang="en-US" dirty="0" smtClean="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𝐿𝐴𝑆𝑇</m:t>
                        </m:r>
                      </m:sup>
                    </m:sSup>
                  </m:oMath>
                </a14:m>
                <a:r>
                  <a:rPr lang="en-US" dirty="0"/>
                  <a:t> </a:t>
                </a:r>
                <a:r>
                  <a:rPr lang="en-US" dirty="0" smtClean="0"/>
                  <a:t>last </a:t>
                </a:r>
                <a:r>
                  <a:rPr lang="en-US" dirty="0"/>
                  <a:t>postsynaptic </a:t>
                </a:r>
                <a:r>
                  <a:rPr lang="en-US" dirty="0" smtClean="0"/>
                  <a:t>stimulation</a:t>
                </a:r>
              </a:p>
              <a:p>
                <a:pPr marL="0" indent="0">
                  <a:buNone/>
                </a:pPr>
                <a:r>
                  <a:rPr lang="en-US" dirty="0"/>
                  <a:t>	</a:t>
                </a:r>
                <a:r>
                  <a:rPr lang="en-US" dirty="0" smtClean="0"/>
                  <a:t>	Only </a:t>
                </a:r>
                <a:r>
                  <a:rPr lang="en-US" dirty="0"/>
                  <a:t>limitation </a:t>
                </a:r>
                <a:r>
                  <a:rPr lang="en-US" dirty="0" smtClean="0"/>
                  <a:t>is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𝜃</m:t>
                        </m:r>
                      </m:e>
                      <m:sub>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sub>
                      <m:sup>
                        <m:r>
                          <a:rPr lang="en-US" i="1">
                            <a:latin typeface="Cambria Math" panose="02040503050406030204" pitchFamily="18" charset="0"/>
                          </a:rPr>
                          <m:t>𝑡</m:t>
                        </m:r>
                      </m:sup>
                    </m:sSubSup>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914400"/>
                <a:ext cx="7886700" cy="5410200"/>
              </a:xfrm>
              <a:blipFill rotWithShape="0">
                <a:blip r:embed="rId2"/>
                <a:stretch>
                  <a:fillRect l="-309" t="-1239"/>
                </a:stretch>
              </a:blipFill>
            </p:spPr>
            <p:txBody>
              <a:bodyPr/>
              <a:lstStyle/>
              <a:p>
                <a:r>
                  <a:rPr lang="en-US">
                    <a:noFill/>
                  </a:rPr>
                  <a:t> </a:t>
                </a:r>
              </a:p>
            </p:txBody>
          </p:sp>
        </mc:Fallback>
      </mc:AlternateContent>
      <p:pic>
        <p:nvPicPr>
          <p:cNvPr id="4" name="Picture 3" descr="neuron_structure.jpg"/>
          <p:cNvPicPr>
            <a:picLocks noChangeAspect="1"/>
          </p:cNvPicPr>
          <p:nvPr/>
        </p:nvPicPr>
        <p:blipFill>
          <a:blip r:embed="rId3" cstate="print"/>
          <a:stretch>
            <a:fillRect/>
          </a:stretch>
        </p:blipFill>
        <p:spPr>
          <a:xfrm>
            <a:off x="5521650" y="1752601"/>
            <a:ext cx="3546150" cy="1600200"/>
          </a:xfrm>
          <a:prstGeom prst="rect">
            <a:avLst/>
          </a:prstGeom>
        </p:spPr>
      </p:pic>
      <p:sp>
        <p:nvSpPr>
          <p:cNvPr id="5" name="Rectangle 4"/>
          <p:cNvSpPr/>
          <p:nvPr/>
        </p:nvSpPr>
        <p:spPr>
          <a:xfrm>
            <a:off x="5410200" y="3276600"/>
            <a:ext cx="3733800" cy="276999"/>
          </a:xfrm>
          <a:prstGeom prst="rect">
            <a:avLst/>
          </a:prstGeom>
        </p:spPr>
        <p:txBody>
          <a:bodyPr wrap="square">
            <a:spAutoFit/>
          </a:bodyPr>
          <a:lstStyle/>
          <a:p>
            <a:r>
              <a:rPr lang="en-US" sz="1200" dirty="0" smtClean="0"/>
              <a:t>http://biomedicalengineering.yolasite.com/neurons.php</a:t>
            </a:r>
            <a:endParaRPr lang="en-US" sz="1200" dirty="0"/>
          </a:p>
        </p:txBody>
      </p:sp>
    </p:spTree>
    <p:extLst>
      <p:ext uri="{BB962C8B-B14F-4D97-AF65-F5344CB8AC3E}">
        <p14:creationId xmlns:p14="http://schemas.microsoft.com/office/powerpoint/2010/main" val="61705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549273"/>
          </a:xfrm>
        </p:spPr>
        <p:txBody>
          <a:bodyPr/>
          <a:lstStyle/>
          <a:p>
            <a:r>
              <a:rPr lang="en-US" b="1" dirty="0" smtClean="0"/>
              <a:t>Synaptic </a:t>
            </a:r>
            <a:r>
              <a:rPr lang="en-US" b="1" dirty="0" smtClean="0"/>
              <a:t>Efficiency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609600"/>
                <a:ext cx="7886700" cy="6096000"/>
              </a:xfrm>
            </p:spPr>
            <p:txBody>
              <a:bodyPr>
                <a:normAutofit lnSpcReduction="10000"/>
              </a:bodyPr>
              <a:lstStyle/>
              <a:p>
                <a:r>
                  <a:rPr lang="en-US" dirty="0" smtClean="0"/>
                  <a:t>Presynaptic </a:t>
                </a:r>
                <a:r>
                  <a:rPr lang="en-US" dirty="0"/>
                  <a:t>influence is determined by the synaptic efficiency </a:t>
                </a:r>
                <a:r>
                  <a:rPr lang="en-US" dirty="0" smtClean="0"/>
                  <a:t>of </a:t>
                </a:r>
                <a:r>
                  <a:rPr lang="en-US" dirty="0"/>
                  <a:t>a synapse between neurons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oMath>
                </a14:m>
                <a:r>
                  <a:rPr lang="en-US" dirty="0"/>
                  <a:t> </a:t>
                </a:r>
                <a:r>
                  <a:rPr lang="en-US" dirty="0" smtClean="0"/>
                  <a:t>and </a:t>
                </a:r>
                <a:r>
                  <a:rPr lang="en-US" dirty="0"/>
                  <a:t>is defined as: </a:t>
                </a: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 </a:t>
                </a:r>
              </a:p>
              <a:p>
                <a:pPr marL="0" indent="0">
                  <a:buNone/>
                </a:pPr>
                <a:endParaRPr lang="en-US" dirty="0"/>
              </a:p>
              <a:p>
                <a:pPr marL="0" indent="0">
                  <a:buNone/>
                </a:pP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𝐴</m:t>
                        </m:r>
                      </m:sup>
                    </m:sSup>
                  </m:oMath>
                </a14:m>
                <a:r>
                  <a:rPr lang="en-US" dirty="0"/>
                  <a:t> </a:t>
                </a:r>
                <a:r>
                  <a:rPr lang="en-US" dirty="0" smtClean="0"/>
                  <a:t>time between </a:t>
                </a:r>
                <a:r>
                  <a:rPr lang="en-US" dirty="0"/>
                  <a:t>stimulation of synapse </a:t>
                </a:r>
                <a:r>
                  <a:rPr lang="en-US" dirty="0" smtClean="0"/>
                  <a:t>and </a:t>
                </a:r>
                <a:r>
                  <a:rPr lang="en-US" dirty="0"/>
                  <a:t>activation of postsynaptic </a:t>
                </a:r>
                <a:r>
                  <a:rPr lang="en-US" dirty="0" smtClean="0"/>
                  <a:t>neuron</a:t>
                </a:r>
                <a:endParaRPr lang="en-US" dirty="0"/>
              </a:p>
              <a:p>
                <a:pPr marL="0" indent="0">
                  <a:buNone/>
                </a:pP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𝐶</m:t>
                        </m:r>
                      </m:sup>
                    </m:sSup>
                  </m:oMath>
                </a14:m>
                <a:r>
                  <a:rPr lang="en-US" dirty="0"/>
                  <a:t> </a:t>
                </a:r>
                <a:r>
                  <a:rPr lang="en-US" dirty="0" smtClean="0"/>
                  <a:t>time to </a:t>
                </a:r>
                <a:r>
                  <a:rPr lang="en-US" dirty="0"/>
                  <a:t>charge and activate postsynaptic neuron </a:t>
                </a:r>
                <a:r>
                  <a:rPr lang="en-US" dirty="0" smtClean="0"/>
                  <a:t>after </a:t>
                </a:r>
                <a:r>
                  <a:rPr lang="en-US" dirty="0"/>
                  <a:t>stimulating </a:t>
                </a:r>
                <a:r>
                  <a:rPr lang="en-US" dirty="0" smtClean="0"/>
                  <a:t>synapse</a:t>
                </a:r>
                <a:endParaRPr lang="en-US" dirty="0"/>
              </a:p>
              <a:p>
                <a:pPr marL="0" indent="0">
                  <a:buNone/>
                </a:pP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𝑅</m:t>
                        </m:r>
                      </m:sup>
                    </m:sSup>
                  </m:oMath>
                </a14:m>
                <a:r>
                  <a:rPr lang="en-US" dirty="0"/>
                  <a:t> </a:t>
                </a:r>
                <a:r>
                  <a:rPr lang="en-US" dirty="0" smtClean="0"/>
                  <a:t>period for </a:t>
                </a:r>
                <a:r>
                  <a:rPr lang="en-US" dirty="0"/>
                  <a:t>postsynaptic neuron </a:t>
                </a:r>
                <a:r>
                  <a:rPr lang="en-US" dirty="0" smtClean="0"/>
                  <a:t>to relax </a:t>
                </a:r>
                <a:r>
                  <a:rPr lang="en-US" dirty="0"/>
                  <a:t>and </a:t>
                </a:r>
                <a:r>
                  <a:rPr lang="en-US" dirty="0" smtClean="0"/>
                  <a:t>return </a:t>
                </a:r>
                <a:r>
                  <a:rPr lang="en-US" dirty="0"/>
                  <a:t>to </a:t>
                </a:r>
                <a:r>
                  <a:rPr lang="en-US" dirty="0" smtClean="0"/>
                  <a:t>resting state</a:t>
                </a:r>
                <a:endParaRPr lang="en-US" dirty="0"/>
              </a:p>
              <a:p>
                <a:pPr marL="0" indent="0">
                  <a:buNone/>
                </a:pPr>
                <a14:m>
                  <m:oMath xmlns:m="http://schemas.openxmlformats.org/officeDocument/2006/math">
                    <m:r>
                      <a:rPr lang="en-US" i="1">
                        <a:latin typeface="Cambria Math" panose="02040503050406030204" pitchFamily="18" charset="0"/>
                      </a:rPr>
                      <m:t>𝛾</m:t>
                    </m:r>
                  </m:oMath>
                </a14:m>
                <a:r>
                  <a:rPr lang="en-US" dirty="0"/>
                  <a:t> </a:t>
                </a:r>
                <a:r>
                  <a:rPr lang="en-US" dirty="0" smtClean="0"/>
                  <a:t>context </a:t>
                </a:r>
                <a:r>
                  <a:rPr lang="en-US" dirty="0"/>
                  <a:t>influence factor changing the influence of the previously activated and connected neurons on the postsynaptic neuron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oMath>
                </a14:m>
                <a:endParaRPr lang="en-US" dirty="0"/>
              </a:p>
              <a:p>
                <a:pPr marL="0" indent="0">
                  <a:buNone/>
                </a:pP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S</m:t>
                        </m:r>
                      </m:e>
                      <m:sup>
                        <m:r>
                          <m:rPr>
                            <m:sty m:val="p"/>
                          </m:rPr>
                          <a:rPr lang="en-US">
                            <a:latin typeface="Cambria Math" panose="02040503050406030204" pitchFamily="18" charset="0"/>
                          </a:rPr>
                          <m:t>n</m:t>
                        </m:r>
                      </m:sup>
                    </m:sSup>
                  </m:oMath>
                </a14:m>
                <a:r>
                  <a:rPr lang="en-US" dirty="0"/>
                  <a:t> </a:t>
                </a:r>
                <a:r>
                  <a:rPr lang="en-US" dirty="0" smtClean="0"/>
                  <a:t>training </a:t>
                </a:r>
                <a:r>
                  <a:rPr lang="en-US" dirty="0"/>
                  <a:t>sequence during which </a:t>
                </a:r>
                <a:r>
                  <a:rPr lang="en-US" dirty="0" smtClean="0"/>
                  <a:t>activations were observed</a:t>
                </a:r>
                <a:endParaRPr lang="en-US" dirty="0"/>
              </a:p>
              <a:p>
                <a:pPr marL="0" indent="0">
                  <a:buNone/>
                </a:pPr>
                <a14:m>
                  <m:oMath xmlns:m="http://schemas.openxmlformats.org/officeDocument/2006/math">
                    <m:r>
                      <a:rPr lang="en-US" i="1">
                        <a:latin typeface="Cambria Math" panose="02040503050406030204" pitchFamily="18" charset="0"/>
                      </a:rPr>
                      <m:t>𝕊</m:t>
                    </m:r>
                  </m:oMath>
                </a14:m>
                <a:r>
                  <a:rPr lang="en-US" dirty="0"/>
                  <a:t> </a:t>
                </a:r>
                <a:r>
                  <a:rPr lang="en-US" dirty="0" smtClean="0"/>
                  <a:t>the </a:t>
                </a:r>
                <a:r>
                  <a:rPr lang="en-US" dirty="0"/>
                  <a:t>set of all training sequences </a:t>
                </a:r>
                <a:r>
                  <a:rPr lang="en-US" dirty="0" smtClean="0"/>
                  <a:t>used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609600"/>
                <a:ext cx="7886700" cy="6096000"/>
              </a:xfrm>
              <a:blipFill rotWithShape="0">
                <a:blip r:embed="rId2"/>
                <a:stretch>
                  <a:fillRect l="-927" t="-1500"/>
                </a:stretch>
              </a:blipFill>
            </p:spPr>
            <p:txBody>
              <a:bodyPr/>
              <a:lstStyle/>
              <a:p>
                <a:r>
                  <a:rPr lang="en-US">
                    <a:noFill/>
                  </a:rPr>
                  <a:t> </a:t>
                </a:r>
              </a:p>
            </p:txBody>
          </p:sp>
        </mc:Fallback>
      </mc:AlternateContent>
      <p:sp>
        <p:nvSpPr>
          <p:cNvPr id="4" name="Rectangle 3"/>
          <p:cNvSpPr/>
          <p:nvPr/>
        </p:nvSpPr>
        <p:spPr>
          <a:xfrm>
            <a:off x="5436767" y="6488668"/>
            <a:ext cx="3707233" cy="369332"/>
          </a:xfrm>
          <a:prstGeom prst="rect">
            <a:avLst/>
          </a:prstGeom>
        </p:spPr>
        <p:txBody>
          <a:bodyPr wrap="none">
            <a:spAutoFit/>
          </a:bodyPr>
          <a:lstStyle/>
          <a:p>
            <a:r>
              <a:rPr lang="en-US" dirty="0" smtClean="0"/>
              <a:t>http://www.wikiwand.com/nl/Synaps</a:t>
            </a:r>
            <a:endParaRPr lang="en-US" dirty="0"/>
          </a:p>
        </p:txBody>
      </p:sp>
      <p:pic>
        <p:nvPicPr>
          <p:cNvPr id="5" name="Picture 4" descr="Synapse_Illustration2_tweaked_svg.png"/>
          <p:cNvPicPr>
            <a:picLocks noChangeAspect="1"/>
          </p:cNvPicPr>
          <p:nvPr/>
        </p:nvPicPr>
        <p:blipFill>
          <a:blip r:embed="rId3" cstate="print"/>
          <a:stretch>
            <a:fillRect/>
          </a:stretch>
        </p:blipFill>
        <p:spPr>
          <a:xfrm>
            <a:off x="5878524" y="1295400"/>
            <a:ext cx="3113076" cy="2007114"/>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628650" y="1476862"/>
                <a:ext cx="5244449" cy="1368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δ</m:t>
                          </m:r>
                        </m:e>
                        <m:sub>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sub>
                      </m:sSub>
                      <m:r>
                        <a:rPr lang="en-US" i="1">
                          <a:latin typeface="Cambria Math" panose="02040503050406030204" pitchFamily="18" charset="0"/>
                        </a:rPr>
                        <m:t>=</m:t>
                      </m:r>
                      <m:nary>
                        <m:naryPr>
                          <m:chr m:val="∑"/>
                          <m:grow m:val="on"/>
                          <m:ctrlPr>
                            <a:rPr lang="en-US" i="1">
                              <a:latin typeface="Cambria Math" panose="02040503050406030204" pitchFamily="18" charset="0"/>
                            </a:rPr>
                          </m:ctrlPr>
                        </m:naryPr>
                        <m:sub>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e>
                              </m:d>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𝑛</m:t>
                                  </m:r>
                                </m:sup>
                              </m:sSup>
                              <m:r>
                                <a:rPr lang="en-US" i="1">
                                  <a:latin typeface="Cambria Math" panose="02040503050406030204" pitchFamily="18" charset="0"/>
                                </a:rPr>
                                <m:t>∈ </m:t>
                              </m:r>
                              <m:r>
                                <a:rPr lang="en-US" i="1">
                                  <a:latin typeface="Cambria Math" panose="02040503050406030204" pitchFamily="18" charset="0"/>
                                </a:rPr>
                                <m:t>𝕊</m:t>
                              </m:r>
                            </m:e>
                          </m:d>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𝐴</m:t>
                                              </m:r>
                                            </m:sup>
                                          </m:sSup>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𝑚𝑖𝑛</m:t>
                                              </m:r>
                                            </m:fName>
                                            <m:e>
                                              <m:d>
                                                <m:dPr>
                                                  <m:ctrlPr>
                                                    <a:rPr lang="en-US" i="1">
                                                      <a:latin typeface="Cambria Math" panose="02040503050406030204" pitchFamily="18" charset="0"/>
                                                    </a:rPr>
                                                  </m:ctrlPr>
                                                </m:dPr>
                                                <m:e>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𝐶</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𝐴</m:t>
                                                      </m:r>
                                                    </m:sup>
                                                  </m:sSup>
                                                  <m:r>
                                                    <a:rPr lang="en-US" i="1">
                                                      <a:latin typeface="Cambria Math" panose="02040503050406030204" pitchFamily="18" charset="0"/>
                                                    </a:rPr>
                                                    <m:t> </m:t>
                                                  </m:r>
                                                </m:e>
                                              </m:d>
                                            </m:e>
                                          </m:func>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𝑅</m:t>
                                              </m:r>
                                            </m:sup>
                                          </m:sSup>
                                        </m:den>
                                      </m:f>
                                    </m:den>
                                  </m:f>
                                </m:e>
                              </m:d>
                            </m:e>
                            <m:sup>
                              <m:r>
                                <a:rPr lang="en-US" i="1">
                                  <a:latin typeface="Cambria Math" panose="02040503050406030204" pitchFamily="18" charset="0"/>
                                </a:rPr>
                                <m:t>𝛾</m:t>
                              </m:r>
                            </m:sup>
                          </m:sSup>
                        </m:e>
                      </m:nary>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28650" y="1476862"/>
                <a:ext cx="5244449" cy="136845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8459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549273"/>
          </a:xfrm>
        </p:spPr>
        <p:txBody>
          <a:bodyPr/>
          <a:lstStyle/>
          <a:p>
            <a:r>
              <a:rPr lang="en-US" b="1" dirty="0" smtClean="0"/>
              <a:t>Synaptic </a:t>
            </a:r>
            <a:r>
              <a:rPr lang="en-US" b="1" dirty="0" smtClean="0"/>
              <a:t>Efficiency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609600"/>
                <a:ext cx="7886700" cy="6096000"/>
              </a:xfrm>
            </p:spPr>
            <p:txBody>
              <a:bodyPr>
                <a:normAutofit lnSpcReduction="10000"/>
              </a:bodyPr>
              <a:lstStyle/>
              <a:p>
                <a:r>
                  <a:rPr lang="en-US" dirty="0" smtClean="0"/>
                  <a:t>Presynaptic </a:t>
                </a:r>
                <a:r>
                  <a:rPr lang="en-US" dirty="0"/>
                  <a:t>influence is determined by the synaptic efficiency </a:t>
                </a:r>
                <a:r>
                  <a:rPr lang="en-US" dirty="0" smtClean="0"/>
                  <a:t>of </a:t>
                </a:r>
                <a:r>
                  <a:rPr lang="en-US" dirty="0"/>
                  <a:t>a synapse between neurons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oMath>
                </a14:m>
                <a:r>
                  <a:rPr lang="en-US" dirty="0"/>
                  <a:t> </a:t>
                </a:r>
                <a:r>
                  <a:rPr lang="en-US" dirty="0" smtClean="0"/>
                  <a:t>and </a:t>
                </a:r>
                <a:r>
                  <a:rPr lang="en-US" dirty="0"/>
                  <a:t>is defined as: </a:t>
                </a: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 </a:t>
                </a:r>
              </a:p>
              <a:p>
                <a:pPr marL="0" indent="0">
                  <a:buNone/>
                </a:pPr>
                <a:endParaRPr lang="en-US" dirty="0"/>
              </a:p>
              <a:p>
                <a:pPr marL="0" indent="0">
                  <a:buNone/>
                </a:pP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𝐴</m:t>
                        </m:r>
                      </m:sup>
                    </m:sSup>
                  </m:oMath>
                </a14:m>
                <a:r>
                  <a:rPr lang="en-US" dirty="0"/>
                  <a:t> </a:t>
                </a:r>
                <a:r>
                  <a:rPr lang="en-US" dirty="0" smtClean="0"/>
                  <a:t>time between </a:t>
                </a:r>
                <a:r>
                  <a:rPr lang="en-US" dirty="0"/>
                  <a:t>stimulation of synapse </a:t>
                </a:r>
                <a:r>
                  <a:rPr lang="en-US" dirty="0" smtClean="0"/>
                  <a:t>and </a:t>
                </a:r>
                <a:r>
                  <a:rPr lang="en-US" dirty="0"/>
                  <a:t>activation of postsynaptic </a:t>
                </a:r>
                <a:r>
                  <a:rPr lang="en-US" dirty="0" smtClean="0"/>
                  <a:t>neuron</a:t>
                </a:r>
                <a:endParaRPr lang="en-US" dirty="0"/>
              </a:p>
              <a:p>
                <a:pPr marL="0" indent="0">
                  <a:buNone/>
                </a:pP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𝐶</m:t>
                        </m:r>
                      </m:sup>
                    </m:sSup>
                  </m:oMath>
                </a14:m>
                <a:r>
                  <a:rPr lang="en-US" dirty="0"/>
                  <a:t> </a:t>
                </a:r>
                <a:r>
                  <a:rPr lang="en-US" dirty="0" smtClean="0"/>
                  <a:t>time to </a:t>
                </a:r>
                <a:r>
                  <a:rPr lang="en-US" dirty="0"/>
                  <a:t>charge and activate postsynaptic neuron </a:t>
                </a:r>
                <a:r>
                  <a:rPr lang="en-US" dirty="0" smtClean="0"/>
                  <a:t>after </a:t>
                </a:r>
                <a:r>
                  <a:rPr lang="en-US" dirty="0"/>
                  <a:t>stimulating </a:t>
                </a:r>
                <a:r>
                  <a:rPr lang="en-US" dirty="0" smtClean="0"/>
                  <a:t>synapse</a:t>
                </a:r>
                <a:endParaRPr lang="en-US" dirty="0"/>
              </a:p>
              <a:p>
                <a:pPr marL="0" indent="0">
                  <a:buNone/>
                </a:pP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𝑅</m:t>
                        </m:r>
                      </m:sup>
                    </m:sSup>
                  </m:oMath>
                </a14:m>
                <a:r>
                  <a:rPr lang="en-US" dirty="0"/>
                  <a:t> </a:t>
                </a:r>
                <a:r>
                  <a:rPr lang="en-US" dirty="0" smtClean="0"/>
                  <a:t>period for </a:t>
                </a:r>
                <a:r>
                  <a:rPr lang="en-US" dirty="0"/>
                  <a:t>postsynaptic neuron </a:t>
                </a:r>
                <a:r>
                  <a:rPr lang="en-US" dirty="0" smtClean="0"/>
                  <a:t>to relax </a:t>
                </a:r>
                <a:r>
                  <a:rPr lang="en-US" dirty="0"/>
                  <a:t>and </a:t>
                </a:r>
                <a:r>
                  <a:rPr lang="en-US" dirty="0" smtClean="0"/>
                  <a:t>return </a:t>
                </a:r>
                <a:r>
                  <a:rPr lang="en-US" dirty="0"/>
                  <a:t>to </a:t>
                </a:r>
                <a:r>
                  <a:rPr lang="en-US" dirty="0" smtClean="0"/>
                  <a:t>resting state</a:t>
                </a:r>
                <a:endParaRPr lang="en-US" dirty="0"/>
              </a:p>
              <a:p>
                <a:pPr marL="0" indent="0">
                  <a:buNone/>
                </a:pPr>
                <a14:m>
                  <m:oMath xmlns:m="http://schemas.openxmlformats.org/officeDocument/2006/math">
                    <m:r>
                      <a:rPr lang="en-US" i="1">
                        <a:latin typeface="Cambria Math" panose="02040503050406030204" pitchFamily="18" charset="0"/>
                      </a:rPr>
                      <m:t>𝛾</m:t>
                    </m:r>
                  </m:oMath>
                </a14:m>
                <a:r>
                  <a:rPr lang="en-US" dirty="0"/>
                  <a:t> </a:t>
                </a:r>
                <a:r>
                  <a:rPr lang="en-US" dirty="0" smtClean="0"/>
                  <a:t>context </a:t>
                </a:r>
                <a:r>
                  <a:rPr lang="en-US" dirty="0"/>
                  <a:t>influence factor changing the influence of the previously activated and connected neurons on the postsynaptic neuron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oMath>
                </a14:m>
                <a:endParaRPr lang="en-US" dirty="0"/>
              </a:p>
              <a:p>
                <a:pPr marL="0" indent="0">
                  <a:buNone/>
                </a:pP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S</m:t>
                        </m:r>
                      </m:e>
                      <m:sup>
                        <m:r>
                          <m:rPr>
                            <m:sty m:val="p"/>
                          </m:rPr>
                          <a:rPr lang="en-US">
                            <a:latin typeface="Cambria Math" panose="02040503050406030204" pitchFamily="18" charset="0"/>
                          </a:rPr>
                          <m:t>n</m:t>
                        </m:r>
                      </m:sup>
                    </m:sSup>
                  </m:oMath>
                </a14:m>
                <a:r>
                  <a:rPr lang="en-US" dirty="0"/>
                  <a:t> </a:t>
                </a:r>
                <a:r>
                  <a:rPr lang="en-US" dirty="0" smtClean="0"/>
                  <a:t>training </a:t>
                </a:r>
                <a:r>
                  <a:rPr lang="en-US" dirty="0"/>
                  <a:t>sequence during which </a:t>
                </a:r>
                <a:r>
                  <a:rPr lang="en-US" dirty="0" smtClean="0"/>
                  <a:t>activations were observed</a:t>
                </a:r>
                <a:endParaRPr lang="en-US" dirty="0"/>
              </a:p>
              <a:p>
                <a:pPr marL="0" indent="0">
                  <a:buNone/>
                </a:pPr>
                <a14:m>
                  <m:oMath xmlns:m="http://schemas.openxmlformats.org/officeDocument/2006/math">
                    <m:r>
                      <a:rPr lang="en-US" i="1">
                        <a:latin typeface="Cambria Math" panose="02040503050406030204" pitchFamily="18" charset="0"/>
                      </a:rPr>
                      <m:t>𝕊</m:t>
                    </m:r>
                  </m:oMath>
                </a14:m>
                <a:r>
                  <a:rPr lang="en-US" dirty="0"/>
                  <a:t> </a:t>
                </a:r>
                <a:r>
                  <a:rPr lang="en-US" dirty="0" smtClean="0"/>
                  <a:t>the </a:t>
                </a:r>
                <a:r>
                  <a:rPr lang="en-US" dirty="0"/>
                  <a:t>set of all training sequences </a:t>
                </a:r>
                <a:r>
                  <a:rPr lang="en-US" dirty="0" smtClean="0"/>
                  <a:t>used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609600"/>
                <a:ext cx="7886700" cy="6096000"/>
              </a:xfrm>
              <a:blipFill rotWithShape="0">
                <a:blip r:embed="rId2"/>
                <a:stretch>
                  <a:fillRect l="-927" t="-1500"/>
                </a:stretch>
              </a:blipFill>
            </p:spPr>
            <p:txBody>
              <a:bodyPr/>
              <a:lstStyle/>
              <a:p>
                <a:r>
                  <a:rPr lang="en-US">
                    <a:noFill/>
                  </a:rPr>
                  <a:t> </a:t>
                </a:r>
              </a:p>
            </p:txBody>
          </p:sp>
        </mc:Fallback>
      </mc:AlternateContent>
      <p:sp>
        <p:nvSpPr>
          <p:cNvPr id="4" name="Rectangle 3"/>
          <p:cNvSpPr/>
          <p:nvPr/>
        </p:nvSpPr>
        <p:spPr>
          <a:xfrm>
            <a:off x="5436767" y="6488668"/>
            <a:ext cx="3707233" cy="369332"/>
          </a:xfrm>
          <a:prstGeom prst="rect">
            <a:avLst/>
          </a:prstGeom>
        </p:spPr>
        <p:txBody>
          <a:bodyPr wrap="none">
            <a:spAutoFit/>
          </a:bodyPr>
          <a:lstStyle/>
          <a:p>
            <a:r>
              <a:rPr lang="en-US" dirty="0" smtClean="0"/>
              <a:t>http://www.wikiwand.com/nl/Synaps</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3733800" y="1476862"/>
                <a:ext cx="5244449" cy="1368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δ</m:t>
                          </m:r>
                        </m:e>
                        <m:sub>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sub>
                      </m:sSub>
                      <m:r>
                        <a:rPr lang="en-US" i="1">
                          <a:latin typeface="Cambria Math" panose="02040503050406030204" pitchFamily="18" charset="0"/>
                        </a:rPr>
                        <m:t>=</m:t>
                      </m:r>
                      <m:nary>
                        <m:naryPr>
                          <m:chr m:val="∑"/>
                          <m:grow m:val="on"/>
                          <m:ctrlPr>
                            <a:rPr lang="en-US" i="1">
                              <a:latin typeface="Cambria Math" panose="02040503050406030204" pitchFamily="18" charset="0"/>
                            </a:rPr>
                          </m:ctrlPr>
                        </m:naryPr>
                        <m:sub>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e>
                              </m:d>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𝑛</m:t>
                                  </m:r>
                                </m:sup>
                              </m:sSup>
                              <m:r>
                                <a:rPr lang="en-US" i="1">
                                  <a:latin typeface="Cambria Math" panose="02040503050406030204" pitchFamily="18" charset="0"/>
                                </a:rPr>
                                <m:t>∈ </m:t>
                              </m:r>
                              <m:r>
                                <a:rPr lang="en-US" i="1">
                                  <a:latin typeface="Cambria Math" panose="02040503050406030204" pitchFamily="18" charset="0"/>
                                </a:rPr>
                                <m:t>𝕊</m:t>
                              </m:r>
                            </m:e>
                          </m:d>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𝐴</m:t>
                                              </m:r>
                                            </m:sup>
                                          </m:sSup>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𝑚𝑖𝑛</m:t>
                                              </m:r>
                                            </m:fName>
                                            <m:e>
                                              <m:d>
                                                <m:dPr>
                                                  <m:ctrlPr>
                                                    <a:rPr lang="en-US" i="1">
                                                      <a:latin typeface="Cambria Math" panose="02040503050406030204" pitchFamily="18" charset="0"/>
                                                    </a:rPr>
                                                  </m:ctrlPr>
                                                </m:dPr>
                                                <m:e>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𝐶</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𝐴</m:t>
                                                      </m:r>
                                                    </m:sup>
                                                  </m:sSup>
                                                  <m:r>
                                                    <a:rPr lang="en-US" i="1">
                                                      <a:latin typeface="Cambria Math" panose="02040503050406030204" pitchFamily="18" charset="0"/>
                                                    </a:rPr>
                                                    <m:t> </m:t>
                                                  </m:r>
                                                </m:e>
                                              </m:d>
                                            </m:e>
                                          </m:func>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𝑅</m:t>
                                              </m:r>
                                            </m:sup>
                                          </m:sSup>
                                        </m:den>
                                      </m:f>
                                    </m:den>
                                  </m:f>
                                </m:e>
                              </m:d>
                            </m:e>
                            <m:sup>
                              <m:r>
                                <a:rPr lang="en-US" i="1">
                                  <a:latin typeface="Cambria Math" panose="02040503050406030204" pitchFamily="18" charset="0"/>
                                </a:rPr>
                                <m:t>𝛾</m:t>
                              </m:r>
                            </m:sup>
                          </m:sSup>
                        </m:e>
                      </m:nary>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733800" y="1476862"/>
                <a:ext cx="5244449" cy="1368452"/>
              </a:xfrm>
              <a:prstGeom prst="rect">
                <a:avLst/>
              </a:prstGeom>
              <a:blipFill rotWithShape="0">
                <a:blip r:embed="rId3"/>
                <a:stretch>
                  <a:fillRect/>
                </a:stretch>
              </a:blipFill>
            </p:spPr>
            <p:txBody>
              <a:bodyPr/>
              <a:lstStyle/>
              <a:p>
                <a:r>
                  <a:rPr lang="en-US">
                    <a:noFill/>
                  </a:rPr>
                  <a:t> </a:t>
                </a:r>
              </a:p>
            </p:txBody>
          </p:sp>
        </mc:Fallback>
      </mc:AlternateContent>
      <p:pic>
        <p:nvPicPr>
          <p:cNvPr id="7" name="Picture 6" descr="Synapse_Illustration2_tweaked_svg.png"/>
          <p:cNvPicPr>
            <a:picLocks noChangeAspect="1"/>
          </p:cNvPicPr>
          <p:nvPr/>
        </p:nvPicPr>
        <p:blipFill>
          <a:blip r:embed="rId4" cstate="print"/>
          <a:stretch>
            <a:fillRect/>
          </a:stretch>
        </p:blipFill>
        <p:spPr>
          <a:xfrm>
            <a:off x="381000" y="1295400"/>
            <a:ext cx="3113076" cy="2007114"/>
          </a:xfrm>
          <a:prstGeom prst="rect">
            <a:avLst/>
          </a:prstGeom>
        </p:spPr>
      </p:pic>
    </p:spTree>
    <p:extLst>
      <p:ext uri="{BB962C8B-B14F-4D97-AF65-F5344CB8AC3E}">
        <p14:creationId xmlns:p14="http://schemas.microsoft.com/office/powerpoint/2010/main" val="905600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3967</Words>
  <Application>Microsoft Office PowerPoint</Application>
  <PresentationFormat>Pokaz na ekranie (4:3)</PresentationFormat>
  <Paragraphs>500</Paragraphs>
  <Slides>30</Slides>
  <Notes>19</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30</vt:i4>
      </vt:variant>
    </vt:vector>
  </HeadingPairs>
  <TitlesOfParts>
    <vt:vector size="38" baseType="lpstr">
      <vt:lpstr>MS PGothic</vt:lpstr>
      <vt:lpstr>SimSun</vt:lpstr>
      <vt:lpstr>Arial</vt:lpstr>
      <vt:lpstr>Calibri</vt:lpstr>
      <vt:lpstr>Calibri Light</vt:lpstr>
      <vt:lpstr>Cambria Math</vt:lpstr>
      <vt:lpstr>Times New Roman</vt:lpstr>
      <vt:lpstr>Office Theme</vt:lpstr>
      <vt:lpstr>Lumped Mini-Column Associative Knowledge Graphs</vt:lpstr>
      <vt:lpstr>Content</vt:lpstr>
      <vt:lpstr>Introduction</vt:lpstr>
      <vt:lpstr>Problems Addressed in this Work</vt:lpstr>
      <vt:lpstr>Associative Neuron</vt:lpstr>
      <vt:lpstr>Associative neuron excitation levels</vt:lpstr>
      <vt:lpstr>Synaptic Weight</vt:lpstr>
      <vt:lpstr>Synaptic Efficiency</vt:lpstr>
      <vt:lpstr>Synaptic Efficiency</vt:lpstr>
      <vt:lpstr>Semantic Memory</vt:lpstr>
      <vt:lpstr>Lumped Mini-column Associated Knowledge Graph (LUMAKG)</vt:lpstr>
      <vt:lpstr>LUMAKG Organization and Principles</vt:lpstr>
      <vt:lpstr>Organization Principles</vt:lpstr>
      <vt:lpstr>LUMAKG Algorithm</vt:lpstr>
      <vt:lpstr>LUMAKG Algorithm</vt:lpstr>
      <vt:lpstr>LUMAKG Algorithm</vt:lpstr>
      <vt:lpstr>LUMAKG Algorithm</vt:lpstr>
      <vt:lpstr>Comparative Testing: LUMAKG vs ANAKG</vt:lpstr>
      <vt:lpstr>Recall Resolution- Test I Small Training Set</vt:lpstr>
      <vt:lpstr>Recall Resolution – Test II Larger Training Set</vt:lpstr>
      <vt:lpstr>Levenshtein Distance Quality Measure</vt:lpstr>
      <vt:lpstr>Levenshtein Distance Quality Measure</vt:lpstr>
      <vt:lpstr>Prezentacja programu PowerPoint</vt:lpstr>
      <vt:lpstr>Recall Resolution – Test II Larger Training Set</vt:lpstr>
      <vt:lpstr>Levenshtein Distance Quality Measure</vt:lpstr>
      <vt:lpstr>Reciprocal Word Position</vt:lpstr>
      <vt:lpstr>Reciprocal Word Position</vt:lpstr>
      <vt:lpstr>Computational Complexity</vt:lpstr>
      <vt:lpstr>Conclusion</vt:lpstr>
      <vt:lpstr>Questions?</vt:lpstr>
    </vt:vector>
  </TitlesOfParts>
  <Company>Ohio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Basawaraj, Fnu</dc:creator>
  <cp:lastModifiedBy>Janusz Starzyk</cp:lastModifiedBy>
  <cp:revision>98</cp:revision>
  <dcterms:created xsi:type="dcterms:W3CDTF">2016-04-13T19:32:40Z</dcterms:created>
  <dcterms:modified xsi:type="dcterms:W3CDTF">2017-11-13T14:57:18Z</dcterms:modified>
</cp:coreProperties>
</file>