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0"/>
  </p:notesMasterIdLst>
  <p:sldIdLst>
    <p:sldId id="256" r:id="rId2"/>
    <p:sldId id="258" r:id="rId3"/>
    <p:sldId id="321" r:id="rId4"/>
    <p:sldId id="303" r:id="rId5"/>
    <p:sldId id="323" r:id="rId6"/>
    <p:sldId id="333" r:id="rId7"/>
    <p:sldId id="334" r:id="rId8"/>
    <p:sldId id="275" r:id="rId9"/>
    <p:sldId id="331" r:id="rId10"/>
    <p:sldId id="332" r:id="rId11"/>
    <p:sldId id="335" r:id="rId12"/>
    <p:sldId id="336" r:id="rId13"/>
    <p:sldId id="337" r:id="rId14"/>
    <p:sldId id="338" r:id="rId15"/>
    <p:sldId id="339" r:id="rId16"/>
    <p:sldId id="341" r:id="rId17"/>
    <p:sldId id="343" r:id="rId18"/>
    <p:sldId id="342" r:id="rId19"/>
    <p:sldId id="272" r:id="rId20"/>
    <p:sldId id="340" r:id="rId21"/>
    <p:sldId id="327" r:id="rId22"/>
    <p:sldId id="345" r:id="rId23"/>
    <p:sldId id="346" r:id="rId24"/>
    <p:sldId id="344" r:id="rId25"/>
    <p:sldId id="328" r:id="rId26"/>
    <p:sldId id="317" r:id="rId27"/>
    <p:sldId id="318" r:id="rId28"/>
    <p:sldId id="32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74C"/>
    <a:srgbClr val="0DCDDA"/>
    <a:srgbClr val="00B9B9"/>
    <a:srgbClr val="008383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57" autoAdjust="0"/>
  </p:normalViewPr>
  <p:slideViewPr>
    <p:cSldViewPr>
      <p:cViewPr varScale="1">
        <p:scale>
          <a:sx n="76" d="100"/>
          <a:sy n="76" d="100"/>
        </p:scale>
        <p:origin x="-25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3A52001B-CF7B-481D-8C16-5D2466753249}" type="datetimeFigureOut">
              <a:rPr lang="en-US" altLang="en-US"/>
              <a:pPr/>
              <a:t>3/23/2015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B6883C04-1125-46DA-8DFE-49FAA31592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95295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16D3D9-9187-4783-86B3-2E740E29B76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05055B-F289-45B7-A4F2-7B18B97A6AB4}" type="datetime1">
              <a:rPr lang="zh-CN" altLang="en-US" sz="1300" i="0">
                <a:latin typeface="Times New Roman" pitchFamily="18" charset="0"/>
              </a:rPr>
              <a:pPr/>
              <a:t>2015/3/24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7C8172-896C-49DE-A2B5-BCC08A904A55}" type="slidenum">
              <a:rPr lang="zh-CN" altLang="en-US" sz="1300" i="0">
                <a:latin typeface="Times New Roman" pitchFamily="18" charset="0"/>
              </a:rPr>
              <a:pPr/>
              <a:t>22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05055B-F289-45B7-A4F2-7B18B97A6AB4}" type="datetime1">
              <a:rPr lang="zh-CN" altLang="en-US" sz="1300" i="0">
                <a:latin typeface="Times New Roman" pitchFamily="18" charset="0"/>
              </a:rPr>
              <a:pPr/>
              <a:t>2015/3/24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7C8172-896C-49DE-A2B5-BCC08A904A55}" type="slidenum">
              <a:rPr lang="zh-CN" altLang="en-US" sz="1300" i="0">
                <a:latin typeface="Times New Roman" pitchFamily="18" charset="0"/>
              </a:rPr>
              <a:pPr/>
              <a:t>23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05055B-F289-45B7-A4F2-7B18B97A6AB4}" type="datetime1">
              <a:rPr lang="zh-CN" altLang="en-US" sz="1300" i="0">
                <a:latin typeface="Times New Roman" pitchFamily="18" charset="0"/>
              </a:rPr>
              <a:pPr/>
              <a:t>2015/3/24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7C8172-896C-49DE-A2B5-BCC08A904A55}" type="slidenum">
              <a:rPr lang="zh-CN" altLang="en-US" sz="1300" i="0">
                <a:latin typeface="Times New Roman" pitchFamily="18" charset="0"/>
              </a:rPr>
              <a:pPr/>
              <a:t>24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Give some example of biologically inspired designs?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E42E2D-6AAF-455A-90D5-FC4C380AC72C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Give some example of biologically inspired designs?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E42E2D-6AAF-455A-90D5-FC4C380AC72C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Give some example of biologically inspired designs?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E42E2D-6AAF-455A-90D5-FC4C380AC72C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>
                <a:ea typeface="ＭＳ Ｐゴシック" pitchFamily="34" charset="-128"/>
              </a:rPr>
              <a:t>Give some example of biologically inspired designs?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E42E2D-6AAF-455A-90D5-FC4C380AC72C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05055B-F289-45B7-A4F2-7B18B97A6AB4}" type="datetime1">
              <a:rPr lang="zh-CN" altLang="en-US" sz="1300" i="0">
                <a:latin typeface="Times New Roman" pitchFamily="18" charset="0"/>
              </a:rPr>
              <a:pPr/>
              <a:t>2015/3/23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7C8172-896C-49DE-A2B5-BCC08A904A55}" type="slidenum">
              <a:rPr lang="zh-CN" altLang="en-US" sz="1300" i="0">
                <a:latin typeface="Times New Roman" pitchFamily="18" charset="0"/>
              </a:rPr>
              <a:pPr/>
              <a:t>9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205055B-F289-45B7-A4F2-7B18B97A6AB4}" type="datetime1">
              <a:rPr lang="zh-CN" altLang="en-US" sz="1300" i="0">
                <a:latin typeface="Times New Roman" pitchFamily="18" charset="0"/>
              </a:rPr>
              <a:pPr/>
              <a:t>2015/3/23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089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30766" indent="-281064" defTabSz="904089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24255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573957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23659" indent="-224851" defTabSz="904089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473361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23062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372764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22466" indent="-224851" defTabSz="90408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7B7C8172-896C-49DE-A2B5-BCC08A904A55}" type="slidenum">
              <a:rPr lang="zh-CN" altLang="en-US" sz="1300" i="0">
                <a:latin typeface="Times New Roman" pitchFamily="18" charset="0"/>
              </a:rPr>
              <a:pPr/>
              <a:t>10</a:t>
            </a:fld>
            <a:endParaRPr lang="en-US" altLang="zh-CN" sz="1300" i="0">
              <a:latin typeface="Times New Roman" pitchFamily="18" charset="0"/>
            </a:endParaRPr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4462DB-CB49-4097-903E-A7D64026A96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4462DB-CB49-4097-903E-A7D64026A96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49EA227-98ED-404C-9FC7-C9B9781FA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3177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BA18F-19E6-45BD-B8DA-1A034F54A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0618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AA26F-BC43-4150-B6FC-60FB02ECF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666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0D759-137E-484A-B7E7-CB230D67F6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209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62409B9-318D-4039-9883-014339D00B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5874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FA749-24ED-46CC-8F9C-C919AA218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8239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0369F-3AA6-4E73-A94A-028FDB7A8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6542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15036-E751-4855-BC23-35208E5E4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9284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331C-18C4-48A5-8006-EDA448C7E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2990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EA9D1-C671-4990-B689-6B9E48D4D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3201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4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656DF8FB-9B57-4C06-8548-207DB72D7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63432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B34FBA8C-4E3D-461B-908E-4EAEBEB9E9AA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800" smtClean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800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3" r:id="rId2"/>
    <p:sldLayoutId id="2147484002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4003" r:id="rId9"/>
    <p:sldLayoutId id="2147483999" r:id="rId10"/>
    <p:sldLayoutId id="21474840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  <a:ea typeface="ＭＳ Ｐゴシック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2514600"/>
          </a:xfrm>
          <a:ln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EC674C"/>
                </a:solidFill>
              </a:rPr>
              <a:t>Visual Saccades for Object Recognition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419600"/>
            <a:ext cx="8305800" cy="193899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Janusz Starzyk</a:t>
            </a:r>
            <a:r>
              <a:rPr lang="en-US" baseline="30000" dirty="0"/>
              <a:t>1, 2</a:t>
            </a:r>
            <a:r>
              <a:rPr lang="en-US" dirty="0"/>
              <a:t>, </a:t>
            </a:r>
          </a:p>
          <a:p>
            <a:pPr eaLnBrk="1" hangingPunct="1"/>
            <a:r>
              <a:rPr lang="en-US" baseline="30000" dirty="0" smtClean="0"/>
              <a:t>1</a:t>
            </a:r>
            <a:r>
              <a:rPr lang="en-US" altLang="en-US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School </a:t>
            </a:r>
            <a:r>
              <a:rPr lang="en-US" altLang="en-US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of Electrical Engineering and Computer Science</a:t>
            </a:r>
          </a:p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4617B"/>
                  </a:outerShdw>
                </a:effectLst>
              </a:rPr>
              <a:t>Ohio University, Athens, OH, </a:t>
            </a:r>
            <a:r>
              <a:rPr lang="en-US" altLang="en-US" dirty="0" smtClean="0">
                <a:effectLst>
                  <a:outerShdw blurRad="38100" dist="38100" dir="2700000" algn="tl">
                    <a:srgbClr val="04617B"/>
                  </a:outerShdw>
                </a:effectLst>
              </a:rPr>
              <a:t>USA</a:t>
            </a:r>
          </a:p>
          <a:p>
            <a:pPr eaLnBrk="1" hangingPunct="1"/>
            <a:r>
              <a:rPr lang="en-US" baseline="30000" dirty="0" smtClean="0"/>
              <a:t>2</a:t>
            </a:r>
            <a:r>
              <a:rPr lang="en-US" dirty="0" smtClean="0"/>
              <a:t>University of Information Technology and Management, Rzeszow, Poland</a:t>
            </a:r>
            <a:endParaRPr lang="en-US" altLang="en-US" dirty="0">
              <a:effectLst>
                <a:outerShdw blurRad="38100" dist="38100" dir="2700000" algn="tl">
                  <a:srgbClr val="04617B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75"/>
            <a:ext cx="8181975" cy="1279525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An observed scene and its reconstructed elements</a:t>
            </a:r>
            <a:endParaRPr lang="en-US" altLang="zh-CN" sz="4800" dirty="0" smtClean="0">
              <a:ea typeface="SimSun" pitchFamily="2" charset="-122"/>
            </a:endParaRPr>
          </a:p>
        </p:txBody>
      </p:sp>
      <p:pic>
        <p:nvPicPr>
          <p:cNvPr id="4" name="Picture 3" descr="Picture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2057400"/>
            <a:ext cx="6629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7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850"/>
            <a:ext cx="8915400" cy="1143000"/>
          </a:xfrm>
        </p:spPr>
        <p:txBody>
          <a:bodyPr/>
          <a:lstStyle/>
          <a:p>
            <a:r>
              <a:rPr lang="en-US" dirty="0" smtClean="0"/>
              <a:t>Saccades through Gaussian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389437"/>
          </a:xfrm>
        </p:spPr>
        <p:txBody>
          <a:bodyPr/>
          <a:lstStyle/>
          <a:p>
            <a:r>
              <a:rPr lang="en-US" sz="2400" dirty="0" smtClean="0"/>
              <a:t>Characterize </a:t>
            </a:r>
            <a:r>
              <a:rPr lang="en-US" sz="2400" dirty="0" smtClean="0"/>
              <a:t>and locate objects in 2D image plane using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Parameters 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are chosen </a:t>
            </a:r>
            <a:r>
              <a:rPr lang="en-US" sz="2400" dirty="0" smtClean="0"/>
              <a:t>to maximize similarity S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To find the optimum values of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 smtClean="0"/>
              <a:t>we calculate </a:t>
            </a:r>
            <a:endParaRPr lang="en-US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1" y="2590801"/>
            <a:ext cx="4343400" cy="91707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-Roman"/>
              </a:rPr>
              <a:t>.	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5562600"/>
            <a:ext cx="1246362" cy="6096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5562600"/>
            <a:ext cx="2913185" cy="5334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343400"/>
            <a:ext cx="5410200" cy="586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850"/>
            <a:ext cx="8915400" cy="1143000"/>
          </a:xfrm>
        </p:spPr>
        <p:txBody>
          <a:bodyPr/>
          <a:lstStyle/>
          <a:p>
            <a:r>
              <a:rPr lang="en-US" dirty="0" smtClean="0"/>
              <a:t>Saccades through Gaussian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458200" cy="4389437"/>
          </a:xfrm>
        </p:spPr>
        <p:txBody>
          <a:bodyPr/>
          <a:lstStyle/>
          <a:p>
            <a:r>
              <a:rPr lang="en-US" sz="2400" dirty="0" smtClean="0"/>
              <a:t>Solving for the optimum values of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 </a:t>
            </a:r>
            <a:r>
              <a:rPr lang="en-US" sz="2400" dirty="0" smtClean="0"/>
              <a:t>we get: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a similar way we get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That yields</a:t>
            </a:r>
          </a:p>
          <a:p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4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-Roman"/>
              </a:rPr>
              <a:t>.	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250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Times-Roman"/>
              </a:rPr>
              <a:t>,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3962400"/>
            <a:ext cx="1178043" cy="533400"/>
          </a:xfrm>
          <a:prstGeom prst="rect">
            <a:avLst/>
          </a:prstGeom>
          <a:noFill/>
        </p:spPr>
      </p:pic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438400"/>
            <a:ext cx="2590800" cy="610265"/>
          </a:xfrm>
          <a:prstGeom prst="rect">
            <a:avLst/>
          </a:prstGeom>
          <a:noFill/>
        </p:spPr>
      </p:pic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886200"/>
            <a:ext cx="3907536" cy="762000"/>
          </a:xfrm>
          <a:prstGeom prst="rect">
            <a:avLst/>
          </a:prstGeom>
          <a:noFill/>
        </p:spPr>
      </p:pic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5029200"/>
            <a:ext cx="7086600" cy="1160963"/>
          </a:xfrm>
          <a:prstGeom prst="rect">
            <a:avLst/>
          </a:prstGeom>
          <a:noFill/>
        </p:spPr>
      </p:pic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115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5" name="Picture 1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818" y="5486400"/>
            <a:ext cx="357981" cy="274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of the covariance matrix and the mean values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553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143000"/>
          </a:xfrm>
        </p:spPr>
        <p:txBody>
          <a:bodyPr/>
          <a:lstStyle/>
          <a:p>
            <a:r>
              <a:rPr lang="en-US" dirty="0" smtClean="0"/>
              <a:t>Object characterization algorithm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686800" cy="4389437"/>
          </a:xfrm>
        </p:spPr>
        <p:txBody>
          <a:bodyPr/>
          <a:lstStyle/>
          <a:p>
            <a:pPr lvl="0" fontAlgn="auto" hangingPunct="1"/>
            <a:r>
              <a:rPr lang="en-US" sz="2400" dirty="0" smtClean="0"/>
              <a:t>Normalize </a:t>
            </a:r>
            <a:r>
              <a:rPr lang="en-US" sz="2400" dirty="0" smtClean="0"/>
              <a:t>the object image and </a:t>
            </a:r>
            <a:r>
              <a:rPr lang="en-US" sz="2400" dirty="0" smtClean="0"/>
              <a:t>remove background</a:t>
            </a:r>
            <a:r>
              <a:rPr lang="en-US" sz="2400" dirty="0" smtClean="0"/>
              <a:t>.</a:t>
            </a:r>
          </a:p>
          <a:p>
            <a:pPr lvl="0" fontAlgn="auto" hangingPunct="1"/>
            <a:r>
              <a:rPr lang="en-US" sz="2400" dirty="0" smtClean="0"/>
              <a:t>Position </a:t>
            </a:r>
            <a:r>
              <a:rPr lang="en-US" sz="2400" dirty="0" smtClean="0"/>
              <a:t>the normalized object image in a </a:t>
            </a:r>
            <a:r>
              <a:rPr lang="en-US" sz="2400" dirty="0" smtClean="0"/>
              <a:t>scene.  </a:t>
            </a:r>
            <a:endParaRPr lang="en-US" sz="2400" dirty="0" smtClean="0"/>
          </a:p>
          <a:p>
            <a:pPr lvl="0" fontAlgn="auto" hangingPunct="1"/>
            <a:r>
              <a:rPr lang="en-US" sz="2400" dirty="0" smtClean="0"/>
              <a:t>Fit best Gaussian function to obtain object location</a:t>
            </a:r>
          </a:p>
          <a:p>
            <a:pPr lvl="0" fontAlgn="auto" hangingPunct="1"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baseline="-25000" dirty="0" smtClean="0">
                <a:latin typeface="Symbol" pitchFamily="18" charset="2"/>
              </a:rPr>
              <a:t>o</a:t>
            </a:r>
            <a:r>
              <a:rPr lang="en-US" sz="2400" dirty="0" smtClean="0"/>
              <a:t> in </a:t>
            </a:r>
            <a:r>
              <a:rPr lang="en-US" sz="2400" dirty="0" smtClean="0"/>
              <a:t>the </a:t>
            </a:r>
            <a:r>
              <a:rPr lang="en-US" sz="2400" dirty="0" smtClean="0"/>
              <a:t>scene. </a:t>
            </a:r>
            <a:endParaRPr lang="en-US" sz="2400" dirty="0" smtClean="0"/>
          </a:p>
          <a:p>
            <a:pPr lvl="0" fontAlgn="auto" hangingPunct="1"/>
            <a:r>
              <a:rPr lang="en-US" sz="2400" dirty="0" smtClean="0"/>
              <a:t>Obtain covariance </a:t>
            </a:r>
            <a:r>
              <a:rPr lang="en-US" sz="2400" dirty="0" smtClean="0"/>
              <a:t>matrix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>
                <a:latin typeface="Symbol" pitchFamily="18" charset="2"/>
              </a:rPr>
              <a:t>o</a:t>
            </a:r>
            <a:r>
              <a:rPr lang="en-US" sz="2400" dirty="0" smtClean="0"/>
              <a:t> </a:t>
            </a:r>
            <a:r>
              <a:rPr lang="en-US" sz="2400" dirty="0" smtClean="0"/>
              <a:t>of its best fitting Gaussian function and similarity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</a:t>
            </a:r>
            <a:r>
              <a:rPr lang="en-US" sz="2400" dirty="0" smtClean="0"/>
              <a:t>measure between the normalized image </a:t>
            </a:r>
            <a:r>
              <a:rPr lang="en-US" sz="2400" dirty="0" smtClean="0"/>
              <a:t>and </a:t>
            </a:r>
            <a:r>
              <a:rPr lang="en-US" sz="2400" dirty="0" smtClean="0"/>
              <a:t>this Gaussian.</a:t>
            </a:r>
          </a:p>
          <a:p>
            <a:pPr lvl="0" fontAlgn="auto" hangingPunct="1"/>
            <a:r>
              <a:rPr lang="en-US" sz="2400" dirty="0" smtClean="0"/>
              <a:t>The object image is characterized by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baseline="-25000" dirty="0" smtClean="0">
                <a:latin typeface="Symbol" pitchFamily="18" charset="2"/>
              </a:rPr>
              <a:t>o </a:t>
            </a:r>
            <a:r>
              <a:rPr lang="en-US" sz="2400" baseline="-25000" dirty="0" smtClean="0">
                <a:latin typeface="Symbol" pitchFamily="18" charset="2"/>
              </a:rPr>
              <a:t>,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>
                <a:latin typeface="Symbol" pitchFamily="18" charset="2"/>
              </a:rPr>
              <a:t>o </a:t>
            </a:r>
            <a:r>
              <a:rPr lang="en-US" sz="2400" dirty="0" smtClean="0"/>
              <a:t>and 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o</a:t>
            </a:r>
            <a:r>
              <a:rPr lang="en-US" sz="2400" dirty="0" smtClean="0"/>
              <a:t> 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590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1" y="5101777"/>
            <a:ext cx="2819400" cy="490986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715000"/>
            <a:ext cx="2470150" cy="304800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4648200"/>
            <a:ext cx="3581400" cy="1524000"/>
          </a:xfrm>
        </p:spPr>
        <p:txBody>
          <a:bodyPr/>
          <a:lstStyle/>
          <a:p>
            <a:pPr lvl="0" fontAlgn="auto" hangingPunct="1"/>
            <a:r>
              <a:rPr lang="en-US" sz="2400" dirty="0" smtClean="0"/>
              <a:t>The normalized object </a:t>
            </a:r>
            <a:r>
              <a:rPr lang="en-US" sz="2400" dirty="0" smtClean="0"/>
              <a:t>image is characterized </a:t>
            </a:r>
            <a:r>
              <a:rPr lang="en-US" sz="2400" dirty="0" smtClean="0"/>
              <a:t>by</a:t>
            </a:r>
            <a:endParaRPr lang="en-US" sz="2400" dirty="0" smtClean="0"/>
          </a:p>
        </p:txBody>
      </p:sp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19050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4648200"/>
            <a:ext cx="3994158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Finding scale and rotation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389437"/>
          </a:xfrm>
        </p:spPr>
        <p:txBody>
          <a:bodyPr/>
          <a:lstStyle/>
          <a:p>
            <a:pPr lvl="0" fontAlgn="auto" hangingPunct="1"/>
            <a:r>
              <a:rPr lang="en-US" sz="2400" dirty="0" smtClean="0"/>
              <a:t>Find </a:t>
            </a:r>
            <a:r>
              <a:rPr lang="en-US" sz="2400" dirty="0" smtClean="0"/>
              <a:t>the </a:t>
            </a:r>
            <a:r>
              <a:rPr lang="en-US" sz="2400" dirty="0" smtClean="0"/>
              <a:t>covariance </a:t>
            </a:r>
            <a:r>
              <a:rPr lang="en-US" sz="2400" dirty="0" smtClean="0"/>
              <a:t>matrix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</a:t>
            </a:r>
            <a:r>
              <a:rPr lang="en-US" sz="2400" dirty="0" smtClean="0"/>
              <a:t>of the Gaussian that best characterize the observed </a:t>
            </a:r>
            <a:r>
              <a:rPr lang="en-US" sz="2400" dirty="0" smtClean="0"/>
              <a:t>object</a:t>
            </a:r>
            <a:endParaRPr lang="en-US" sz="2400" dirty="0" smtClean="0"/>
          </a:p>
          <a:p>
            <a:pPr lvl="0" fontAlgn="auto" hangingPunct="1"/>
            <a:endParaRPr lang="en-US" sz="2800" dirty="0" smtClean="0"/>
          </a:p>
          <a:p>
            <a:pPr fontAlgn="auto" hangingPunct="1"/>
            <a:endParaRPr lang="en-US" sz="2400" dirty="0" smtClean="0"/>
          </a:p>
          <a:p>
            <a:pPr fontAlgn="auto" hangingPunct="1"/>
            <a:r>
              <a:rPr lang="en-US" sz="2400" dirty="0" smtClean="0"/>
              <a:t>Use </a:t>
            </a:r>
            <a:r>
              <a:rPr lang="en-US" sz="2400" dirty="0" smtClean="0"/>
              <a:t>diagonalization of </a:t>
            </a:r>
            <a:r>
              <a:rPr lang="en-US" sz="2400" dirty="0" smtClean="0"/>
              <a:t>the matrix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 to get </a:t>
            </a:r>
            <a:endParaRPr lang="en-US" sz="2400" dirty="0" smtClean="0"/>
          </a:p>
          <a:p>
            <a:pPr lvl="0" fontAlgn="auto" hangingPunct="1"/>
            <a:endParaRPr lang="en-US" sz="2800" dirty="0" smtClean="0"/>
          </a:p>
          <a:p>
            <a:pPr lvl="0" fontAlgn="auto" hangingPunct="1"/>
            <a:endParaRPr lang="en-US" sz="2800" dirty="0" smtClean="0"/>
          </a:p>
          <a:p>
            <a:pPr lvl="0" fontAlgn="auto" hangingPunct="1"/>
            <a:r>
              <a:rPr lang="en-US" sz="2400" dirty="0" smtClean="0"/>
              <a:t>The </a:t>
            </a:r>
            <a:r>
              <a:rPr lang="en-US" sz="2400" dirty="0" smtClean="0"/>
              <a:t>rotation matrix</a:t>
            </a:r>
          </a:p>
          <a:p>
            <a:pPr lvl="0" fontAlgn="auto" hangingPunct="1"/>
            <a:r>
              <a:rPr lang="en-US" sz="2400" dirty="0" smtClean="0"/>
              <a:t>The rotation </a:t>
            </a:r>
            <a:r>
              <a:rPr lang="en-US" sz="2400" dirty="0" smtClean="0"/>
              <a:t>angle </a:t>
            </a:r>
            <a:r>
              <a:rPr lang="en-US" sz="2400" dirty="0" smtClean="0"/>
              <a:t>is</a:t>
            </a:r>
          </a:p>
          <a:p>
            <a:pPr lvl="0" fontAlgn="auto" hangingPunct="1"/>
            <a:r>
              <a:rPr lang="en-US" sz="2400" dirty="0" smtClean="0"/>
              <a:t>The scale factors are            and</a:t>
            </a:r>
            <a:endParaRPr lang="en-US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2286001"/>
            <a:ext cx="6019800" cy="707880"/>
          </a:xfrm>
          <a:prstGeom prst="rect">
            <a:avLst/>
          </a:prstGeom>
          <a:noFill/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1" y="3733800"/>
            <a:ext cx="3352800" cy="701422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4724400"/>
            <a:ext cx="1066800" cy="355600"/>
          </a:xfrm>
          <a:prstGeom prst="rect">
            <a:avLst/>
          </a:prstGeom>
          <a:noFill/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50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648200"/>
            <a:ext cx="1911548" cy="533400"/>
          </a:xfrm>
          <a:prstGeom prst="rect">
            <a:avLst/>
          </a:prstGeom>
          <a:noFill/>
        </p:spPr>
      </p:pic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97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5181600"/>
            <a:ext cx="4191000" cy="332619"/>
          </a:xfrm>
          <a:prstGeom prst="rect">
            <a:avLst/>
          </a:prstGeom>
          <a:noFill/>
        </p:spPr>
      </p:pic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599" name="Picture 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638800"/>
            <a:ext cx="304800" cy="504305"/>
          </a:xfrm>
          <a:prstGeom prst="rect">
            <a:avLst/>
          </a:prstGeom>
          <a:noFill/>
        </p:spPr>
      </p:pic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288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7602" name="Picture 1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5638800"/>
            <a:ext cx="304800" cy="550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Object identification algorithm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86800" cy="4389437"/>
          </a:xfrm>
        </p:spPr>
        <p:txBody>
          <a:bodyPr/>
          <a:lstStyle/>
          <a:p>
            <a:pPr lvl="0" fontAlgn="auto" hangingPunct="1"/>
            <a:r>
              <a:rPr lang="en-US" sz="2400" dirty="0" smtClean="0"/>
              <a:t>Locate an image in a scene </a:t>
            </a:r>
            <a:r>
              <a:rPr lang="en-US" sz="2400" dirty="0" smtClean="0"/>
              <a:t>using saccade motion.</a:t>
            </a:r>
            <a:endParaRPr lang="en-US" sz="2400" dirty="0" smtClean="0"/>
          </a:p>
          <a:p>
            <a:pPr lvl="0" fontAlgn="auto" hangingPunct="1"/>
            <a:r>
              <a:rPr lang="en-US" sz="2400" dirty="0" smtClean="0"/>
              <a:t>Use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 smtClean="0"/>
              <a:t>find </a:t>
            </a:r>
            <a:r>
              <a:rPr lang="en-US" sz="2400" dirty="0" smtClean="0"/>
              <a:t>scale </a:t>
            </a:r>
            <a:r>
              <a:rPr lang="en-US" sz="2400" dirty="0" smtClean="0"/>
              <a:t>matrix </a:t>
            </a:r>
            <a:r>
              <a:rPr lang="en-US" sz="2400" dirty="0" smtClean="0">
                <a:latin typeface="Symbol" pitchFamily="18" charset="2"/>
              </a:rPr>
              <a:t>L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 </a:t>
            </a:r>
            <a:r>
              <a:rPr lang="en-US" sz="2400" dirty="0" smtClean="0"/>
              <a:t>and rotation </a:t>
            </a:r>
            <a:r>
              <a:rPr lang="en-US" sz="2400" dirty="0" smtClean="0"/>
              <a:t>angle </a:t>
            </a:r>
            <a:r>
              <a:rPr lang="en-US" sz="2400" dirty="0" err="1" smtClean="0">
                <a:latin typeface="Symbol" pitchFamily="18" charset="2"/>
              </a:rPr>
              <a:t>q</a:t>
            </a:r>
            <a:r>
              <a:rPr lang="en-US" sz="2400" baseline="-25000" dirty="0" err="1" smtClean="0"/>
              <a:t>L</a:t>
            </a:r>
            <a:r>
              <a:rPr lang="en-US" sz="2400" dirty="0" err="1" smtClean="0"/>
              <a:t>.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pPr lvl="0" fontAlgn="auto" hangingPunct="1"/>
            <a:r>
              <a:rPr lang="en-US" sz="2400" dirty="0" smtClean="0"/>
              <a:t>Find similarity measure </a:t>
            </a:r>
            <a:r>
              <a:rPr lang="en-US" sz="2400" dirty="0" smtClean="0"/>
              <a:t>S </a:t>
            </a:r>
            <a:r>
              <a:rPr lang="en-US" sz="2400" dirty="0" smtClean="0"/>
              <a:t>of the Gaussian and the object image found in this </a:t>
            </a:r>
            <a:r>
              <a:rPr lang="en-US" sz="2400" dirty="0" smtClean="0"/>
              <a:t>location. </a:t>
            </a:r>
            <a:endParaRPr lang="en-US" sz="2400" dirty="0" smtClean="0"/>
          </a:p>
          <a:p>
            <a:pPr fontAlgn="auto" hangingPunct="1"/>
            <a:r>
              <a:rPr lang="en-US" sz="2400" dirty="0" smtClean="0"/>
              <a:t>For each </a:t>
            </a:r>
            <a:r>
              <a:rPr lang="en-US" sz="2400" dirty="0" smtClean="0"/>
              <a:t>similar memory </a:t>
            </a:r>
            <a:r>
              <a:rPr lang="en-US" sz="2400" dirty="0" smtClean="0"/>
              <a:t>object 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M</a:t>
            </a:r>
            <a:r>
              <a:rPr lang="en-US" sz="2400" dirty="0" smtClean="0"/>
              <a:t> </a:t>
            </a:r>
            <a:r>
              <a:rPr lang="en-US" sz="2400" dirty="0" smtClean="0"/>
              <a:t>similar </a:t>
            </a:r>
            <a:r>
              <a:rPr lang="en-US" sz="2400" dirty="0" smtClean="0"/>
              <a:t>do:</a:t>
            </a:r>
            <a:endParaRPr lang="en-US" sz="2400" dirty="0" smtClean="0"/>
          </a:p>
          <a:p>
            <a:pPr lvl="1"/>
            <a:r>
              <a:rPr lang="en-US" sz="2000" dirty="0" smtClean="0"/>
              <a:t>Place O</a:t>
            </a:r>
            <a:r>
              <a:rPr lang="en-US" sz="2000" baseline="-25000" dirty="0" smtClean="0"/>
              <a:t>M </a:t>
            </a:r>
            <a:r>
              <a:rPr lang="en-US" sz="2000" dirty="0" smtClean="0"/>
              <a:t>at the location found.</a:t>
            </a:r>
            <a:endParaRPr lang="en-US" sz="2000" dirty="0" smtClean="0"/>
          </a:p>
          <a:p>
            <a:pPr lvl="1"/>
            <a:r>
              <a:rPr lang="en-US" sz="2000" dirty="0" smtClean="0"/>
              <a:t>Scale the object using the scale matrix 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lvl="1"/>
            <a:r>
              <a:rPr lang="en-US" sz="2000" dirty="0" smtClean="0"/>
              <a:t>Rotate the object using the rotation angle  .</a:t>
            </a:r>
          </a:p>
          <a:p>
            <a:pPr lvl="1" fontAlgn="auto" hangingPunct="1"/>
            <a:r>
              <a:rPr lang="en-US" sz="2000" dirty="0" smtClean="0"/>
              <a:t>Find similarity between the transformed O</a:t>
            </a:r>
            <a:r>
              <a:rPr lang="en-US" sz="2000" baseline="-25000" dirty="0" smtClean="0"/>
              <a:t>M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and the image.</a:t>
            </a:r>
            <a:endParaRPr lang="en-US" sz="2000" dirty="0" smtClean="0"/>
          </a:p>
          <a:p>
            <a:pPr lvl="0" fontAlgn="auto" hangingPunct="1"/>
            <a:r>
              <a:rPr lang="en-US" sz="2400" dirty="0" smtClean="0"/>
              <a:t>Matching error is computed as the ratio</a:t>
            </a:r>
            <a:endParaRPr lang="en-US" sz="2400" dirty="0"/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791200"/>
            <a:ext cx="2454593" cy="685800"/>
          </a:xfrm>
          <a:prstGeom prst="rect">
            <a:avLst/>
          </a:prstGeom>
          <a:noFill/>
        </p:spPr>
      </p:pic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9144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29000" y="1524000"/>
            <a:ext cx="5715000" cy="4953000"/>
          </a:xfrm>
        </p:spPr>
        <p:txBody>
          <a:bodyPr/>
          <a:lstStyle/>
          <a:p>
            <a:pPr lvl="0" fontAlgn="auto" hangingPunct="1"/>
            <a:r>
              <a:rPr lang="en-US" sz="2400" dirty="0" smtClean="0"/>
              <a:t>The best fitting Gaussian function was obtained </a:t>
            </a:r>
            <a:r>
              <a:rPr lang="en-US" sz="2400" dirty="0" smtClean="0"/>
              <a:t>with</a:t>
            </a:r>
          </a:p>
          <a:p>
            <a:pPr lvl="0" fontAlgn="auto" hangingPunct="1"/>
            <a:endParaRPr lang="en-US" sz="2400" dirty="0" smtClean="0"/>
          </a:p>
          <a:p>
            <a:pPr lvl="0" fontAlgn="auto" hangingPunct="1"/>
            <a:endParaRPr lang="en-US" sz="2400" dirty="0" smtClean="0"/>
          </a:p>
          <a:p>
            <a:pPr lvl="0" fontAlgn="auto" hangingPunct="1"/>
            <a:endParaRPr lang="en-US" sz="2400" dirty="0" smtClean="0"/>
          </a:p>
          <a:p>
            <a:pPr lvl="0" fontAlgn="auto" hangingPunct="1"/>
            <a:r>
              <a:rPr lang="en-US" sz="2400" dirty="0" smtClean="0"/>
              <a:t>The </a:t>
            </a:r>
            <a:r>
              <a:rPr lang="en-US" sz="2400" dirty="0" smtClean="0"/>
              <a:t>scale </a:t>
            </a:r>
            <a:r>
              <a:rPr lang="en-US" sz="2400" dirty="0" smtClean="0"/>
              <a:t>factors</a:t>
            </a:r>
          </a:p>
          <a:p>
            <a:pPr lvl="0" fontAlgn="auto" hangingPunct="1">
              <a:buNone/>
            </a:pPr>
            <a:r>
              <a:rPr lang="en-US" sz="2400" dirty="0" smtClean="0"/>
              <a:t>    and</a:t>
            </a:r>
            <a:endParaRPr lang="en-US" sz="2400" dirty="0" smtClean="0"/>
          </a:p>
          <a:p>
            <a:pPr lvl="0" fontAlgn="auto" hangingPunct="1"/>
            <a:r>
              <a:rPr lang="en-US" sz="2400" dirty="0" smtClean="0"/>
              <a:t>a</a:t>
            </a:r>
            <a:r>
              <a:rPr lang="en-US" sz="2400" dirty="0" smtClean="0"/>
              <a:t>nd the rotation angle is</a:t>
            </a:r>
          </a:p>
          <a:p>
            <a:pPr lvl="0" fontAlgn="auto" hangingPunct="1"/>
            <a:endParaRPr lang="en-US" sz="2400" dirty="0" smtClean="0"/>
          </a:p>
          <a:p>
            <a:pPr lvl="0" fontAlgn="auto" hangingPunct="1"/>
            <a:r>
              <a:rPr lang="en-US" sz="2400" dirty="0" smtClean="0"/>
              <a:t>The original image was scaled by 1.1 and rotated by 60</a:t>
            </a:r>
            <a:r>
              <a:rPr lang="en-US" sz="2400" baseline="30000" dirty="0" smtClean="0"/>
              <a:t>o</a:t>
            </a:r>
            <a:endParaRPr lang="en-US" sz="2400" dirty="0" smtClean="0"/>
          </a:p>
        </p:txBody>
      </p:sp>
      <p:pic>
        <p:nvPicPr>
          <p:cNvPr id="14" name="Pictur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3017520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438400"/>
            <a:ext cx="2750508" cy="30480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19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2895600"/>
            <a:ext cx="2159795" cy="457200"/>
          </a:xfrm>
          <a:prstGeom prst="rect">
            <a:avLst/>
          </a:prstGeom>
          <a:noFill/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74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5029200"/>
            <a:ext cx="4663440" cy="228600"/>
          </a:xfrm>
          <a:prstGeom prst="rect">
            <a:avLst/>
          </a:prstGeom>
          <a:noFill/>
        </p:spPr>
      </p:pic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76" name="Picture 1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610394"/>
            <a:ext cx="2404177" cy="496470"/>
          </a:xfrm>
          <a:prstGeom prst="rect">
            <a:avLst/>
          </a:prstGeom>
          <a:noFill/>
        </p:spPr>
      </p:pic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83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6579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199" y="4114800"/>
            <a:ext cx="2614791" cy="533400"/>
          </a:xfrm>
          <a:prstGeom prst="rect">
            <a:avLst/>
          </a:prstGeom>
          <a:noFill/>
        </p:spPr>
      </p:pic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0" y="830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 descr="error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4495800"/>
            <a:ext cx="2926080" cy="21945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Conclusion and future work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Developed quick </a:t>
            </a:r>
            <a:r>
              <a:rPr lang="en-US" dirty="0" smtClean="0"/>
              <a:t>characterization and location of the </a:t>
            </a:r>
            <a:r>
              <a:rPr lang="en-US" dirty="0" smtClean="0"/>
              <a:t>object image </a:t>
            </a:r>
          </a:p>
          <a:p>
            <a:pPr lvl="1" eaLnBrk="1" hangingPunct="1"/>
            <a:r>
              <a:rPr lang="en-US" sz="2100" dirty="0" smtClean="0"/>
              <a:t>Implementation of visual saccades idea for object recognition</a:t>
            </a:r>
            <a:r>
              <a:rPr lang="en-US" altLang="en-US" sz="2100" dirty="0" smtClean="0"/>
              <a:t>.</a:t>
            </a:r>
          </a:p>
          <a:p>
            <a:pPr lvl="1" eaLnBrk="1" hangingPunct="1"/>
            <a:r>
              <a:rPr lang="en-US" sz="2100" dirty="0" smtClean="0"/>
              <a:t>Image is described based on the mean value and the covariance matrix of a 2D Gaussian function</a:t>
            </a:r>
            <a:r>
              <a:rPr lang="en-US" altLang="en-US" sz="2100" dirty="0" smtClean="0"/>
              <a:t>.</a:t>
            </a:r>
          </a:p>
          <a:p>
            <a:pPr eaLnBrk="1" hangingPunct="1"/>
            <a:r>
              <a:rPr lang="en-US" dirty="0" smtClean="0"/>
              <a:t>Similarity measure between the best Gaussian fit and the observed object is used for object </a:t>
            </a:r>
            <a:r>
              <a:rPr lang="en-US" dirty="0" smtClean="0"/>
              <a:t>characterization</a:t>
            </a:r>
            <a:r>
              <a:rPr lang="en-US" altLang="en-US" dirty="0" smtClean="0">
                <a:ea typeface="ＭＳ Ｐゴシック" pitchFamily="34" charset="-128"/>
              </a:rPr>
              <a:t> </a:t>
            </a:r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sz="2100" dirty="0" smtClean="0"/>
              <a:t>Memorized objects that have specific Gaussian similarity are extracted from the memory</a:t>
            </a:r>
          </a:p>
          <a:p>
            <a:pPr lvl="1" eaLnBrk="1" hangingPunct="1"/>
            <a:r>
              <a:rPr lang="en-US" sz="2100" dirty="0" smtClean="0"/>
              <a:t>After proper rotation and scale, target objects are placed in the identified location for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Overview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6324600" cy="4389437"/>
          </a:xfrm>
        </p:spPr>
        <p:txBody>
          <a:bodyPr/>
          <a:lstStyle/>
          <a:p>
            <a:r>
              <a:rPr lang="en-US" sz="2000" dirty="0" smtClean="0"/>
              <a:t>Embodied cognitive agents. </a:t>
            </a:r>
          </a:p>
          <a:p>
            <a:r>
              <a:rPr lang="en-US" sz="2000" dirty="0" smtClean="0"/>
              <a:t>MLECOG architecture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Visual saccades.</a:t>
            </a:r>
          </a:p>
          <a:p>
            <a:r>
              <a:rPr lang="en-US" sz="2000" dirty="0" smtClean="0"/>
              <a:t>Saliency selection.</a:t>
            </a:r>
          </a:p>
          <a:p>
            <a:r>
              <a:rPr lang="en-US" sz="2000" dirty="0" smtClean="0"/>
              <a:t>Attention focus.</a:t>
            </a:r>
          </a:p>
          <a:p>
            <a:r>
              <a:rPr lang="en-US" sz="2000" dirty="0" smtClean="0"/>
              <a:t>Scene reconstruction.</a:t>
            </a:r>
          </a:p>
          <a:p>
            <a:r>
              <a:rPr lang="en-US" sz="2000" dirty="0" smtClean="0"/>
              <a:t>Saccades through </a:t>
            </a:r>
            <a:r>
              <a:rPr lang="en-US" sz="2000" dirty="0" smtClean="0"/>
              <a:t>	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Gaussian match</a:t>
            </a:r>
          </a:p>
          <a:p>
            <a:r>
              <a:rPr lang="en-US" sz="2000" dirty="0" smtClean="0"/>
              <a:t>Object </a:t>
            </a:r>
            <a:r>
              <a:rPr lang="en-US" sz="2000" dirty="0" smtClean="0"/>
              <a:t>characterization </a:t>
            </a:r>
            <a:endParaRPr lang="en-US" sz="2000" dirty="0" smtClean="0"/>
          </a:p>
          <a:p>
            <a:r>
              <a:rPr lang="en-US" sz="2000" dirty="0" smtClean="0"/>
              <a:t>Object identification</a:t>
            </a:r>
            <a:endParaRPr lang="en-US" sz="2000" dirty="0" smtClean="0"/>
          </a:p>
          <a:p>
            <a:r>
              <a:rPr lang="en-US" sz="2000" dirty="0" smtClean="0"/>
              <a:t>Simulation </a:t>
            </a:r>
            <a:r>
              <a:rPr lang="en-US" sz="2000" dirty="0" smtClean="0"/>
              <a:t>results.</a:t>
            </a:r>
          </a:p>
          <a:p>
            <a:r>
              <a:rPr lang="en-US" sz="2000" dirty="0" smtClean="0"/>
              <a:t>Conclusions.</a:t>
            </a:r>
            <a:endParaRPr lang="en-US" sz="2000" dirty="0"/>
          </a:p>
        </p:txBody>
      </p:sp>
      <p:pic>
        <p:nvPicPr>
          <p:cNvPr id="8" name="Picture 5" descr="GeneticsOfIntelligence_100312-617x4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5105400" cy="344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953000" y="5486400"/>
            <a:ext cx="3525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1000" i="0" dirty="0">
                <a:solidFill>
                  <a:srgbClr val="315263"/>
                </a:solidFill>
                <a:ea typeface="SimSun" pitchFamily="2" charset="-122"/>
              </a:rPr>
              <a:t>http://www.redorbit.com/news/science/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Conclusion and future work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5029200"/>
          </a:xfrm>
        </p:spPr>
        <p:txBody>
          <a:bodyPr/>
          <a:lstStyle/>
          <a:p>
            <a:pPr eaLnBrk="1" hangingPunct="1"/>
            <a:r>
              <a:rPr lang="en-US" dirty="0" smtClean="0"/>
              <a:t>Equations </a:t>
            </a:r>
            <a:r>
              <a:rPr lang="en-US" dirty="0" smtClean="0"/>
              <a:t>that solve the optimization problem to find the most similar Gaussian </a:t>
            </a:r>
            <a:r>
              <a:rPr lang="en-US" dirty="0" smtClean="0"/>
              <a:t>are </a:t>
            </a:r>
            <a:r>
              <a:rPr lang="en-US" dirty="0" smtClean="0"/>
              <a:t>solved </a:t>
            </a:r>
            <a:r>
              <a:rPr lang="en-US" dirty="0" smtClean="0"/>
              <a:t>explicitly</a:t>
            </a:r>
          </a:p>
          <a:p>
            <a:pPr lvl="1" eaLnBrk="1" hangingPunct="1"/>
            <a:r>
              <a:rPr lang="en-US" sz="2100" dirty="0" smtClean="0"/>
              <a:t>Exponentially fast convergence. </a:t>
            </a:r>
          </a:p>
          <a:p>
            <a:pPr lvl="1" eaLnBrk="1" hangingPunct="1"/>
            <a:r>
              <a:rPr lang="en-US" sz="2100" dirty="0" smtClean="0"/>
              <a:t>Object location, its scale, and rotation can be quickly computed.</a:t>
            </a:r>
          </a:p>
          <a:p>
            <a:pPr eaLnBrk="1" hangingPunct="1"/>
            <a:r>
              <a:rPr lang="en-US" dirty="0" smtClean="0"/>
              <a:t>This </a:t>
            </a:r>
            <a:r>
              <a:rPr lang="en-US" dirty="0" smtClean="0"/>
              <a:t>approach can </a:t>
            </a:r>
            <a:r>
              <a:rPr lang="en-US" dirty="0" smtClean="0"/>
              <a:t>be applied either to the entire image, its parts, or to a complex </a:t>
            </a:r>
            <a:r>
              <a:rPr lang="en-US" dirty="0" smtClean="0"/>
              <a:t>scene</a:t>
            </a:r>
          </a:p>
          <a:p>
            <a:pPr lvl="1" eaLnBrk="1" hangingPunct="1"/>
            <a:r>
              <a:rPr lang="en-US" sz="2100" dirty="0" smtClean="0"/>
              <a:t>Inhibition of previously visited areas of the image will force saccadic searches </a:t>
            </a:r>
          </a:p>
          <a:p>
            <a:pPr marL="273050" lvl="1" indent="-273050" eaLnBrk="1" hangingPunct="1">
              <a:buClr>
                <a:srgbClr val="0BD0D9"/>
              </a:buClr>
              <a:buSzPct val="95000"/>
            </a:pPr>
            <a:r>
              <a:rPr lang="en-US" sz="2600" dirty="0" smtClean="0"/>
              <a:t>Future work is to test this concept in realistic </a:t>
            </a:r>
            <a:r>
              <a:rPr lang="en-US" sz="2600" dirty="0" smtClean="0"/>
              <a:t>scenes</a:t>
            </a:r>
          </a:p>
          <a:p>
            <a:pPr marL="547687" lvl="2" indent="-273050" eaLnBrk="1" hangingPunct="1">
              <a:buClr>
                <a:srgbClr val="0BD0D9"/>
              </a:buClr>
              <a:buSzPct val="95000"/>
            </a:pPr>
            <a:r>
              <a:rPr lang="en-US" dirty="0" smtClean="0"/>
              <a:t>B</a:t>
            </a:r>
            <a:r>
              <a:rPr lang="en-US" sz="2100" dirty="0" smtClean="0"/>
              <a:t>uild </a:t>
            </a:r>
            <a:r>
              <a:rPr lang="en-US" sz="2100" dirty="0" smtClean="0"/>
              <a:t>hierarchical object representations in </a:t>
            </a:r>
            <a:r>
              <a:rPr lang="en-US" sz="2100" dirty="0" smtClean="0"/>
              <a:t>memory.</a:t>
            </a:r>
          </a:p>
          <a:p>
            <a:pPr marL="547687" lvl="2" indent="-273050" eaLnBrk="1" hangingPunct="1">
              <a:buClr>
                <a:srgbClr val="0BD0D9"/>
              </a:buClr>
              <a:buSzPct val="95000"/>
            </a:pPr>
            <a:r>
              <a:rPr lang="en-US" dirty="0" smtClean="0"/>
              <a:t>Apply </a:t>
            </a:r>
            <a:r>
              <a:rPr lang="en-US" dirty="0" smtClean="0"/>
              <a:t>various resolution levels </a:t>
            </a:r>
            <a:r>
              <a:rPr lang="en-US" dirty="0" smtClean="0"/>
              <a:t>to </a:t>
            </a:r>
            <a:r>
              <a:rPr lang="en-US" dirty="0" smtClean="0"/>
              <a:t>minimize the processing </a:t>
            </a:r>
            <a:r>
              <a:rPr lang="en-US" dirty="0" smtClean="0"/>
              <a:t>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Questions</a:t>
            </a:r>
            <a:r>
              <a:rPr lang="en-US" dirty="0" smtClean="0">
                <a:latin typeface="Calibri" charset="0"/>
                <a:ea typeface="MS PGothic" charset="0"/>
              </a:rPr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29C91-4152-C141-8970-BEF875CA36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21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75"/>
            <a:ext cx="8181975" cy="1279525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Saliency based selection of object location</a:t>
            </a:r>
            <a:endParaRPr lang="en-US" altLang="zh-CN" sz="4800" dirty="0" smtClean="0">
              <a:ea typeface="SimSun" pitchFamily="2" charset="-122"/>
            </a:endParaRPr>
          </a:p>
        </p:txBody>
      </p:sp>
      <p:pic>
        <p:nvPicPr>
          <p:cNvPr id="144" name="Picture 143" descr="L:\Research\Books\Galus Consciousness\References\Top-down attention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828800"/>
            <a:ext cx="6553200" cy="469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TextBox 144"/>
          <p:cNvSpPr txBox="1"/>
          <p:nvPr/>
        </p:nvSpPr>
        <p:spPr>
          <a:xfrm>
            <a:off x="1219200" y="6553200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D. Walther and </a:t>
            </a:r>
            <a:r>
              <a:rPr lang="en-US" sz="1000" dirty="0" err="1" smtClean="0"/>
              <a:t>C.Koch</a:t>
            </a:r>
            <a:r>
              <a:rPr lang="en-US" sz="1000" dirty="0" smtClean="0"/>
              <a:t> (2006) Modeling attention to salient proto-objects, </a:t>
            </a:r>
            <a:r>
              <a:rPr lang="en-US" sz="1000" i="1" dirty="0" smtClean="0"/>
              <a:t>Neural Networks</a:t>
            </a:r>
            <a:r>
              <a:rPr lang="en-US" sz="1000" dirty="0" smtClean="0"/>
              <a:t>,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2157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75"/>
            <a:ext cx="8181975" cy="1279525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Saliency based selection of object location</a:t>
            </a:r>
            <a:endParaRPr lang="en-US" altLang="zh-CN" sz="4800" dirty="0" smtClean="0">
              <a:ea typeface="SimSun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219200" y="6553200"/>
            <a:ext cx="53383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D. Walther and </a:t>
            </a:r>
            <a:r>
              <a:rPr lang="en-US" sz="1000" dirty="0" err="1" smtClean="0"/>
              <a:t>C.Koch</a:t>
            </a:r>
            <a:r>
              <a:rPr lang="en-US" sz="1000" dirty="0" smtClean="0"/>
              <a:t> (2006) Modeling attention to salient proto-objects, </a:t>
            </a:r>
            <a:r>
              <a:rPr lang="en-US" sz="1000" i="1" dirty="0" smtClean="0"/>
              <a:t>Neural Networks</a:t>
            </a:r>
            <a:r>
              <a:rPr lang="en-US" sz="1000" dirty="0" smtClean="0"/>
              <a:t>,</a:t>
            </a:r>
            <a:endParaRPr lang="en-US" sz="1000" dirty="0"/>
          </a:p>
        </p:txBody>
      </p:sp>
      <p:pic>
        <p:nvPicPr>
          <p:cNvPr id="5" name="Picture 4" descr="L:\Research\Books\Galus Consciousness\References\Top-down attention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5410200" cy="437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57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75"/>
            <a:ext cx="8181975" cy="1279525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Attentional modulation  in object recognition</a:t>
            </a:r>
            <a:endParaRPr lang="en-US" altLang="zh-CN" sz="4800" dirty="0" smtClean="0">
              <a:ea typeface="SimSun" pitchFamily="2" charset="-12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219200" y="6553200"/>
            <a:ext cx="6061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M. </a:t>
            </a:r>
            <a:r>
              <a:rPr lang="en-US" sz="1000" dirty="0" err="1" smtClean="0"/>
              <a:t>Riesenhuber</a:t>
            </a:r>
            <a:r>
              <a:rPr lang="en-US" sz="1000" dirty="0" smtClean="0"/>
              <a:t> and T. </a:t>
            </a:r>
            <a:r>
              <a:rPr lang="en-US" sz="1000" dirty="0" err="1" smtClean="0"/>
              <a:t>Poggio</a:t>
            </a:r>
            <a:r>
              <a:rPr lang="en-US" sz="1000" dirty="0" smtClean="0"/>
              <a:t>, (2003). How visual cortex recognizes objects. The visual neurosciences </a:t>
            </a:r>
            <a:endParaRPr lang="en-US" sz="1000" dirty="0"/>
          </a:p>
        </p:txBody>
      </p:sp>
      <p:pic>
        <p:nvPicPr>
          <p:cNvPr id="6" name="Picture 5" descr="L:\Research\Books\Galus Consciousness\References\Top-down attent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0633" y="2133600"/>
            <a:ext cx="644556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57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Reinforcement Learning vs. Motivated Learning – cont.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2895600"/>
            <a:ext cx="3962400" cy="3886200"/>
          </a:xfrm>
        </p:spPr>
        <p:txBody>
          <a:bodyPr>
            <a:normAutofit/>
          </a:bodyPr>
          <a:lstStyle/>
          <a:p>
            <a:pPr>
              <a:buFont typeface="Wingdings 2" charset="0"/>
              <a:buChar char=""/>
              <a:defRPr/>
            </a:pPr>
            <a:r>
              <a:rPr lang="en-US" sz="2200" dirty="0" smtClean="0"/>
              <a:t>This is a pain plot comparing </a:t>
            </a:r>
          </a:p>
          <a:p>
            <a:pPr>
              <a:buNone/>
              <a:defRPr/>
            </a:pPr>
            <a:r>
              <a:rPr lang="en-US" sz="2200" dirty="0" smtClean="0"/>
              <a:t>    TD-Falcon (a RL algorithm) and an early version of the ML algorithm in a hostile environment.</a:t>
            </a:r>
          </a:p>
          <a:p>
            <a:pPr>
              <a:buFont typeface="Wingdings 2" charset="0"/>
              <a:buChar char=""/>
              <a:defRPr/>
            </a:pPr>
            <a:r>
              <a:rPr lang="en-US" sz="2200" dirty="0" smtClean="0"/>
              <a:t>Note, that while TDF initially does better than the ML algorithm, circumstances quickly reverse.</a:t>
            </a:r>
          </a:p>
          <a:p>
            <a:pPr marL="0" indent="0">
              <a:buFont typeface="Wingdings 2" charset="0"/>
              <a:buNone/>
              <a:defRPr/>
            </a:pPr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95700" y="2209800"/>
            <a:ext cx="548481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4548188" y="63912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/>
              <a:t>J. A. Starzyk, J. T. Graham, P. Raif, and A-H. Tan, “Motivated Learning for Autonomous Robots Development”, Special issue on Computational Modeling and Application, Cognitive Systems Research v.14, no.1, 2012, p.10(16) pp. 10-25. </a:t>
            </a:r>
          </a:p>
        </p:txBody>
      </p:sp>
    </p:spTree>
    <p:extLst>
      <p:ext uri="{BB962C8B-B14F-4D97-AF65-F5344CB8AC3E}">
        <p14:creationId xmlns:p14="http://schemas.microsoft.com/office/powerpoint/2010/main" xmlns="" val="30102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Agent </a:t>
            </a:r>
            <a:r>
              <a:rPr lang="pl-PL" dirty="0" smtClean="0"/>
              <a:t>work</a:t>
            </a:r>
            <a:r>
              <a:rPr lang="en-US" dirty="0" smtClean="0"/>
              <a:t>s</a:t>
            </a:r>
            <a:r>
              <a:rPr lang="pl-PL" dirty="0" smtClean="0"/>
              <a:t> </a:t>
            </a:r>
            <a:r>
              <a:rPr lang="pl-PL" dirty="0" smtClean="0"/>
              <a:t>with </a:t>
            </a:r>
            <a:r>
              <a:rPr lang="en-US" dirty="0" smtClean="0"/>
              <a:t>a </a:t>
            </a:r>
            <a:r>
              <a:rPr lang="pl-PL" dirty="0" smtClean="0"/>
              <a:t>Hammer</a:t>
            </a:r>
            <a:endParaRPr lang="pl-PL" dirty="0"/>
          </a:p>
        </p:txBody>
      </p:sp>
      <p:pic>
        <p:nvPicPr>
          <p:cNvPr id="4" name="Symbol zastępczy zawartości 3" descr="NA-13-lack of Money 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Book</a:t>
            </a:r>
            <a:r>
              <a:rPr lang="pl-PL" dirty="0" smtClean="0"/>
              <a:t> </a:t>
            </a:r>
            <a:r>
              <a:rPr lang="pl-PL" dirty="0" err="1" smtClean="0"/>
              <a:t>resource</a:t>
            </a:r>
            <a:r>
              <a:rPr lang="pl-PL" dirty="0" smtClean="0"/>
              <a:t> was </a:t>
            </a:r>
            <a:r>
              <a:rPr lang="pl-PL" dirty="0" err="1" smtClean="0"/>
              <a:t>introduced</a:t>
            </a:r>
            <a:endParaRPr lang="pl-PL" dirty="0"/>
          </a:p>
        </p:txBody>
      </p:sp>
      <p:pic>
        <p:nvPicPr>
          <p:cNvPr id="4" name="Symbol zastępczy zawartości 3" descr="NA-14-Book introduc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Agent </a:t>
            </a:r>
            <a:r>
              <a:rPr lang="pl-PL" dirty="0" smtClean="0"/>
              <a:t>lear</a:t>
            </a:r>
            <a:r>
              <a:rPr lang="en-US" dirty="0" smtClean="0"/>
              <a:t>n</a:t>
            </a:r>
            <a:r>
              <a:rPr lang="pl-PL" dirty="0" smtClean="0"/>
              <a:t>ed </a:t>
            </a:r>
            <a:r>
              <a:rPr lang="pl-PL" dirty="0" smtClean="0"/>
              <a:t>all environment and </a:t>
            </a:r>
            <a:r>
              <a:rPr lang="pl-PL" dirty="0" smtClean="0"/>
              <a:t>go</a:t>
            </a:r>
            <a:r>
              <a:rPr lang="en-US" dirty="0" err="1" smtClean="0"/>
              <a:t>es</a:t>
            </a:r>
            <a:r>
              <a:rPr lang="pl-PL" dirty="0" smtClean="0"/>
              <a:t> </a:t>
            </a:r>
            <a:r>
              <a:rPr lang="pl-PL" dirty="0" smtClean="0"/>
              <a:t>to sleep</a:t>
            </a:r>
            <a:endParaRPr lang="pl-PL" dirty="0"/>
          </a:p>
        </p:txBody>
      </p:sp>
      <p:pic>
        <p:nvPicPr>
          <p:cNvPr id="4" name="Symbol zastępczy zawartości 3" descr="NA-16-agent learned all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Motivated Learning Embodied Cognitive (MLECOG) Agents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6324600" cy="4389437"/>
          </a:xfrm>
        </p:spPr>
        <p:txBody>
          <a:bodyPr/>
          <a:lstStyle/>
          <a:p>
            <a:r>
              <a:rPr lang="en-US" sz="2400" dirty="0" smtClean="0"/>
              <a:t>Act autonomously in the environment.</a:t>
            </a:r>
          </a:p>
          <a:p>
            <a:r>
              <a:rPr lang="en-US" sz="2400" dirty="0" smtClean="0"/>
              <a:t>Are motivated </a:t>
            </a:r>
            <a:r>
              <a:rPr lang="en-US" sz="2400" dirty="0" smtClean="0"/>
              <a:t>to act and learn.</a:t>
            </a:r>
          </a:p>
          <a:p>
            <a:r>
              <a:rPr lang="en-US" sz="2400" dirty="0" smtClean="0"/>
              <a:t>Create </a:t>
            </a:r>
            <a:r>
              <a:rPr lang="en-US" sz="2400" dirty="0" smtClean="0"/>
              <a:t>internal goals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Use saccades for attention switching.</a:t>
            </a:r>
          </a:p>
          <a:p>
            <a:r>
              <a:rPr lang="en-US" sz="2400" dirty="0" smtClean="0"/>
              <a:t>Focus attention.</a:t>
            </a:r>
          </a:p>
          <a:p>
            <a:r>
              <a:rPr lang="en-US" sz="2400" dirty="0" smtClean="0"/>
              <a:t>Build object representations.</a:t>
            </a:r>
          </a:p>
          <a:p>
            <a:r>
              <a:rPr lang="en-US" sz="2400" dirty="0" smtClean="0"/>
              <a:t>Create episodic memories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Learn motor functions.</a:t>
            </a:r>
            <a:endParaRPr lang="en-US" sz="2400" dirty="0" smtClean="0"/>
          </a:p>
          <a:p>
            <a:r>
              <a:rPr lang="en-US" sz="2400" dirty="0"/>
              <a:t>Have many applications in industry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6" name="Picture 3" descr="giantro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6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876800" y="6477000"/>
            <a:ext cx="4033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dirty="0"/>
              <a:t>http://</a:t>
            </a:r>
            <a:r>
              <a:rPr lang="en-US" altLang="en-US" sz="800" dirty="0" err="1"/>
              <a:t>onceuponageek.com</a:t>
            </a:r>
            <a:r>
              <a:rPr lang="en-US" altLang="en-US" sz="800" dirty="0"/>
              <a:t>/2008/09/25/doctor-who-classic-action-figures-finally-ship/</a:t>
            </a:r>
          </a:p>
        </p:txBody>
      </p:sp>
    </p:spTree>
    <p:extLst>
      <p:ext uri="{BB962C8B-B14F-4D97-AF65-F5344CB8AC3E}">
        <p14:creationId xmlns:p14="http://schemas.microsoft.com/office/powerpoint/2010/main" xmlns="" val="2393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3733800" cy="4618037"/>
          </a:xfrm>
        </p:spPr>
        <p:txBody>
          <a:bodyPr/>
          <a:lstStyle/>
          <a:p>
            <a:pPr lvl="0"/>
            <a:r>
              <a:rPr lang="en-US" sz="2400" dirty="0" smtClean="0"/>
              <a:t>Sensory-motor area</a:t>
            </a:r>
          </a:p>
          <a:p>
            <a:pPr lvl="0"/>
            <a:r>
              <a:rPr lang="en-US" sz="2400" dirty="0" smtClean="0"/>
              <a:t>Motivations and goal creation</a:t>
            </a:r>
          </a:p>
          <a:p>
            <a:pPr lvl="0"/>
            <a:r>
              <a:rPr lang="en-US" sz="2400" dirty="0" smtClean="0"/>
              <a:t>Semantic memory</a:t>
            </a:r>
          </a:p>
          <a:p>
            <a:pPr lvl="0"/>
            <a:r>
              <a:rPr lang="en-US" sz="2400" dirty="0" smtClean="0"/>
              <a:t>Episodic memory</a:t>
            </a:r>
          </a:p>
          <a:p>
            <a:pPr lvl="0"/>
            <a:r>
              <a:rPr lang="en-US" sz="2400" dirty="0" smtClean="0"/>
              <a:t>Motor control</a:t>
            </a:r>
          </a:p>
          <a:p>
            <a:pPr lvl="0"/>
            <a:r>
              <a:rPr lang="en-US" sz="2400" dirty="0" smtClean="0"/>
              <a:t>Visual saccades</a:t>
            </a:r>
          </a:p>
          <a:p>
            <a:r>
              <a:rPr lang="en-US" sz="2400" dirty="0" smtClean="0"/>
              <a:t>Attention switching</a:t>
            </a:r>
          </a:p>
          <a:p>
            <a:r>
              <a:rPr lang="en-US" sz="2400" dirty="0" smtClean="0"/>
              <a:t>Working memory</a:t>
            </a:r>
          </a:p>
        </p:txBody>
      </p:sp>
      <p:pic>
        <p:nvPicPr>
          <p:cNvPr id="16387" name="Picture 3" descr="giantro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6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4876800" y="6477000"/>
            <a:ext cx="4033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dirty="0"/>
              <a:t>http://</a:t>
            </a:r>
            <a:r>
              <a:rPr lang="en-US" altLang="en-US" sz="800" dirty="0" err="1"/>
              <a:t>onceuponageek.com</a:t>
            </a:r>
            <a:r>
              <a:rPr lang="en-US" altLang="en-US" sz="800" dirty="0"/>
              <a:t>/2008/09/25/doctor-who-classic-action-figures-finally-ship/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MLECOG </a:t>
            </a:r>
            <a:r>
              <a:rPr lang="en-US" altLang="en-US" dirty="0" smtClean="0">
                <a:ea typeface="ＭＳ Ｐゴシック" pitchFamily="34" charset="-128"/>
              </a:rPr>
              <a:t>agents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657600" y="1905000"/>
            <a:ext cx="4953000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en-US" dirty="0" smtClean="0"/>
              <a:t>Working </a:t>
            </a:r>
            <a:r>
              <a:rPr lang="en-US" dirty="0" smtClean="0"/>
              <a:t>memory functions</a:t>
            </a:r>
            <a:endParaRPr lang="en-US" dirty="0" smtClean="0"/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/>
              <a:t>Action planning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Action evaluation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Action monitoring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Scene building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Episodic </a:t>
            </a:r>
            <a:endParaRPr lang="en-US" sz="2000" dirty="0" smtClean="0">
              <a:ea typeface="ＭＳ Ｐゴシック" charset="0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dirty="0" smtClean="0">
                <a:ea typeface="ＭＳ Ｐゴシック" charset="0"/>
              </a:rPr>
              <a:t>   </a:t>
            </a:r>
            <a:r>
              <a:rPr lang="en-US" sz="2000" dirty="0" smtClean="0">
                <a:ea typeface="ＭＳ Ｐゴシック" charset="0"/>
              </a:rPr>
              <a:t>management</a:t>
            </a:r>
            <a:endParaRPr lang="en-US" sz="2000" dirty="0" smtClean="0">
              <a:ea typeface="ＭＳ Ｐゴシック" charset="0"/>
            </a:endParaRP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Mental saccades</a:t>
            </a:r>
          </a:p>
          <a:p>
            <a:pPr marL="639763" lvl="1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000" dirty="0" smtClean="0">
                <a:ea typeface="ＭＳ Ｐゴシック" charset="0"/>
              </a:rPr>
              <a:t>Attention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MLECOG </a:t>
            </a:r>
            <a:r>
              <a:rPr lang="en-US" altLang="en-US" dirty="0" smtClean="0">
                <a:ea typeface="ＭＳ Ｐゴシック" pitchFamily="34" charset="-128"/>
              </a:rPr>
              <a:t>agent building blocks</a:t>
            </a: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6" name="Picture 3" descr="giantrob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2286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876800" y="6477000"/>
            <a:ext cx="4033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800" dirty="0"/>
              <a:t>http://</a:t>
            </a:r>
            <a:r>
              <a:rPr lang="en-US" altLang="en-US" sz="800" dirty="0" err="1"/>
              <a:t>onceuponageek.com</a:t>
            </a:r>
            <a:r>
              <a:rPr lang="en-US" altLang="en-US" sz="800" dirty="0"/>
              <a:t>/2008/09/25/doctor-who-classic-action-figures-finally-ship/</a:t>
            </a:r>
          </a:p>
        </p:txBody>
      </p:sp>
      <p:pic>
        <p:nvPicPr>
          <p:cNvPr id="9" name="Picture 8" descr="Picture1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1447800"/>
            <a:ext cx="5638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49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Visual saccades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2971800" cy="4648200"/>
          </a:xfrm>
        </p:spPr>
        <p:txBody>
          <a:bodyPr/>
          <a:lstStyle/>
          <a:p>
            <a:r>
              <a:rPr lang="en-US" sz="2400" dirty="0" smtClean="0"/>
              <a:t>Rapid </a:t>
            </a:r>
            <a:r>
              <a:rPr lang="en-US" sz="2400" dirty="0" smtClean="0"/>
              <a:t>movement of </a:t>
            </a:r>
            <a:r>
              <a:rPr lang="en-US" sz="2400" dirty="0" smtClean="0"/>
              <a:t>eyes, head, or optical devices</a:t>
            </a:r>
          </a:p>
          <a:p>
            <a:r>
              <a:rPr lang="en-US" sz="2400" dirty="0" smtClean="0"/>
              <a:t>Initiated </a:t>
            </a:r>
            <a:r>
              <a:rPr lang="en-US" sz="2400" dirty="0" smtClean="0"/>
              <a:t>either consciously or </a:t>
            </a:r>
            <a:r>
              <a:rPr lang="en-US" sz="2400" dirty="0" smtClean="0"/>
              <a:t>subconsciously</a:t>
            </a:r>
          </a:p>
          <a:p>
            <a:r>
              <a:rPr lang="en-US" sz="2400" dirty="0" smtClean="0"/>
              <a:t>Serves </a:t>
            </a:r>
            <a:r>
              <a:rPr lang="en-US" sz="2400" dirty="0" smtClean="0"/>
              <a:t>as a mechanism for focusing the visual attention</a:t>
            </a:r>
            <a:endParaRPr lang="en-US" sz="2400" dirty="0" smtClean="0"/>
          </a:p>
          <a:p>
            <a:r>
              <a:rPr lang="en-US" sz="2400" dirty="0" smtClean="0"/>
              <a:t>Humans </a:t>
            </a:r>
            <a:r>
              <a:rPr lang="en-US" sz="2400" dirty="0" smtClean="0"/>
              <a:t>alternate </a:t>
            </a:r>
            <a:r>
              <a:rPr lang="en-US" sz="2400" dirty="0" smtClean="0"/>
              <a:t>saccades and visual fixations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5" name="Picture 4" descr="yarbus-task-bas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631" y="1676400"/>
            <a:ext cx="6071369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611779"/>
            <a:ext cx="4426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http://www.learning-to-see.co.uk/images/composition/yarbus-task-based.gif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Visual saccades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3810000"/>
          </a:xfrm>
        </p:spPr>
        <p:txBody>
          <a:bodyPr/>
          <a:lstStyle/>
          <a:p>
            <a:r>
              <a:rPr lang="en-US" sz="2400" dirty="0" smtClean="0"/>
              <a:t>Salient regions </a:t>
            </a:r>
            <a:r>
              <a:rPr lang="en-US" sz="2400" dirty="0" smtClean="0"/>
              <a:t>are found </a:t>
            </a:r>
            <a:r>
              <a:rPr lang="en-US" sz="2400" dirty="0" smtClean="0"/>
              <a:t>through competition among neurons </a:t>
            </a:r>
          </a:p>
          <a:p>
            <a:r>
              <a:rPr lang="en-US" sz="2400" dirty="0" smtClean="0"/>
              <a:t>After the winning </a:t>
            </a:r>
            <a:r>
              <a:rPr lang="en-US" sz="2400" dirty="0" smtClean="0"/>
              <a:t>neurons are </a:t>
            </a:r>
            <a:r>
              <a:rPr lang="en-US" sz="2400" dirty="0" smtClean="0"/>
              <a:t>inhibited, the next most prominent salient location is automatically </a:t>
            </a:r>
            <a:r>
              <a:rPr lang="en-US" sz="2400" dirty="0" smtClean="0"/>
              <a:t>selected</a:t>
            </a:r>
          </a:p>
          <a:p>
            <a:r>
              <a:rPr lang="en-US" sz="2400" dirty="0" smtClean="0"/>
              <a:t>Saccadic movements </a:t>
            </a:r>
            <a:r>
              <a:rPr lang="en-US" sz="2400" dirty="0" smtClean="0"/>
              <a:t>repeatedly </a:t>
            </a:r>
            <a:r>
              <a:rPr lang="en-US" sz="2400" dirty="0" smtClean="0"/>
              <a:t>revisit the same locations with a high saliency while reconstructing the whole scene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 smtClean="0"/>
              <a:t>significant portion of visual saccades is affected by associations between the observed artifacts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pic>
        <p:nvPicPr>
          <p:cNvPr id="4" name="Picture 3" descr="220px-Szakk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71" y="4495800"/>
            <a:ext cx="3584027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9950" y="6611779"/>
            <a:ext cx="2204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http://en.wikipedia.org/wiki/Saccade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Visual saccades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86800" cy="5105400"/>
          </a:xfrm>
        </p:spPr>
        <p:txBody>
          <a:bodyPr/>
          <a:lstStyle/>
          <a:p>
            <a:r>
              <a:rPr lang="en-US" sz="2400" dirty="0" smtClean="0"/>
              <a:t>Help object recognition at a specific </a:t>
            </a:r>
            <a:r>
              <a:rPr lang="en-US" sz="2400" dirty="0" smtClean="0"/>
              <a:t>location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Saccade </a:t>
            </a:r>
            <a:r>
              <a:rPr lang="en-US" altLang="en-US" sz="2400" dirty="0" smtClean="0">
                <a:ea typeface="ＭＳ Ｐゴシック" pitchFamily="34" charset="-128"/>
              </a:rPr>
              <a:t>location is selected based on a visual saliency 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Attention </a:t>
            </a:r>
            <a:r>
              <a:rPr lang="en-US" sz="2400" dirty="0" smtClean="0"/>
              <a:t>temporarily suppresses stimuli that do not belong to the object in attention focus</a:t>
            </a:r>
          </a:p>
          <a:p>
            <a:r>
              <a:rPr lang="en-US" sz="2400" dirty="0" smtClean="0"/>
              <a:t>Temporal binding provided by attention binds the activated groups of neurons forming episodic memories</a:t>
            </a:r>
            <a:endParaRPr lang="en-US" altLang="en-US" sz="2400" dirty="0" smtClean="0"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562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head-mounted </a:t>
            </a:r>
            <a:r>
              <a:rPr lang="en-US" sz="2000" dirty="0" err="1" smtClean="0"/>
              <a:t>saccadometer</a:t>
            </a:r>
            <a:r>
              <a:rPr lang="en-US" sz="2000" dirty="0" smtClean="0"/>
              <a:t> with built-in laser target projectors</a:t>
            </a:r>
            <a:endParaRPr lang="en-US" sz="2000" dirty="0"/>
          </a:p>
        </p:txBody>
      </p:sp>
      <p:pic>
        <p:nvPicPr>
          <p:cNvPr id="8" name="Picture 7" descr="rogercarpenter_php8laaz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210050"/>
            <a:ext cx="3530600" cy="2647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6611779"/>
            <a:ext cx="43332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http://www.neuroscience.cam.ac.uk/directory/profile.php?RogerCarpenter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96875"/>
            <a:ext cx="8181975" cy="1279525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Sensory attention switching</a:t>
            </a:r>
            <a:endParaRPr lang="en-US" altLang="zh-CN" sz="4800" dirty="0" smtClean="0">
              <a:ea typeface="SimSun" pitchFamily="2" charset="-122"/>
            </a:endParaRPr>
          </a:p>
        </p:txBody>
      </p:sp>
      <p:pic>
        <p:nvPicPr>
          <p:cNvPr id="5" name="Picture 4" descr="Picture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0200" y="1828800"/>
            <a:ext cx="5463312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57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5528</TotalTime>
  <Words>1024</Words>
  <Application>Microsoft Office PowerPoint</Application>
  <PresentationFormat>On-screen Show (4:3)</PresentationFormat>
  <Paragraphs>192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Visual Saccades for Object Recognition</vt:lpstr>
      <vt:lpstr>Overview</vt:lpstr>
      <vt:lpstr>Motivated Learning Embodied Cognitive (MLECOG) Agents</vt:lpstr>
      <vt:lpstr>MLECOG agents</vt:lpstr>
      <vt:lpstr>MLECOG agent building blocks</vt:lpstr>
      <vt:lpstr>Visual saccades</vt:lpstr>
      <vt:lpstr>Visual saccades</vt:lpstr>
      <vt:lpstr>Visual saccades</vt:lpstr>
      <vt:lpstr>Sensory attention switching</vt:lpstr>
      <vt:lpstr>An observed scene and its reconstructed elements</vt:lpstr>
      <vt:lpstr>Saccades through Gaussian match</vt:lpstr>
      <vt:lpstr>Saccades through Gaussian match</vt:lpstr>
      <vt:lpstr>Convergence of the covariance matrix and the mean values</vt:lpstr>
      <vt:lpstr>Object characterization algorithm</vt:lpstr>
      <vt:lpstr>Example</vt:lpstr>
      <vt:lpstr>Finding scale and rotation</vt:lpstr>
      <vt:lpstr>Object identification algorithm</vt:lpstr>
      <vt:lpstr>Example</vt:lpstr>
      <vt:lpstr>Conclusion and future work</vt:lpstr>
      <vt:lpstr>Conclusion and future work</vt:lpstr>
      <vt:lpstr>Questions?</vt:lpstr>
      <vt:lpstr>Saliency based selection of object location</vt:lpstr>
      <vt:lpstr>Saliency based selection of object location</vt:lpstr>
      <vt:lpstr>Attentional modulation  in object recognition</vt:lpstr>
      <vt:lpstr>Reinforcement Learning vs. Motivated Learning – cont.</vt:lpstr>
      <vt:lpstr>Agent works with a Hammer</vt:lpstr>
      <vt:lpstr>Book resource was introduced</vt:lpstr>
      <vt:lpstr>Agent learned all environment and goes to sleep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RoboCat</dc:title>
  <dc:creator>ghostship</dc:creator>
  <cp:lastModifiedBy>Janusz</cp:lastModifiedBy>
  <cp:revision>136</cp:revision>
  <dcterms:created xsi:type="dcterms:W3CDTF">2011-11-08T14:49:30Z</dcterms:created>
  <dcterms:modified xsi:type="dcterms:W3CDTF">2015-03-24T15:20:40Z</dcterms:modified>
</cp:coreProperties>
</file>