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5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67" r:id="rId13"/>
    <p:sldId id="282" r:id="rId14"/>
    <p:sldId id="280" r:id="rId15"/>
    <p:sldId id="269" r:id="rId16"/>
    <p:sldId id="270" r:id="rId17"/>
    <p:sldId id="278" r:id="rId18"/>
    <p:sldId id="279" r:id="rId19"/>
    <p:sldId id="272" r:id="rId20"/>
    <p:sldId id="274" r:id="rId21"/>
    <p:sldId id="276" r:id="rId22"/>
    <p:sldId id="277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awaraj, Fnu" initials="BF" lastIdx="1" clrIdx="0">
    <p:extLst/>
  </p:cmAuthor>
  <p:cmAuthor id="2" name="Adrian" initials="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80" autoAdjust="0"/>
  </p:normalViewPr>
  <p:slideViewPr>
    <p:cSldViewPr>
      <p:cViewPr varScale="1">
        <p:scale>
          <a:sx n="74" d="100"/>
          <a:sy n="74" d="100"/>
        </p:scale>
        <p:origin x="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10T10:21:50.049" idx="1">
    <p:pos x="2400" y="2688"/>
    <p:text>If Dr. Horzyk has a clearer version he can replace this, if not this can be deleted and probably replaced with a figure showing the action potential like the one here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1FA37-3681-4F0C-A69B-9792664C05EE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FA1B2-7D3F-4E43-A632-377AFA6A2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shows real time learning and self organization of the semantic memory based on the provided training examples in which each word is represented by a single neuron.</a:t>
            </a:r>
          </a:p>
          <a:p>
            <a:r>
              <a:rPr lang="en-US" dirty="0" smtClean="0"/>
              <a:t>Different colors show activation of neurons and how these activations change due to associative links and passage of time.</a:t>
            </a:r>
          </a:p>
          <a:p>
            <a:r>
              <a:rPr lang="en-US" dirty="0" smtClean="0"/>
              <a:t>After</a:t>
            </a:r>
            <a:r>
              <a:rPr lang="en-US" baseline="0" dirty="0" smtClean="0"/>
              <a:t> external activation neuron fires (red color) and changes both synaptic strength and activation level of associated neurons (marked in green).</a:t>
            </a:r>
          </a:p>
          <a:p>
            <a:r>
              <a:rPr lang="en-US" dirty="0" smtClean="0"/>
              <a:t>After each firing </a:t>
            </a:r>
            <a:r>
              <a:rPr lang="en-US" baseline="0" dirty="0" smtClean="0"/>
              <a:t>neuron goes through a refraction period (marked in blue) during which it cannot be activated.</a:t>
            </a:r>
          </a:p>
          <a:p>
            <a:r>
              <a:rPr lang="en-US" baseline="0" dirty="0" smtClean="0"/>
              <a:t>New neurons are added to the associative graph as needed (when no such symbol was observed before)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FA1B2-7D3F-4E43-A632-377AFA6A284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Details of testing the episodic memory are presented in the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FA1B2-7D3F-4E43-A632-377AFA6A284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6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6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2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4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6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6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7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8FB-04A7-48EB-B4A4-D849D9763A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19B44-6065-44E7-9FBC-13BD56949F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9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4572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Emergent Creativity in Declarative Memories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4800600" cy="1655762"/>
          </a:xfrm>
        </p:spPr>
        <p:txBody>
          <a:bodyPr/>
          <a:lstStyle/>
          <a:p>
            <a:r>
              <a:rPr lang="en-US" dirty="0" smtClean="0"/>
              <a:t>A. </a:t>
            </a:r>
            <a:r>
              <a:rPr lang="en-US" dirty="0" err="1" smtClean="0"/>
              <a:t>Horzyk</a:t>
            </a:r>
            <a:r>
              <a:rPr lang="en-US" dirty="0" smtClean="0"/>
              <a:t>, J. A. Starzyk, and Basawaraj</a:t>
            </a:r>
            <a:endParaRPr lang="en-US" dirty="0"/>
          </a:p>
        </p:txBody>
      </p:sp>
      <p:pic>
        <p:nvPicPr>
          <p:cNvPr id="5" name="Picture 4" descr="creativ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37160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5867400" cy="1325563"/>
          </a:xfrm>
        </p:spPr>
        <p:txBody>
          <a:bodyPr/>
          <a:lstStyle/>
          <a:p>
            <a:pPr algn="ctr"/>
            <a:r>
              <a:rPr lang="en-US" b="1" dirty="0" smtClean="0"/>
              <a:t>Semantic Memory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382000" cy="5638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Structured </a:t>
            </a:r>
            <a:r>
              <a:rPr lang="en-US" dirty="0"/>
              <a:t>record of facts, meanings, concepts and knowledge about the </a:t>
            </a:r>
            <a:r>
              <a:rPr lang="en-US" dirty="0" smtClean="0"/>
              <a:t>world</a:t>
            </a:r>
          </a:p>
          <a:p>
            <a:r>
              <a:rPr lang="en-US" dirty="0" smtClean="0"/>
              <a:t>General </a:t>
            </a:r>
            <a:r>
              <a:rPr lang="en-US" dirty="0"/>
              <a:t>factual knowledge, shared with others and independent of personal experience and of the spatial/temporal context in which it was acquired. </a:t>
            </a:r>
            <a:endParaRPr lang="en-US" dirty="0" smtClean="0"/>
          </a:p>
          <a:p>
            <a:r>
              <a:rPr lang="en-US" dirty="0" smtClean="0"/>
              <a:t>May </a:t>
            </a:r>
            <a:r>
              <a:rPr lang="en-US" dirty="0"/>
              <a:t>once have had a personal context, but now stand alone as </a:t>
            </a:r>
            <a:r>
              <a:rPr lang="en-US" dirty="0" smtClean="0"/>
              <a:t>general </a:t>
            </a:r>
            <a:r>
              <a:rPr lang="en-US" dirty="0"/>
              <a:t>knowledge. </a:t>
            </a:r>
            <a:endParaRPr lang="en-US" dirty="0" smtClean="0"/>
          </a:p>
          <a:p>
            <a:pPr lvl="1"/>
            <a:r>
              <a:rPr lang="en-US" dirty="0" smtClean="0"/>
              <a:t>E.g. types </a:t>
            </a:r>
            <a:r>
              <a:rPr lang="en-US" dirty="0"/>
              <a:t>of food, capital cities, social customs, functions of objects, vocabulary, </a:t>
            </a:r>
            <a:r>
              <a:rPr lang="en-US" dirty="0" smtClean="0"/>
              <a:t>etc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Abstract </a:t>
            </a:r>
            <a:r>
              <a:rPr lang="en-US" dirty="0"/>
              <a:t>and relational </a:t>
            </a:r>
            <a:endParaRPr lang="en-US" dirty="0" smtClean="0"/>
          </a:p>
          <a:p>
            <a:pPr lvl="1"/>
            <a:r>
              <a:rPr lang="en-US" dirty="0" smtClean="0"/>
              <a:t>Representation </a:t>
            </a:r>
            <a:r>
              <a:rPr lang="en-US" dirty="0"/>
              <a:t>is </a:t>
            </a:r>
            <a:r>
              <a:rPr lang="en-US" dirty="0" smtClean="0"/>
              <a:t>obtained through symbol grounding, </a:t>
            </a:r>
            <a:r>
              <a:rPr lang="en-US" dirty="0"/>
              <a:t>associating sensory data with action and reward obtained by the system in its interaction with the environment. </a:t>
            </a:r>
            <a:endParaRPr lang="en-US" dirty="0" smtClean="0"/>
          </a:p>
          <a:p>
            <a:r>
              <a:rPr lang="en-US" dirty="0" smtClean="0"/>
              <a:t>Uses </a:t>
            </a:r>
            <a:r>
              <a:rPr lang="en-US" dirty="0"/>
              <a:t>an active neuro-associative knowledge graph (ANAKG) – that can represent and associate training sequences of objects or classes of </a:t>
            </a:r>
            <a:r>
              <a:rPr lang="en-US" dirty="0" smtClean="0"/>
              <a:t>objects. </a:t>
            </a:r>
          </a:p>
          <a:p>
            <a:r>
              <a:rPr lang="en-US" dirty="0" smtClean="0"/>
              <a:t>Synaptic </a:t>
            </a:r>
            <a:r>
              <a:rPr lang="en-US" dirty="0"/>
              <a:t>connections are </a:t>
            </a:r>
            <a:r>
              <a:rPr lang="en-US" dirty="0" smtClean="0"/>
              <a:t>weighted, each </a:t>
            </a:r>
            <a:r>
              <a:rPr lang="en-US" dirty="0"/>
              <a:t>association has its own </a:t>
            </a:r>
            <a:r>
              <a:rPr lang="en-US" dirty="0" smtClean="0"/>
              <a:t>importance.</a:t>
            </a:r>
          </a:p>
          <a:p>
            <a:r>
              <a:rPr lang="en-US" dirty="0" smtClean="0"/>
              <a:t>Can </a:t>
            </a:r>
            <a:r>
              <a:rPr lang="en-US" dirty="0"/>
              <a:t>provide common sense solutions to new situations that were not experienced </a:t>
            </a:r>
            <a:r>
              <a:rPr lang="en-US" dirty="0" smtClean="0"/>
              <a:t>before.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4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-15240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Building Semantic Memory</a:t>
            </a:r>
            <a:endParaRPr lang="en-US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1295400"/>
            <a:ext cx="805815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 smtClean="0"/>
              <a:t>Semantic memory was built using a number of training sequences.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Training sequences: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 a monkey.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monkey is very small.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very lovely.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likes to sit on my head.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can jump very quickly.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also very clever.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 learns quickly.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monkey is lovely.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son has a small dog.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 dog is white and sweet.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daughter has a black cat.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 cat is small and clever.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memo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2590800"/>
            <a:ext cx="3886200" cy="32333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05600" y="2586335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http://www.livescience.com/42920-semantic-memory.html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3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8763000" cy="581025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Associative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Construction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Semantic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Memory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4825" y="6172200"/>
            <a:ext cx="8210550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succession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activations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plasticity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factor</a:t>
            </a:r>
            <a:r>
              <a:rPr lang="pl-PL" sz="2100" b="1" dirty="0"/>
              <a:t/>
            </a:r>
            <a:br>
              <a:rPr lang="pl-PL" sz="2100" b="1" dirty="0"/>
            </a:b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establishes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associations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represented</a:t>
            </a:r>
            <a:r>
              <a:rPr kumimoji="0" lang="pl-PL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21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objects</a:t>
            </a:r>
            <a:r>
              <a:rPr lang="pl-PL" sz="2100" b="1" dirty="0"/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MonkeySSCITrainingD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6276" y="581026"/>
            <a:ext cx="8855938" cy="55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6163"/>
            <a:ext cx="7886700" cy="5811837"/>
          </a:xfrm>
        </p:spPr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from self-organization of an associative neural </a:t>
            </a:r>
            <a:r>
              <a:rPr lang="en-US" dirty="0" smtClean="0"/>
              <a:t>network,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by </a:t>
            </a:r>
            <a:r>
              <a:rPr lang="en-US" dirty="0"/>
              <a:t>adding neurons and their </a:t>
            </a:r>
            <a:r>
              <a:rPr lang="en-US" dirty="0" smtClean="0"/>
              <a:t>connections</a:t>
            </a:r>
            <a:r>
              <a:rPr lang="pl-PL" dirty="0" smtClean="0"/>
              <a:t>: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Nodes represent concepts and edges </a:t>
            </a:r>
            <a:r>
              <a:rPr lang="en-US" dirty="0"/>
              <a:t>represent </a:t>
            </a:r>
            <a:r>
              <a:rPr lang="en-US" dirty="0" err="1"/>
              <a:t>spatio</a:t>
            </a:r>
            <a:r>
              <a:rPr lang="en-US" dirty="0"/>
              <a:t>-temporal </a:t>
            </a:r>
            <a:r>
              <a:rPr lang="en-US" dirty="0" smtClean="0"/>
              <a:t>associations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be </a:t>
            </a:r>
            <a:r>
              <a:rPr lang="pl-PL" dirty="0" err="1" smtClean="0"/>
              <a:t>used</a:t>
            </a:r>
            <a:r>
              <a:rPr lang="pl-PL" dirty="0" smtClean="0"/>
              <a:t> to </a:t>
            </a:r>
            <a:r>
              <a:rPr lang="pl-PL" dirty="0" err="1" smtClean="0"/>
              <a:t>activate</a:t>
            </a:r>
            <a:r>
              <a:rPr lang="pl-PL" dirty="0" smtClean="0"/>
              <a:t> </a:t>
            </a:r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concepts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Symbol grounding and learning of complex motor functions is based on finding critical perceptual information about objects. </a:t>
            </a:r>
          </a:p>
        </p:txBody>
      </p:sp>
      <p:pic>
        <p:nvPicPr>
          <p:cNvPr id="4" name="Obraz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1752600"/>
            <a:ext cx="5105400" cy="3352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Semantic Memory Network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14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515350" cy="5262563"/>
          </a:xfrm>
        </p:spPr>
        <p:txBody>
          <a:bodyPr/>
          <a:lstStyle/>
          <a:p>
            <a:r>
              <a:rPr lang="en-US" dirty="0" smtClean="0"/>
              <a:t>Possible </a:t>
            </a:r>
            <a:r>
              <a:rPr lang="en-US" dirty="0"/>
              <a:t>to retrieve </a:t>
            </a:r>
            <a:r>
              <a:rPr lang="en-US" dirty="0" smtClean="0"/>
              <a:t>information for </a:t>
            </a:r>
            <a:r>
              <a:rPr lang="en-US" dirty="0"/>
              <a:t>given contexts </a:t>
            </a:r>
            <a:r>
              <a:rPr lang="en-US" dirty="0" smtClean="0"/>
              <a:t>and to </a:t>
            </a:r>
            <a:r>
              <a:rPr lang="en-US" dirty="0"/>
              <a:t>generalize </a:t>
            </a:r>
            <a:r>
              <a:rPr lang="en-US" dirty="0" smtClean="0"/>
              <a:t>learned </a:t>
            </a:r>
            <a:r>
              <a:rPr lang="en-US" dirty="0"/>
              <a:t>information or get </a:t>
            </a:r>
            <a:r>
              <a:rPr lang="en-US" dirty="0" smtClean="0"/>
              <a:t>creative </a:t>
            </a:r>
            <a:r>
              <a:rPr lang="en-US" dirty="0"/>
              <a:t>responses.</a:t>
            </a:r>
          </a:p>
          <a:p>
            <a:r>
              <a:rPr lang="en-US" dirty="0" smtClean="0"/>
              <a:t>Recalls training </a:t>
            </a:r>
            <a:r>
              <a:rPr lang="en-US" dirty="0"/>
              <a:t>sequences when the initial context is unique. </a:t>
            </a:r>
            <a:endParaRPr lang="en-US" dirty="0" smtClean="0"/>
          </a:p>
          <a:p>
            <a:r>
              <a:rPr lang="en-US" dirty="0" smtClean="0"/>
              <a:t>When context </a:t>
            </a:r>
            <a:r>
              <a:rPr lang="en-US" dirty="0"/>
              <a:t>is new or not unique </a:t>
            </a:r>
            <a:r>
              <a:rPr lang="en-US" dirty="0" smtClean="0"/>
              <a:t>achieves </a:t>
            </a:r>
            <a:r>
              <a:rPr lang="en-US" b="1" dirty="0"/>
              <a:t>new or generalized answers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Repetition </a:t>
            </a:r>
            <a:r>
              <a:rPr lang="en-US" dirty="0"/>
              <a:t>of not unique contexts </a:t>
            </a:r>
            <a:r>
              <a:rPr lang="en-US" dirty="0" smtClean="0"/>
              <a:t>leads to recalling </a:t>
            </a:r>
            <a:r>
              <a:rPr lang="en-US" dirty="0"/>
              <a:t>the most frequent subsequences from the training data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841533"/>
              </p:ext>
            </p:extLst>
          </p:nvPr>
        </p:nvGraphicFramePr>
        <p:xfrm>
          <a:off x="1295400" y="3169188"/>
          <a:ext cx="6095999" cy="3384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6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Initial context / Question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Network Answer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 have (a unique context)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 have a monkey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Her (a unique context)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Her cat is small and clever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His (a unique context)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His dog is white and sweet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My (no unique context)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My monkey (repeated 5 times)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My monkey is small very lovely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Monkey is (repeated 3 times)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Monkey is very small lovely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Cat (repeated 5 times)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Cat is small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Dog (repeated 3 times)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Dog is white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It (repeated 6 times)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It is very lovely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9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My son and his dog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My son has a small dog and his is white sweet dog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Can I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Can I have a monkey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-15240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Using Semantic Memory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18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-Brain-Can-Geotag-Our-Memories-40454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0400" y="228600"/>
            <a:ext cx="4673600" cy="262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4343400" cy="1325563"/>
          </a:xfrm>
        </p:spPr>
        <p:txBody>
          <a:bodyPr/>
          <a:lstStyle/>
          <a:p>
            <a:pPr algn="ctr"/>
            <a:r>
              <a:rPr lang="en-US" b="1" dirty="0" smtClean="0"/>
              <a:t>Episodic Memory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048000"/>
            <a:ext cx="7886700" cy="3810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reconstruct the actual events that took place at any given </a:t>
            </a:r>
            <a:r>
              <a:rPr lang="en-US" dirty="0" smtClean="0"/>
              <a:t>point.</a:t>
            </a:r>
          </a:p>
          <a:p>
            <a:r>
              <a:rPr lang="en-US" dirty="0" smtClean="0"/>
              <a:t>Memory </a:t>
            </a:r>
            <a:r>
              <a:rPr lang="en-US" dirty="0"/>
              <a:t>of autobiographical events </a:t>
            </a:r>
            <a:r>
              <a:rPr lang="en-US" dirty="0" smtClean="0"/>
              <a:t>that can </a:t>
            </a:r>
            <a:r>
              <a:rPr lang="en-US" dirty="0"/>
              <a:t>be explicitly stated. </a:t>
            </a:r>
            <a:endParaRPr lang="en-US" dirty="0" smtClean="0"/>
          </a:p>
          <a:p>
            <a:pPr lvl="1"/>
            <a:r>
              <a:rPr lang="en-US" dirty="0" smtClean="0"/>
              <a:t>times</a:t>
            </a:r>
            <a:r>
              <a:rPr lang="en-US" dirty="0"/>
              <a:t>, places, associated emotions and other contextual </a:t>
            </a:r>
            <a:r>
              <a:rPr lang="en-US" dirty="0" smtClean="0"/>
              <a:t>knowledge</a:t>
            </a:r>
          </a:p>
          <a:p>
            <a:r>
              <a:rPr lang="en-US" dirty="0" smtClean="0"/>
              <a:t>Individuals </a:t>
            </a:r>
            <a:r>
              <a:rPr lang="en-US" dirty="0"/>
              <a:t>tend to see themselves as actors in these </a:t>
            </a:r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emotional </a:t>
            </a:r>
            <a:r>
              <a:rPr lang="en-US" dirty="0"/>
              <a:t>charge and </a:t>
            </a:r>
            <a:r>
              <a:rPr lang="en-US" dirty="0" smtClean="0"/>
              <a:t>context </a:t>
            </a:r>
            <a:r>
              <a:rPr lang="en-US" dirty="0"/>
              <a:t>surrounding an event is </a:t>
            </a:r>
            <a:r>
              <a:rPr lang="en-US" dirty="0" smtClean="0"/>
              <a:t>part </a:t>
            </a:r>
            <a:r>
              <a:rPr lang="en-US" dirty="0"/>
              <a:t>of the </a:t>
            </a:r>
            <a:r>
              <a:rPr lang="en-US" dirty="0" smtClean="0"/>
              <a:t>memory,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not </a:t>
            </a:r>
            <a:r>
              <a:rPr lang="en-US" dirty="0"/>
              <a:t>just the bare facts of the event itself.</a:t>
            </a:r>
          </a:p>
          <a:p>
            <a:r>
              <a:rPr lang="en-US" dirty="0" smtClean="0"/>
              <a:t>Can </a:t>
            </a:r>
            <a:r>
              <a:rPr lang="en-US" dirty="0"/>
              <a:t>be used for path finding, sequential associative </a:t>
            </a:r>
            <a:r>
              <a:rPr lang="en-US" dirty="0" smtClean="0"/>
              <a:t>learning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(speech</a:t>
            </a:r>
            <a:r>
              <a:rPr lang="en-US" dirty="0"/>
              <a:t>, motor control), and recollection of cognitively observed events. </a:t>
            </a:r>
            <a:endParaRPr lang="en-US" dirty="0" smtClean="0"/>
          </a:p>
          <a:p>
            <a:r>
              <a:rPr lang="en-US" dirty="0" smtClean="0"/>
              <a:t>Significance has </a:t>
            </a:r>
            <a:r>
              <a:rPr lang="en-US" dirty="0"/>
              <a:t>a strong influence over the strength and </a:t>
            </a:r>
            <a:r>
              <a:rPr lang="en-US" dirty="0" smtClean="0"/>
              <a:t>durability. </a:t>
            </a:r>
          </a:p>
          <a:p>
            <a:r>
              <a:rPr lang="en-US" dirty="0" smtClean="0"/>
              <a:t>Uses a flexible matching mechanism that measures similarity between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the learnt and tested sequences.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1200" y="2819400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http://news.softpedia.com/news/The-Brain-Can-Geotag-Our-Memories-404541.shtml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506141"/>
            <a:ext cx="3962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/>
              <a:t>  Represents memory of experiences     </a:t>
            </a:r>
            <a:r>
              <a:rPr lang="pl-PL" sz="1900" dirty="0" smtClean="0"/>
              <a:t>  </a:t>
            </a:r>
            <a:br>
              <a:rPr lang="pl-PL" sz="1900" dirty="0" smtClean="0"/>
            </a:br>
            <a:r>
              <a:rPr lang="pl-PL" sz="1900" dirty="0" smtClean="0"/>
              <a:t>    </a:t>
            </a:r>
            <a:r>
              <a:rPr lang="en-US" sz="1900" dirty="0" smtClean="0"/>
              <a:t>and specific events in time in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    </a:t>
            </a:r>
            <a:r>
              <a:rPr lang="en-US" sz="1900" dirty="0" smtClean="0"/>
              <a:t>a sequential form.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/>
              <a:t>  Episodic memory gives us time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    </a:t>
            </a:r>
            <a:r>
              <a:rPr lang="en-US" sz="1900" dirty="0" smtClean="0"/>
              <a:t>perspective and provides continuity </a:t>
            </a:r>
            <a:r>
              <a:rPr lang="pl-PL" sz="1900" dirty="0" smtClean="0"/>
              <a:t/>
            </a:r>
            <a:br>
              <a:rPr lang="pl-PL" sz="1900" dirty="0" smtClean="0"/>
            </a:br>
            <a:r>
              <a:rPr lang="pl-PL" sz="1900" dirty="0" smtClean="0"/>
              <a:t>    </a:t>
            </a:r>
            <a:r>
              <a:rPr lang="en-US" sz="1900" dirty="0" smtClean="0"/>
              <a:t>in everyday activities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63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800"/>
            <a:ext cx="7886700" cy="5110163"/>
          </a:xfrm>
        </p:spPr>
        <p:txBody>
          <a:bodyPr>
            <a:normAutofit/>
          </a:bodyPr>
          <a:lstStyle/>
          <a:p>
            <a:r>
              <a:rPr lang="en-US" dirty="0" smtClean="0"/>
              <a:t>Tolerates </a:t>
            </a:r>
            <a:r>
              <a:rPr lang="en-US" dirty="0"/>
              <a:t>errors or presentation order, distortion of the observed scene, and varying time delay. </a:t>
            </a:r>
          </a:p>
          <a:p>
            <a:r>
              <a:rPr lang="en-US" dirty="0" smtClean="0"/>
              <a:t>It is </a:t>
            </a:r>
            <a:r>
              <a:rPr lang="en-US" dirty="0"/>
              <a:t>a self-organizing structure of long term memory (LTM) </a:t>
            </a:r>
            <a:r>
              <a:rPr lang="en-US" dirty="0" smtClean="0"/>
              <a:t>cells.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Primary </a:t>
            </a:r>
            <a:r>
              <a:rPr lang="en-US" dirty="0"/>
              <a:t>neurons </a:t>
            </a:r>
            <a:r>
              <a:rPr lang="en-US" dirty="0" smtClean="0"/>
              <a:t>in </a:t>
            </a:r>
            <a:r>
              <a:rPr lang="en-US" dirty="0"/>
              <a:t>the semantic memory are sequentially activated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Activations stimulate </a:t>
            </a:r>
            <a:r>
              <a:rPr lang="en-US" dirty="0"/>
              <a:t>corresponding secondary </a:t>
            </a:r>
            <a:r>
              <a:rPr lang="en-US" dirty="0" smtClean="0"/>
              <a:t>neurons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Picture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2286000"/>
            <a:ext cx="4495799" cy="2667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Episodic Memory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98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4881563"/>
          </a:xfrm>
        </p:spPr>
        <p:txBody>
          <a:bodyPr>
            <a:normAutofit/>
          </a:bodyPr>
          <a:lstStyle/>
          <a:p>
            <a:r>
              <a:rPr lang="en-US" dirty="0" smtClean="0"/>
              <a:t>Episodic memory is activated during a sequence recognition process.</a:t>
            </a:r>
          </a:p>
          <a:p>
            <a:r>
              <a:rPr lang="en-US" dirty="0" smtClean="0"/>
              <a:t>The memory retrieval involves three stages: </a:t>
            </a:r>
          </a:p>
          <a:p>
            <a:pPr lvl="1"/>
            <a:r>
              <a:rPr lang="en-US" dirty="0" smtClean="0"/>
              <a:t>event detection, </a:t>
            </a:r>
          </a:p>
          <a:p>
            <a:pPr lvl="1"/>
            <a:r>
              <a:rPr lang="en-US" dirty="0" smtClean="0"/>
              <a:t>episode recognition, and </a:t>
            </a:r>
          </a:p>
          <a:p>
            <a:pPr lvl="1"/>
            <a:r>
              <a:rPr lang="en-US" dirty="0" smtClean="0"/>
              <a:t>episode recall. </a:t>
            </a:r>
          </a:p>
          <a:p>
            <a:r>
              <a:rPr lang="en-US" dirty="0" smtClean="0"/>
              <a:t>Event detection is triggered by activation of primary neurons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and associated neurons in the semantic memory.</a:t>
            </a:r>
          </a:p>
          <a:p>
            <a:r>
              <a:rPr lang="en-US" dirty="0" smtClean="0"/>
              <a:t>Episodes are recognized by activation of LTM cell neurons. </a:t>
            </a:r>
          </a:p>
          <a:p>
            <a:pPr lvl="1"/>
            <a:r>
              <a:rPr lang="en-US" dirty="0" smtClean="0"/>
              <a:t>the cell that was activated first represents the observed episode. </a:t>
            </a:r>
          </a:p>
          <a:p>
            <a:r>
              <a:rPr lang="en-US" dirty="0" smtClean="0"/>
              <a:t>The episodic recall plays an important role in learning,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by anticipating the expected events. </a:t>
            </a:r>
          </a:p>
          <a:p>
            <a:r>
              <a:rPr lang="en-US" dirty="0" smtClean="0"/>
              <a:t>If the anticipation was correct – no learning takes place.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Retrieval of Episodic Memory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98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Memory retrieval algorithm is as follows:</a:t>
            </a:r>
          </a:p>
          <a:p>
            <a:r>
              <a:rPr lang="en-US" dirty="0" smtClean="0"/>
              <a:t>Activate primary neurons and the corresponding secondary neurons  in all LTM cells.</a:t>
            </a:r>
          </a:p>
          <a:p>
            <a:r>
              <a:rPr lang="en-US" dirty="0" smtClean="0"/>
              <a:t>Compute an activation level of the secondary neurons.</a:t>
            </a:r>
          </a:p>
          <a:p>
            <a:r>
              <a:rPr lang="en-US" dirty="0" smtClean="0"/>
              <a:t>Use the secondary neuron  with the strongest activation to find the winning LTM.</a:t>
            </a:r>
          </a:p>
          <a:p>
            <a:r>
              <a:rPr lang="en-US" dirty="0" smtClean="0"/>
              <a:t>Secondary neuron of the winning LTM cell predicts the next episode.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Retrieval of Episodic Memory</a:t>
            </a:r>
            <a:endParaRPr lang="en-US" b="1" dirty="0"/>
          </a:p>
        </p:txBody>
      </p:sp>
      <p:pic>
        <p:nvPicPr>
          <p:cNvPr id="5" name="Picture 4" descr="retriev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3958771"/>
            <a:ext cx="3581400" cy="28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8362950" cy="4805363"/>
          </a:xfrm>
        </p:spPr>
        <p:txBody>
          <a:bodyPr>
            <a:normAutofit/>
          </a:bodyPr>
          <a:lstStyle/>
          <a:p>
            <a:r>
              <a:rPr lang="en-US" dirty="0" smtClean="0"/>
              <a:t>Useful to </a:t>
            </a:r>
            <a:r>
              <a:rPr lang="en-US" dirty="0"/>
              <a:t>recall past events based on </a:t>
            </a:r>
            <a:r>
              <a:rPr lang="en-US" dirty="0" smtClean="0"/>
              <a:t>context</a:t>
            </a:r>
          </a:p>
          <a:p>
            <a:pPr lvl="1"/>
            <a:r>
              <a:rPr lang="en-US" dirty="0" smtClean="0"/>
              <a:t>In the</a:t>
            </a:r>
            <a:r>
              <a:rPr lang="pl-PL" dirty="0" smtClean="0"/>
              <a:t> </a:t>
            </a:r>
            <a:r>
              <a:rPr lang="en-US" dirty="0" smtClean="0"/>
              <a:t>integrated memory system </a:t>
            </a:r>
            <a:r>
              <a:rPr lang="pl-PL" dirty="0" smtClean="0"/>
              <a:t>the </a:t>
            </a:r>
            <a:r>
              <a:rPr lang="en-US" dirty="0" smtClean="0"/>
              <a:t>context is provided by semantic memory</a:t>
            </a:r>
          </a:p>
          <a:p>
            <a:r>
              <a:rPr lang="en-US" dirty="0" smtClean="0"/>
              <a:t>Cells </a:t>
            </a:r>
            <a:r>
              <a:rPr lang="en-US" dirty="0"/>
              <a:t>in </a:t>
            </a:r>
            <a:r>
              <a:rPr lang="en-US" dirty="0" smtClean="0"/>
              <a:t>episodic </a:t>
            </a:r>
            <a:r>
              <a:rPr lang="en-US" dirty="0"/>
              <a:t>memory represents </a:t>
            </a:r>
            <a:r>
              <a:rPr lang="en-US" dirty="0" smtClean="0"/>
              <a:t>episodes </a:t>
            </a:r>
            <a:r>
              <a:rPr lang="en-US" dirty="0"/>
              <a:t>and </a:t>
            </a:r>
            <a:r>
              <a:rPr lang="en-US" dirty="0" smtClean="0"/>
              <a:t>secondary neurons </a:t>
            </a:r>
            <a:r>
              <a:rPr lang="en-US" dirty="0"/>
              <a:t>represent </a:t>
            </a:r>
            <a:r>
              <a:rPr lang="en-US" dirty="0" smtClean="0"/>
              <a:t>individual events. </a:t>
            </a:r>
          </a:p>
          <a:p>
            <a:r>
              <a:rPr lang="en-US" dirty="0" smtClean="0"/>
              <a:t>Input triggers </a:t>
            </a:r>
            <a:r>
              <a:rPr lang="en-US" dirty="0"/>
              <a:t>primary neurons </a:t>
            </a:r>
            <a:r>
              <a:rPr lang="en-US" dirty="0" smtClean="0"/>
              <a:t>in </a:t>
            </a:r>
            <a:r>
              <a:rPr lang="en-US" dirty="0"/>
              <a:t>semantic </a:t>
            </a:r>
            <a:r>
              <a:rPr lang="en-US" dirty="0" smtClean="0"/>
              <a:t>memory and those trigger </a:t>
            </a:r>
            <a:r>
              <a:rPr lang="en-US" dirty="0"/>
              <a:t>the corresponding secondary neurons. </a:t>
            </a:r>
            <a:endParaRPr lang="en-US" dirty="0" smtClean="0"/>
          </a:p>
          <a:p>
            <a:r>
              <a:rPr lang="en-US" dirty="0" smtClean="0"/>
              <a:t>The semantic and episodic memories</a:t>
            </a:r>
          </a:p>
          <a:p>
            <a:pPr>
              <a:buNone/>
            </a:pPr>
            <a:r>
              <a:rPr lang="en-US" dirty="0" smtClean="0"/>
              <a:t>    are created from training sequences </a:t>
            </a:r>
          </a:p>
          <a:p>
            <a:pPr>
              <a:buNone/>
            </a:pPr>
            <a:r>
              <a:rPr lang="en-US" dirty="0" smtClean="0"/>
              <a:t>    using associative neurons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Testing of Episodic Memory</a:t>
            </a:r>
            <a:endParaRPr lang="en-US" b="1" dirty="0"/>
          </a:p>
        </p:txBody>
      </p:sp>
      <p:pic>
        <p:nvPicPr>
          <p:cNvPr id="6" name="Picture 5" descr="Comic-Book-Guy-sca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7799" y="3657600"/>
            <a:ext cx="4166201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6581001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http://www.hoodedutilitarian.com/2011/03/tcj-mb-r-i-p/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59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Content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Introduction</a:t>
            </a:r>
          </a:p>
          <a:p>
            <a:r>
              <a:rPr lang="en-US" sz="2800" dirty="0" smtClean="0"/>
              <a:t>Associative Neurons</a:t>
            </a:r>
          </a:p>
          <a:p>
            <a:r>
              <a:rPr lang="en-US" sz="2800" dirty="0" smtClean="0"/>
              <a:t>Semantic Memory</a:t>
            </a:r>
          </a:p>
          <a:p>
            <a:r>
              <a:rPr lang="en-US" sz="2800" dirty="0" smtClean="0"/>
              <a:t>Episodic Memory</a:t>
            </a:r>
          </a:p>
          <a:p>
            <a:r>
              <a:rPr lang="en-US" sz="2800" dirty="0" smtClean="0"/>
              <a:t>Declarative Memory </a:t>
            </a:r>
          </a:p>
          <a:p>
            <a:pPr lvl="1"/>
            <a:r>
              <a:rPr lang="en-US" sz="2800" dirty="0" smtClean="0"/>
              <a:t>Emergent Creativity</a:t>
            </a:r>
          </a:p>
          <a:p>
            <a:r>
              <a:rPr lang="en-US" sz="2800" dirty="0" smtClean="0"/>
              <a:t>Conclusion</a:t>
            </a:r>
          </a:p>
          <a:p>
            <a:endParaRPr lang="en-US" dirty="0"/>
          </a:p>
        </p:txBody>
      </p:sp>
      <p:pic>
        <p:nvPicPr>
          <p:cNvPr id="4" name="Picture 3" descr="declarat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828800"/>
            <a:ext cx="2349500" cy="334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5181600"/>
            <a:ext cx="3187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http://pathave.com/learnsleep/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Emergent Creativity of Declarative Memory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8867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Two types of long-term memory: </a:t>
            </a:r>
            <a:r>
              <a:rPr lang="en-US" dirty="0"/>
              <a:t>explicit (or declarative) memory and implicit (or procedural) memory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Declarative memory </a:t>
            </a:r>
            <a:r>
              <a:rPr lang="en-US" dirty="0" smtClean="0"/>
              <a:t>is an </a:t>
            </a:r>
            <a:r>
              <a:rPr lang="en-US" dirty="0"/>
              <a:t>integration of semantic and episodic </a:t>
            </a:r>
            <a:r>
              <a:rPr lang="en-US" dirty="0" smtClean="0"/>
              <a:t>memories.</a:t>
            </a:r>
          </a:p>
          <a:p>
            <a:r>
              <a:rPr lang="en-US" dirty="0" smtClean="0"/>
              <a:t>Created events are obtained within a context of observed events.</a:t>
            </a:r>
          </a:p>
          <a:p>
            <a:r>
              <a:rPr lang="en-US" dirty="0" smtClean="0"/>
              <a:t>This can be used to answer questions based on the stored knowledge and observed use of language.</a:t>
            </a:r>
          </a:p>
          <a:p>
            <a:pPr lvl="1"/>
            <a:r>
              <a:rPr lang="en-US" dirty="0" smtClean="0"/>
              <a:t>No explicit grammar rules are needed</a:t>
            </a:r>
          </a:p>
          <a:p>
            <a:pPr lvl="1"/>
            <a:r>
              <a:rPr lang="en-US" dirty="0" smtClean="0"/>
              <a:t>Natural way of learning language</a:t>
            </a:r>
          </a:p>
          <a:p>
            <a:r>
              <a:rPr lang="en-US" dirty="0" smtClean="0"/>
              <a:t>If many answers could be derived, declarative memory chooses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the most typical ones. </a:t>
            </a:r>
          </a:p>
          <a:p>
            <a:r>
              <a:rPr lang="en-US" dirty="0" smtClean="0"/>
              <a:t>Associations in declarative memories result in mental saccades.</a:t>
            </a:r>
          </a:p>
          <a:p>
            <a:r>
              <a:rPr lang="en-US" dirty="0" smtClean="0"/>
              <a:t>Changing context may result in changing the answer, creating new sequences of events that were not previously observed.</a:t>
            </a:r>
          </a:p>
          <a:p>
            <a:r>
              <a:rPr lang="en-US" dirty="0" smtClean="0"/>
              <a:t>This reflects creativity determined by dynamically modified knowledge gained during training.</a:t>
            </a:r>
          </a:p>
        </p:txBody>
      </p:sp>
    </p:spTree>
    <p:extLst>
      <p:ext uri="{BB962C8B-B14F-4D97-AF65-F5344CB8AC3E}">
        <p14:creationId xmlns:p14="http://schemas.microsoft.com/office/powerpoint/2010/main" val="32756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/>
          <a:p>
            <a:r>
              <a:rPr lang="en-US" dirty="0" smtClean="0"/>
              <a:t>Table shows answers </a:t>
            </a:r>
            <a:r>
              <a:rPr lang="en-US" dirty="0"/>
              <a:t>provided by the </a:t>
            </a:r>
            <a:r>
              <a:rPr lang="en-US" dirty="0" smtClean="0"/>
              <a:t>declarative memory</a:t>
            </a:r>
          </a:p>
          <a:p>
            <a:r>
              <a:rPr lang="en-US" dirty="0" smtClean="0"/>
              <a:t>As </a:t>
            </a:r>
            <a:r>
              <a:rPr lang="en-US" dirty="0"/>
              <a:t>the individual neurons start </a:t>
            </a:r>
            <a:r>
              <a:rPr lang="pl-PL" dirty="0" smtClean="0"/>
              <a:t>a </a:t>
            </a:r>
            <a:r>
              <a:rPr lang="en-US" dirty="0" smtClean="0"/>
              <a:t>relaxing </a:t>
            </a:r>
            <a:r>
              <a:rPr lang="en-US" dirty="0"/>
              <a:t>or refraction phase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the </a:t>
            </a:r>
            <a:r>
              <a:rPr lang="en-US" dirty="0"/>
              <a:t>winning LTM cells can change. </a:t>
            </a:r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the </a:t>
            </a:r>
            <a:r>
              <a:rPr lang="en-US" dirty="0" smtClean="0"/>
              <a:t>winning </a:t>
            </a:r>
            <a:r>
              <a:rPr lang="en-US" dirty="0"/>
              <a:t>LTM cell is specified. </a:t>
            </a:r>
          </a:p>
          <a:p>
            <a:r>
              <a:rPr lang="en-US" dirty="0" smtClean="0"/>
              <a:t>Semantic memory provides associations and context to the recalled episodes.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256819"/>
              </p:ext>
            </p:extLst>
          </p:nvPr>
        </p:nvGraphicFramePr>
        <p:xfrm>
          <a:off x="1524000" y="3124200"/>
          <a:ext cx="5410199" cy="3589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Initial context / Question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Declarative Memory Answers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 have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 have a monkey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Her cat is small and clever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His dog is white and sweet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My monkey is lovely.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My </a:t>
                      </a:r>
                      <a:r>
                        <a:rPr lang="en-US" sz="2000" dirty="0" smtClean="0">
                          <a:effectLst/>
                        </a:rPr>
                        <a:t>monkey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My monkey is lovely.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Monkey </a:t>
                      </a:r>
                      <a:r>
                        <a:rPr lang="en-US" sz="2000" dirty="0" smtClean="0">
                          <a:effectLst/>
                        </a:rPr>
                        <a:t>is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My monkey is lovely.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Cat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Her cat is small and clever.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Dog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His dog is white and sweet.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It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It learns quickly.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Simulation of Declarative Memory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20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1600"/>
            <a:ext cx="8134350" cy="4805363"/>
          </a:xfrm>
        </p:spPr>
        <p:txBody>
          <a:bodyPr>
            <a:normAutofit/>
          </a:bodyPr>
          <a:lstStyle/>
          <a:p>
            <a:r>
              <a:rPr lang="en-US" dirty="0" smtClean="0"/>
              <a:t>We developed and tested a structural organization of declarative memories using a new model of dynamic associative neurons. </a:t>
            </a:r>
          </a:p>
          <a:p>
            <a:r>
              <a:rPr lang="en-US" dirty="0" smtClean="0"/>
              <a:t>Associative neurons were modified to accommodate growth and sensitivity of neurons that resulted in automatic threshold changes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and specialization of neurons. </a:t>
            </a:r>
          </a:p>
          <a:p>
            <a:r>
              <a:rPr lang="en-US" dirty="0" smtClean="0"/>
              <a:t>The same neurons can be activated by various combinations of input stimuli that represent various contexts of input sequences. </a:t>
            </a:r>
          </a:p>
          <a:p>
            <a:r>
              <a:rPr lang="en-US" dirty="0" smtClean="0"/>
              <a:t>We investigated neuron’s fatigue and the effect of synaptic weight sensitivity on overall activity of neurons in the obtained memories.</a:t>
            </a:r>
          </a:p>
          <a:p>
            <a:r>
              <a:rPr lang="en-US" dirty="0" smtClean="0"/>
              <a:t>We tested sequence recognition and associative properties of the obtained declarative memory. </a:t>
            </a:r>
          </a:p>
          <a:p>
            <a:r>
              <a:rPr lang="en-US" dirty="0" smtClean="0"/>
              <a:t>We observed emergent creativity in the developed memories. </a:t>
            </a:r>
          </a:p>
          <a:p>
            <a:r>
              <a:rPr lang="en-US" dirty="0" smtClean="0"/>
              <a:t>Future work includes adding autonomous motivational signals and mechanisms of their automatic associations with symbols and actions. </a:t>
            </a:r>
          </a:p>
        </p:txBody>
      </p:sp>
    </p:spTree>
    <p:extLst>
      <p:ext uri="{BB962C8B-B14F-4D97-AF65-F5344CB8AC3E}">
        <p14:creationId xmlns:p14="http://schemas.microsoft.com/office/powerpoint/2010/main" val="3925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Questions?</a:t>
            </a:r>
          </a:p>
        </p:txBody>
      </p:sp>
      <p:pic>
        <p:nvPicPr>
          <p:cNvPr id="4915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915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DCAD8DE-1FD5-924F-A4C6-4EDFD5E13DB7}" type="slidenum">
              <a:rPr lang="en-US" altLang="en-US" sz="1200">
                <a:solidFill>
                  <a:srgbClr val="045C75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045C7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848350" cy="1325563"/>
          </a:xfrm>
        </p:spPr>
        <p:txBody>
          <a:bodyPr/>
          <a:lstStyle/>
          <a:p>
            <a:pPr algn="ctr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Intelligence is the ability to learn from experience </a:t>
            </a:r>
          </a:p>
          <a:p>
            <a:pPr>
              <a:buNone/>
            </a:pPr>
            <a:r>
              <a:rPr lang="en-US" dirty="0" smtClean="0"/>
              <a:t>   and use the acquired knowledge to </a:t>
            </a:r>
            <a:r>
              <a:rPr lang="en-US" dirty="0"/>
              <a:t>adapt to one's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environment </a:t>
            </a:r>
            <a:r>
              <a:rPr lang="en-US" dirty="0"/>
              <a:t>and </a:t>
            </a:r>
            <a:r>
              <a:rPr lang="en-US" dirty="0" smtClean="0"/>
              <a:t>reach goals.</a:t>
            </a:r>
          </a:p>
          <a:p>
            <a:r>
              <a:rPr lang="en-US" dirty="0" smtClean="0"/>
              <a:t>Intelligence enables:</a:t>
            </a:r>
          </a:p>
          <a:p>
            <a:pPr lvl="1"/>
            <a:r>
              <a:rPr lang="en-US" dirty="0" smtClean="0"/>
              <a:t>Acquire and store knowledge</a:t>
            </a:r>
          </a:p>
          <a:p>
            <a:pPr lvl="1"/>
            <a:r>
              <a:rPr lang="en-US" dirty="0" smtClean="0"/>
              <a:t>Contextually associate knowledge</a:t>
            </a:r>
          </a:p>
          <a:p>
            <a:pPr lvl="1"/>
            <a:r>
              <a:rPr lang="en-US" dirty="0" smtClean="0"/>
              <a:t>Make generalizations and draw conclusions</a:t>
            </a:r>
          </a:p>
          <a:p>
            <a:pPr lvl="1"/>
            <a:r>
              <a:rPr lang="en-US" dirty="0" smtClean="0"/>
              <a:t>Recall memories and apply knowledge to solve novel goals</a:t>
            </a:r>
          </a:p>
          <a:p>
            <a:r>
              <a:rPr lang="en-US" dirty="0" smtClean="0"/>
              <a:t>Intelligence requires:</a:t>
            </a:r>
          </a:p>
          <a:p>
            <a:pPr lvl="1"/>
            <a:r>
              <a:rPr lang="en-US" dirty="0" smtClean="0"/>
              <a:t>Sensory and motor abilities</a:t>
            </a:r>
          </a:p>
          <a:p>
            <a:pPr lvl="1"/>
            <a:r>
              <a:rPr lang="en-US" dirty="0" smtClean="0"/>
              <a:t>Memory, semantic and episodic</a:t>
            </a:r>
          </a:p>
          <a:p>
            <a:pPr lvl="1"/>
            <a:r>
              <a:rPr lang="en-US" dirty="0" smtClean="0"/>
              <a:t>Mechanism to store and associate information to form knowledge</a:t>
            </a:r>
          </a:p>
          <a:p>
            <a:pPr lvl="1"/>
            <a:r>
              <a:rPr lang="en-US" dirty="0" smtClean="0"/>
              <a:t>Motivations to act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hutterstock_92903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Knowledge Gathering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Associative mechanisms needed to “form” knowledge from “observed facts” and experiences</a:t>
            </a:r>
          </a:p>
          <a:p>
            <a:pPr lvl="1"/>
            <a:r>
              <a:rPr lang="en-US" dirty="0" smtClean="0"/>
              <a:t>Solution: Use associative neural graphs!</a:t>
            </a:r>
          </a:p>
          <a:p>
            <a:r>
              <a:rPr lang="en-US" dirty="0" smtClean="0"/>
              <a:t>Why associative neural graphs?</a:t>
            </a:r>
          </a:p>
          <a:p>
            <a:pPr lvl="1"/>
            <a:r>
              <a:rPr lang="en-US" dirty="0" smtClean="0"/>
              <a:t>Can be used to store and recall sequential memories</a:t>
            </a:r>
          </a:p>
          <a:p>
            <a:pPr lvl="1"/>
            <a:r>
              <a:rPr lang="en-US" sz="1800" dirty="0" smtClean="0"/>
              <a:t>Form associations between “facts”</a:t>
            </a:r>
          </a:p>
          <a:p>
            <a:pPr lvl="1"/>
            <a:r>
              <a:rPr lang="en-US" dirty="0" smtClean="0"/>
              <a:t>C</a:t>
            </a:r>
            <a:r>
              <a:rPr lang="en-US" sz="1800" dirty="0" smtClean="0"/>
              <a:t>onsider temporal order and context of events</a:t>
            </a:r>
          </a:p>
          <a:p>
            <a:r>
              <a:rPr lang="en-US" dirty="0" smtClean="0"/>
              <a:t>Sensory and motor abilities?</a:t>
            </a:r>
          </a:p>
          <a:p>
            <a:pPr lvl="1"/>
            <a:r>
              <a:rPr lang="en-US" dirty="0" smtClean="0"/>
              <a:t>Beyond the scope of this work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67400" y="6211669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http://animcreation.e-monsite.com/pages/animations/</a:t>
            </a:r>
            <a:endParaRPr lang="en-US" dirty="0"/>
          </a:p>
        </p:txBody>
      </p:sp>
      <p:pic>
        <p:nvPicPr>
          <p:cNvPr id="5" name="Picture 4" descr="Jeu-enfa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3503237"/>
            <a:ext cx="2971800" cy="25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Associative Neuron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81950" cy="4351338"/>
          </a:xfrm>
        </p:spPr>
        <p:txBody>
          <a:bodyPr/>
          <a:lstStyle/>
          <a:p>
            <a:r>
              <a:rPr lang="en-US" dirty="0" smtClean="0"/>
              <a:t>How to model a neuron?</a:t>
            </a:r>
          </a:p>
          <a:p>
            <a:pPr lvl="1"/>
            <a:r>
              <a:rPr lang="en-US" dirty="0" smtClean="0"/>
              <a:t>Use biological neurons as reference.</a:t>
            </a:r>
          </a:p>
          <a:p>
            <a:pPr lvl="1"/>
            <a:r>
              <a:rPr lang="en-US" dirty="0" smtClean="0"/>
              <a:t>Why biological neurons? Efficient and robust.</a:t>
            </a:r>
          </a:p>
          <a:p>
            <a:r>
              <a:rPr lang="en-US" dirty="0" smtClean="0"/>
              <a:t>Connections between biological neurons automatically strengthened if activation of one leads to activation of another within short intervals and weakened if another neuron is triggered after longer delay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86200"/>
            <a:ext cx="5334002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3784991"/>
            <a:ext cx="3250640" cy="30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4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628650" y="1143001"/>
            <a:ext cx="7886700" cy="5033962"/>
          </a:xfrm>
          <a:blipFill rotWithShape="0">
            <a:blip r:embed="rId2" cstate="print"/>
            <a:stretch>
              <a:fillRect l="-773" t="-1939" b="-121"/>
            </a:stretch>
          </a:blipFill>
        </p:spPr>
        <p:txBody>
          <a:bodyPr/>
          <a:lstStyle/>
          <a:p>
            <a:r>
              <a:rPr lang="en-US" dirty="0" smtClean="0">
                <a:noFill/>
              </a:rPr>
              <a:t>http://biomedicalengineering.yolasite.com/neurons.php</a:t>
            </a:r>
            <a:endParaRPr lang="en-US" dirty="0">
              <a:noFill/>
            </a:endParaRP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95400" y="2133600"/>
            <a:ext cx="7369645" cy="2666627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/>
          <a:lstStyle/>
          <a:p>
            <a:r>
              <a:rPr lang="en-US" b="1" dirty="0" smtClean="0"/>
              <a:t>Associative neuron excitation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4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3"/>
          </a:xfrm>
        </p:spPr>
        <p:txBody>
          <a:bodyPr/>
          <a:lstStyle/>
          <a:p>
            <a:r>
              <a:rPr lang="en-US" b="1" dirty="0" smtClean="0"/>
              <a:t>Synaptic weight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914400"/>
                <a:ext cx="7886700" cy="54102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Synaptic weight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behavior </a:t>
                </a:r>
                <a:r>
                  <a:rPr lang="en-US" dirty="0"/>
                  <a:t>factor that determines </a:t>
                </a:r>
                <a:r>
                  <a:rPr lang="en-US" dirty="0" smtClean="0"/>
                  <a:t>synapse influence on postsynaptic </a:t>
                </a:r>
                <a:r>
                  <a:rPr lang="en-US" dirty="0"/>
                  <a:t>neuron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when </a:t>
                </a:r>
                <a:r>
                  <a:rPr lang="en-US" dirty="0" smtClean="0"/>
                  <a:t>influence </a:t>
                </a:r>
                <a:r>
                  <a:rPr lang="en-US" dirty="0"/>
                  <a:t>is excitatory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when </a:t>
                </a:r>
                <a:r>
                  <a:rPr lang="en-US" dirty="0" smtClean="0"/>
                  <a:t>inhibitory</a:t>
                </a:r>
                <a:r>
                  <a:rPr lang="en-US" dirty="0"/>
                  <a:t>), </a:t>
                </a:r>
              </a:p>
              <a:p>
                <a:pPr marL="0" indent="0">
                  <a:buNone/>
                </a:pP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 smtClean="0"/>
                  <a:t> synaptic </a:t>
                </a:r>
                <a:r>
                  <a:rPr lang="en-US" dirty="0"/>
                  <a:t>permeability </a:t>
                </a:r>
                <a:r>
                  <a:rPr lang="en-US" dirty="0" smtClean="0"/>
                  <a:t>and is computed using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:r>
                  <a:rPr lang="en-US" dirty="0"/>
                  <a:t>Linear </a:t>
                </a:r>
                <a:r>
                  <a:rPr lang="en-US" dirty="0" smtClean="0"/>
                  <a:t>permeability: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Square </a:t>
                </a:r>
                <a:r>
                  <a:rPr lang="en-US" dirty="0"/>
                  <a:t>root </a:t>
                </a:r>
                <a:r>
                  <a:rPr lang="en-US" dirty="0" smtClean="0"/>
                  <a:t>permeability: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𝜂𝛿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𝜂𝛿</m:t>
                            </m:r>
                          </m:e>
                        </m:ra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Quadratic permeability: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𝜂𝛿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𝜂𝛿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Proportional permeability: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Power permeability: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k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 smtClean="0"/>
                  <a:t> number </a:t>
                </a:r>
                <a:r>
                  <a:rPr lang="en-US" dirty="0"/>
                  <a:t>of activations of a presynaptic neuron </a:t>
                </a:r>
                <a:r>
                  <a:rPr lang="en-US" dirty="0" smtClean="0"/>
                  <a:t>during training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synaptic </a:t>
                </a:r>
                <a:r>
                  <a:rPr lang="en-US" dirty="0"/>
                  <a:t>efficiency computed for this </a:t>
                </a:r>
                <a:r>
                  <a:rPr lang="en-US" dirty="0" smtClean="0"/>
                  <a:t>synapse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k&gt;1 </a:t>
                </a:r>
                <a:r>
                  <a:rPr lang="en-US" dirty="0"/>
                  <a:t>is an integer.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  </a:t>
                </a:r>
                <a:r>
                  <a:rPr lang="en-US" dirty="0" smtClean="0"/>
                  <a:t>multiplication factor and is computed using: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+…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𝐿𝐴𝑆𝑇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	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dirty="0"/>
                  <a:t> is the activation threshold of postsynaptic </a:t>
                </a:r>
                <a:r>
                  <a:rPr lang="en-US" dirty="0" smtClean="0"/>
                  <a:t>neuron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𝐿𝐴𝑆𝑇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last </a:t>
                </a:r>
                <a:r>
                  <a:rPr lang="en-US" dirty="0"/>
                  <a:t>postsynaptic </a:t>
                </a:r>
                <a:r>
                  <a:rPr lang="en-US" dirty="0" smtClean="0"/>
                  <a:t>stimulation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Only </a:t>
                </a:r>
                <a:r>
                  <a:rPr lang="en-US" dirty="0"/>
                  <a:t>limitation </a:t>
                </a:r>
                <a:r>
                  <a:rPr lang="en-US" dirty="0" smtClean="0"/>
                  <a:t>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	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914400"/>
                <a:ext cx="7886700" cy="5410200"/>
              </a:xfrm>
              <a:blipFill rotWithShape="0">
                <a:blip r:embed="rId2"/>
                <a:stretch>
                  <a:fillRect l="-309" t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neuron_stru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1650" y="1752601"/>
            <a:ext cx="3546150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0200" y="3276600"/>
            <a:ext cx="373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http://biomedicalengineering.yolasite.com/neurons.php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860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549273"/>
          </a:xfrm>
        </p:spPr>
        <p:txBody>
          <a:bodyPr/>
          <a:lstStyle/>
          <a:p>
            <a:r>
              <a:rPr lang="en-US" b="1" dirty="0" smtClean="0"/>
              <a:t>Synaptic efficiency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609600"/>
                <a:ext cx="7886700" cy="6096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Presynaptic </a:t>
                </a:r>
                <a:r>
                  <a:rPr lang="en-US" dirty="0"/>
                  <a:t>influence is determined by the synaptic efficiency </a:t>
                </a:r>
                <a:r>
                  <a:rPr lang="en-US" dirty="0" smtClean="0"/>
                  <a:t>of </a:t>
                </a:r>
                <a:r>
                  <a:rPr lang="en-US" dirty="0"/>
                  <a:t>a synapse between neurons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:r>
                  <a:rPr lang="en-US" dirty="0"/>
                  <a:t>is defined as: 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time between </a:t>
                </a:r>
                <a:r>
                  <a:rPr lang="en-US" dirty="0"/>
                  <a:t>stimulation of synapse </a:t>
                </a:r>
                <a:r>
                  <a:rPr lang="en-US" dirty="0" smtClean="0"/>
                  <a:t>and </a:t>
                </a:r>
                <a:r>
                  <a:rPr lang="en-US" dirty="0"/>
                  <a:t>activation of postsynaptic </a:t>
                </a:r>
                <a:r>
                  <a:rPr lang="en-US" dirty="0" smtClean="0"/>
                  <a:t>neuron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time to </a:t>
                </a:r>
                <a:r>
                  <a:rPr lang="en-US" dirty="0"/>
                  <a:t>charge and activate postsynaptic neuron </a:t>
                </a:r>
                <a:r>
                  <a:rPr lang="en-US" dirty="0" smtClean="0"/>
                  <a:t>after </a:t>
                </a:r>
                <a:r>
                  <a:rPr lang="en-US" dirty="0"/>
                  <a:t>stimulating </a:t>
                </a:r>
                <a:r>
                  <a:rPr lang="en-US" dirty="0" smtClean="0"/>
                  <a:t>synapse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period for </a:t>
                </a:r>
                <a:r>
                  <a:rPr lang="en-US" dirty="0"/>
                  <a:t>postsynaptic neuron </a:t>
                </a:r>
                <a:r>
                  <a:rPr lang="en-US" dirty="0" smtClean="0"/>
                  <a:t>to relax </a:t>
                </a:r>
                <a:r>
                  <a:rPr lang="en-US" dirty="0"/>
                  <a:t>and </a:t>
                </a:r>
                <a:r>
                  <a:rPr lang="en-US" dirty="0" smtClean="0"/>
                  <a:t>return </a:t>
                </a:r>
                <a:r>
                  <a:rPr lang="en-US" dirty="0"/>
                  <a:t>to </a:t>
                </a:r>
                <a:r>
                  <a:rPr lang="en-US" dirty="0" smtClean="0"/>
                  <a:t>resting state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context </a:t>
                </a:r>
                <a:r>
                  <a:rPr lang="en-US" dirty="0"/>
                  <a:t>influence factor changing the influence of the previously activated and connected neurons on the postsynaptic neuron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training </a:t>
                </a:r>
                <a:r>
                  <a:rPr lang="en-US" dirty="0"/>
                  <a:t>sequence during which </a:t>
                </a:r>
                <a:r>
                  <a:rPr lang="en-US" dirty="0" smtClean="0"/>
                  <a:t>activations were observed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𝕊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the </a:t>
                </a:r>
                <a:r>
                  <a:rPr lang="en-US" dirty="0"/>
                  <a:t>set of all training sequences </a:t>
                </a:r>
                <a:r>
                  <a:rPr lang="en-US" dirty="0" smtClean="0"/>
                  <a:t>used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609600"/>
                <a:ext cx="7886700" cy="6096000"/>
              </a:xfrm>
              <a:blipFill rotWithShape="0">
                <a:blip r:embed="rId2"/>
                <a:stretch>
                  <a:fillRect l="-927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436767" y="6488668"/>
            <a:ext cx="370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http://www.wikiwand.com/nl/Synaps</a:t>
            </a:r>
            <a:endParaRPr lang="en-US" dirty="0"/>
          </a:p>
        </p:txBody>
      </p:sp>
      <p:pic>
        <p:nvPicPr>
          <p:cNvPr id="5" name="Picture 4" descr="Synapse_Illustration2_tweaked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8524" y="1295400"/>
            <a:ext cx="3113076" cy="2007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8650" y="1476862"/>
                <a:ext cx="5244449" cy="1368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𝕊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𝑚𝑖𝑛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∆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𝐶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, ∆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𝐴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476862"/>
                <a:ext cx="5244449" cy="13684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735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549273"/>
          </a:xfrm>
        </p:spPr>
        <p:txBody>
          <a:bodyPr/>
          <a:lstStyle/>
          <a:p>
            <a:r>
              <a:rPr lang="en-US" b="1" dirty="0" smtClean="0"/>
              <a:t>Synaptic efficiency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609600"/>
                <a:ext cx="7886700" cy="6096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Presynaptic </a:t>
                </a:r>
                <a:r>
                  <a:rPr lang="en-US" dirty="0"/>
                  <a:t>influence is determined by the synaptic efficiency </a:t>
                </a:r>
                <a:r>
                  <a:rPr lang="en-US" dirty="0" smtClean="0"/>
                  <a:t>of </a:t>
                </a:r>
                <a:r>
                  <a:rPr lang="en-US" dirty="0"/>
                  <a:t>a synapse between neurons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:r>
                  <a:rPr lang="en-US" dirty="0"/>
                  <a:t>is defined as: 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time between </a:t>
                </a:r>
                <a:r>
                  <a:rPr lang="en-US" dirty="0"/>
                  <a:t>stimulation of synapse </a:t>
                </a:r>
                <a:r>
                  <a:rPr lang="en-US" dirty="0" smtClean="0"/>
                  <a:t>and </a:t>
                </a:r>
                <a:r>
                  <a:rPr lang="en-US" dirty="0"/>
                  <a:t>activation of postsynaptic </a:t>
                </a:r>
                <a:r>
                  <a:rPr lang="en-US" dirty="0" smtClean="0"/>
                  <a:t>neuron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time to </a:t>
                </a:r>
                <a:r>
                  <a:rPr lang="en-US" dirty="0"/>
                  <a:t>charge and activate postsynaptic neuron </a:t>
                </a:r>
                <a:r>
                  <a:rPr lang="en-US" dirty="0" smtClean="0"/>
                  <a:t>after </a:t>
                </a:r>
                <a:r>
                  <a:rPr lang="en-US" dirty="0"/>
                  <a:t>stimulating </a:t>
                </a:r>
                <a:r>
                  <a:rPr lang="en-US" dirty="0" smtClean="0"/>
                  <a:t>synapse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period for </a:t>
                </a:r>
                <a:r>
                  <a:rPr lang="en-US" dirty="0"/>
                  <a:t>postsynaptic neuron </a:t>
                </a:r>
                <a:r>
                  <a:rPr lang="en-US" dirty="0" smtClean="0"/>
                  <a:t>to relax </a:t>
                </a:r>
                <a:r>
                  <a:rPr lang="en-US" dirty="0"/>
                  <a:t>and </a:t>
                </a:r>
                <a:r>
                  <a:rPr lang="en-US" dirty="0" smtClean="0"/>
                  <a:t>return </a:t>
                </a:r>
                <a:r>
                  <a:rPr lang="en-US" dirty="0"/>
                  <a:t>to </a:t>
                </a:r>
                <a:r>
                  <a:rPr lang="en-US" dirty="0" smtClean="0"/>
                  <a:t>resting state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context </a:t>
                </a:r>
                <a:r>
                  <a:rPr lang="en-US" dirty="0"/>
                  <a:t>influence factor changing the influence of the previously activated and connected neurons on the postsynaptic neuron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training </a:t>
                </a:r>
                <a:r>
                  <a:rPr lang="en-US" dirty="0"/>
                  <a:t>sequence during which </a:t>
                </a:r>
                <a:r>
                  <a:rPr lang="en-US" dirty="0" smtClean="0"/>
                  <a:t>activations were observed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𝕊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the </a:t>
                </a:r>
                <a:r>
                  <a:rPr lang="en-US" dirty="0"/>
                  <a:t>set of all training sequences </a:t>
                </a:r>
                <a:r>
                  <a:rPr lang="en-US" dirty="0" smtClean="0"/>
                  <a:t>used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609600"/>
                <a:ext cx="7886700" cy="6096000"/>
              </a:xfrm>
              <a:blipFill rotWithShape="0">
                <a:blip r:embed="rId2"/>
                <a:stretch>
                  <a:fillRect l="-927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436767" y="6488668"/>
            <a:ext cx="370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http://www.wikiwand.com/nl/Synaps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33800" y="1476862"/>
                <a:ext cx="5244449" cy="1368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𝕊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𝑚𝑖𝑛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∆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𝐶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, ∆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𝐴</m:t>
                                                      </m:r>
                                                    </m:sup>
                                                  </m:s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476862"/>
                <a:ext cx="5244449" cy="13684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Synapse_Illustration2_tweaked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295400"/>
            <a:ext cx="3113076" cy="20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3796</TotalTime>
  <Words>1370</Words>
  <Application>Microsoft Office PowerPoint</Application>
  <PresentationFormat>Pokaz na ekranie (4:3)</PresentationFormat>
  <Paragraphs>271</Paragraphs>
  <Slides>23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1" baseType="lpstr">
      <vt:lpstr>ＭＳ Ｐゴシック</vt:lpstr>
      <vt:lpstr>SimSun</vt:lpstr>
      <vt:lpstr>Arial</vt:lpstr>
      <vt:lpstr>Calibri</vt:lpstr>
      <vt:lpstr>Calibri Light</vt:lpstr>
      <vt:lpstr>Cambria Math</vt:lpstr>
      <vt:lpstr>Times New Roman</vt:lpstr>
      <vt:lpstr>Office Theme</vt:lpstr>
      <vt:lpstr>Emergent Creativity in Declarative Memories</vt:lpstr>
      <vt:lpstr>Content</vt:lpstr>
      <vt:lpstr>Introduction</vt:lpstr>
      <vt:lpstr>Knowledge Gathering</vt:lpstr>
      <vt:lpstr>Associative Neuron</vt:lpstr>
      <vt:lpstr>Associative neuron excitation levels</vt:lpstr>
      <vt:lpstr>Synaptic weight</vt:lpstr>
      <vt:lpstr>Synaptic efficiency</vt:lpstr>
      <vt:lpstr>Synaptic efficiency</vt:lpstr>
      <vt:lpstr>Semantic Memory</vt:lpstr>
      <vt:lpstr>Building Semantic Memory</vt:lpstr>
      <vt:lpstr>Associative Construction Process of the Semantic Memory</vt:lpstr>
      <vt:lpstr>Semantic Memory Network</vt:lpstr>
      <vt:lpstr>Using Semantic Memory</vt:lpstr>
      <vt:lpstr>Episodic Memory</vt:lpstr>
      <vt:lpstr>Episodic Memory</vt:lpstr>
      <vt:lpstr>Retrieval of Episodic Memory</vt:lpstr>
      <vt:lpstr>Retrieval of Episodic Memory</vt:lpstr>
      <vt:lpstr>Testing of Episodic Memory</vt:lpstr>
      <vt:lpstr>Emergent Creativity of Declarative Memory</vt:lpstr>
      <vt:lpstr>Simulation of Declarative Memory</vt:lpstr>
      <vt:lpstr>Conclusion</vt:lpstr>
      <vt:lpstr>Questions?</vt:lpstr>
    </vt:vector>
  </TitlesOfParts>
  <Company>Ohio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Janusz</dc:creator>
  <cp:lastModifiedBy>Janusz Starzyk</cp:lastModifiedBy>
  <cp:revision>103</cp:revision>
  <dcterms:created xsi:type="dcterms:W3CDTF">2016-04-13T19:32:40Z</dcterms:created>
  <dcterms:modified xsi:type="dcterms:W3CDTF">2017-11-10T03:55:17Z</dcterms:modified>
</cp:coreProperties>
</file>