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75" r:id="rId4"/>
    <p:sldId id="294" r:id="rId5"/>
    <p:sldId id="341" r:id="rId6"/>
    <p:sldId id="342" r:id="rId7"/>
    <p:sldId id="343" r:id="rId8"/>
    <p:sldId id="316" r:id="rId9"/>
    <p:sldId id="322" r:id="rId10"/>
    <p:sldId id="339" r:id="rId11"/>
    <p:sldId id="340" r:id="rId12"/>
    <p:sldId id="327" r:id="rId13"/>
    <p:sldId id="326" r:id="rId14"/>
    <p:sldId id="329" r:id="rId15"/>
    <p:sldId id="330" r:id="rId16"/>
    <p:sldId id="331" r:id="rId17"/>
    <p:sldId id="333" r:id="rId18"/>
    <p:sldId id="332" r:id="rId19"/>
    <p:sldId id="334" r:id="rId20"/>
    <p:sldId id="335" r:id="rId21"/>
    <p:sldId id="336" r:id="rId22"/>
    <p:sldId id="337" r:id="rId23"/>
    <p:sldId id="338" r:id="rId24"/>
    <p:sldId id="267" r:id="rId25"/>
    <p:sldId id="319" r:id="rId26"/>
    <p:sldId id="320" r:id="rId27"/>
    <p:sldId id="309" r:id="rId28"/>
    <p:sldId id="302" r:id="rId29"/>
    <p:sldId id="32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DDA"/>
    <a:srgbClr val="00B9B9"/>
    <a:srgbClr val="00838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674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A360F5-7C64-E441-8835-205FF8EF5F1F}" type="datetimeFigureOut">
              <a:rPr lang="en-US" altLang="en-US"/>
              <a:pPr/>
              <a:t>11/20/2016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B741E7-B912-AC45-98E6-C67A4BA2F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906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6AE9E0-A68F-4547-8E10-41FBD5D79B32}" type="datetimeFigureOut">
              <a:rPr lang="en-US" altLang="en-US"/>
              <a:pPr/>
              <a:t>11/20/2016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4166B3-36B5-C948-849B-422FFE922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84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DD9D886-3C85-1C49-BE20-A64A345B69C1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804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58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6387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90146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Repeated 100</a:t>
            </a:r>
            <a:r>
              <a:rPr lang="en-US" altLang="en-US" baseline="0" dirty="0" smtClean="0">
                <a:ea typeface="ＭＳ Ｐゴシック" charset="-128"/>
              </a:rPr>
              <a:t> X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4099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charset="-128"/>
              </a:rPr>
              <a:t>Repeated 100</a:t>
            </a:r>
            <a:r>
              <a:rPr lang="en-US" altLang="en-US" baseline="0" smtClean="0">
                <a:ea typeface="ＭＳ Ｐゴシック" charset="-128"/>
              </a:rPr>
              <a:t> X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51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charset="-128"/>
              </a:rPr>
              <a:t>Repeated 100</a:t>
            </a:r>
            <a:r>
              <a:rPr lang="en-US" altLang="en-US" baseline="0" smtClean="0">
                <a:ea typeface="ＭＳ Ｐゴシック" charset="-128"/>
              </a:rPr>
              <a:t> X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2899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charset="-128"/>
              </a:rPr>
              <a:t>Repeated 100</a:t>
            </a:r>
            <a:r>
              <a:rPr lang="en-US" altLang="en-US" baseline="0" smtClean="0">
                <a:ea typeface="ＭＳ Ｐゴシック" charset="-128"/>
              </a:rPr>
              <a:t> X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948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charset="-128"/>
              </a:rPr>
              <a:t>Repeated 100</a:t>
            </a:r>
            <a:r>
              <a:rPr lang="en-US" altLang="en-US" baseline="0" smtClean="0">
                <a:ea typeface="ＭＳ Ｐゴシック" charset="-128"/>
              </a:rPr>
              <a:t> X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3649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385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Give some example of biologically inspired designs?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B3FCD48-D791-3745-A508-56BBBDC0C0B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77391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>
                <a:ea typeface="ＭＳ Ｐゴシック" charset="-128"/>
              </a:rPr>
              <a:t>Shown equation was chosen because it is linear (but won’t hit INF)</a:t>
            </a:r>
          </a:p>
          <a:p>
            <a:endParaRPr lang="en-US" altLang="en-US" sz="1100">
              <a:ea typeface="ＭＳ Ｐゴシック" charset="-128"/>
            </a:endParaRPr>
          </a:p>
          <a:p>
            <a:r>
              <a:rPr lang="en-US" altLang="en-US" sz="1100">
                <a:ea typeface="ＭＳ Ｐゴシック" charset="-128"/>
              </a:rPr>
              <a:t>A </a:t>
            </a:r>
            <a:r>
              <a:rPr lang="en-US" altLang="en-US" sz="1100" b="1">
                <a:ea typeface="ＭＳ Ｐゴシック" charset="-128"/>
              </a:rPr>
              <a:t>bias signal </a:t>
            </a:r>
            <a:r>
              <a:rPr lang="en-US" altLang="en-US" sz="1100">
                <a:ea typeface="ＭＳ Ｐゴシック" charset="-128"/>
              </a:rPr>
              <a:t>triggers an abstract pain and is defined depending on the type of perceived situation.</a:t>
            </a:r>
            <a:endParaRPr lang="pl-PL" altLang="en-US" sz="1100">
              <a:ea typeface="ＭＳ Ｐゴシック" charset="-128"/>
            </a:endParaRPr>
          </a:p>
          <a:p>
            <a:r>
              <a:rPr lang="en-US" altLang="en-US" sz="1100">
                <a:ea typeface="ＭＳ Ｐゴシック" charset="-128"/>
              </a:rPr>
              <a:t>Bias reflects the level of need associated with the resource/action</a:t>
            </a:r>
            <a:endParaRPr lang="pl-PL" altLang="en-US" sz="1100">
              <a:ea typeface="ＭＳ Ｐゴシック" charset="-128"/>
            </a:endParaRPr>
          </a:p>
          <a:p>
            <a:endParaRPr lang="pl-PL" altLang="en-US" sz="1100">
              <a:ea typeface="ＭＳ Ｐゴシック" charset="-128"/>
            </a:endParaRPr>
          </a:p>
        </p:txBody>
      </p:sp>
      <p:sp>
        <p:nvSpPr>
          <p:cNvPr id="512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3234C0D-8FF5-8A45-929F-DCC81AE74DF3}" type="slidenum">
              <a:rPr lang="pl-PL" altLang="en-US" sz="1200"/>
              <a:pPr eaLnBrk="1" hangingPunct="1"/>
              <a:t>26</a:t>
            </a:fld>
            <a:endParaRPr lang="pl-PL" altLang="en-US" sz="1200"/>
          </a:p>
        </p:txBody>
      </p:sp>
    </p:spTree>
    <p:extLst>
      <p:ext uri="{BB962C8B-B14F-4D97-AF65-F5344CB8AC3E}">
        <p14:creationId xmlns:p14="http://schemas.microsoft.com/office/powerpoint/2010/main" val="3979093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>
                <a:ea typeface="ＭＳ Ｐゴシック" charset="-128"/>
              </a:rPr>
              <a:t>Shown equation was chosen because it is linear (but won’t hit INF)</a:t>
            </a:r>
          </a:p>
          <a:p>
            <a:endParaRPr lang="en-US" altLang="en-US" sz="1100">
              <a:ea typeface="ＭＳ Ｐゴシック" charset="-128"/>
            </a:endParaRPr>
          </a:p>
          <a:p>
            <a:r>
              <a:rPr lang="en-US" altLang="en-US" sz="1100">
                <a:ea typeface="ＭＳ Ｐゴシック" charset="-128"/>
              </a:rPr>
              <a:t>In the case of desired resource we want non-zero bias for both too little and to much of a resource.  We also prefer “exponential” (nonlinear)” growth of bias for desired situations.</a:t>
            </a:r>
          </a:p>
          <a:p>
            <a:endParaRPr lang="en-US" altLang="en-US" sz="1100">
              <a:ea typeface="ＭＳ Ｐゴシック" charset="-128"/>
            </a:endParaRPr>
          </a:p>
          <a:p>
            <a:r>
              <a:rPr lang="en-US" altLang="en-US" sz="1100">
                <a:ea typeface="ＭＳ Ｐゴシック" charset="-128"/>
              </a:rPr>
              <a:t>Why use linear calc. for undesired situations?</a:t>
            </a:r>
          </a:p>
        </p:txBody>
      </p:sp>
      <p:sp>
        <p:nvSpPr>
          <p:cNvPr id="2662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C3F986F-0A8C-D64C-9006-3143D9471BB7}" type="slidenum">
              <a:rPr lang="pl-PL" altLang="en-US" sz="1200"/>
              <a:pPr eaLnBrk="1" hangingPunct="1"/>
              <a:t>27</a:t>
            </a:fld>
            <a:endParaRPr lang="pl-PL" altLang="en-US" sz="1200"/>
          </a:p>
        </p:txBody>
      </p:sp>
    </p:spTree>
    <p:extLst>
      <p:ext uri="{BB962C8B-B14F-4D97-AF65-F5344CB8AC3E}">
        <p14:creationId xmlns:p14="http://schemas.microsoft.com/office/powerpoint/2010/main" val="3970098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b="1">
                <a:solidFill>
                  <a:srgbClr val="FF0000"/>
                </a:solidFill>
                <a:ea typeface="ＭＳ Ｐゴシック" charset="-128"/>
              </a:rPr>
              <a:t>Transition from previous slide. How do we go from bias to action calculation?</a:t>
            </a:r>
          </a:p>
          <a:p>
            <a:r>
              <a:rPr lang="en-US" altLang="en-US" sz="1100">
                <a:ea typeface="ＭＳ Ｐゴシック" charset="-128"/>
              </a:rPr>
              <a:t>Bias is used to  calculate pain.  </a:t>
            </a:r>
          </a:p>
          <a:p>
            <a:r>
              <a:rPr lang="en-US" altLang="en-US" sz="1100">
                <a:ea typeface="ＭＳ Ｐゴシック" charset="-128"/>
              </a:rPr>
              <a:t>Changes in pain reflect how action affect the agent. </a:t>
            </a:r>
          </a:p>
          <a:p>
            <a:r>
              <a:rPr lang="en-US" altLang="en-US" sz="1100">
                <a:ea typeface="ＭＳ Ｐゴシック" charset="-128"/>
              </a:rPr>
              <a:t>We need to update weights between pain and goals</a:t>
            </a:r>
          </a:p>
          <a:p>
            <a:r>
              <a:rPr lang="en-US" altLang="en-US" sz="1100">
                <a:ea typeface="ＭＳ Ｐゴシック" charset="-128"/>
              </a:rPr>
              <a:t>Weights are used to select actions/goals.</a:t>
            </a:r>
          </a:p>
        </p:txBody>
      </p:sp>
      <p:sp>
        <p:nvSpPr>
          <p:cNvPr id="532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F77B7E-6CA4-FC41-9146-BCDCD0215C70}" type="slidenum">
              <a:rPr lang="pl-PL" altLang="en-US" sz="1200"/>
              <a:pPr eaLnBrk="1" hangingPunct="1"/>
              <a:t>28</a:t>
            </a:fld>
            <a:endParaRPr lang="pl-PL" altLang="en-US" sz="1200"/>
          </a:p>
        </p:txBody>
      </p:sp>
    </p:spTree>
    <p:extLst>
      <p:ext uri="{BB962C8B-B14F-4D97-AF65-F5344CB8AC3E}">
        <p14:creationId xmlns:p14="http://schemas.microsoft.com/office/powerpoint/2010/main" val="209438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General purpose? What machine learning is used for.</a:t>
            </a:r>
          </a:p>
          <a:p>
            <a:r>
              <a:rPr lang="en-US" altLang="en-US">
                <a:ea typeface="ＭＳ Ｐゴシック" charset="-128"/>
              </a:rPr>
              <a:t>ML is part of machine learning.</a:t>
            </a:r>
          </a:p>
          <a:p>
            <a:r>
              <a:rPr lang="en-US" altLang="en-US">
                <a:ea typeface="ＭＳ Ｐゴシック" charset="-128"/>
              </a:rPr>
              <a:t>Autonomous learning, rovers, etc.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A54483D-3FF3-9547-907E-AD3DD8594872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2979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0792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122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>
                <a:ea typeface="ＭＳ Ｐゴシック" charset="-128"/>
              </a:rPr>
              <a:t>A </a:t>
            </a:r>
            <a:r>
              <a:rPr lang="en-US" altLang="en-US" sz="1100" b="1">
                <a:ea typeface="ＭＳ Ｐゴシック" charset="-128"/>
              </a:rPr>
              <a:t>bias signal </a:t>
            </a:r>
            <a:r>
              <a:rPr lang="en-US" altLang="en-US" sz="1100">
                <a:ea typeface="ＭＳ Ｐゴシック" charset="-128"/>
              </a:rPr>
              <a:t>triggers an abstract pain and is defined depending on the type of perceived situation.</a:t>
            </a:r>
            <a:endParaRPr lang="pl-PL" altLang="en-US" sz="1100">
              <a:ea typeface="ＭＳ Ｐゴシック" charset="-128"/>
            </a:endParaRPr>
          </a:p>
          <a:p>
            <a:r>
              <a:rPr lang="en-US" altLang="en-US" sz="1100">
                <a:ea typeface="ＭＳ Ｐゴシック" charset="-128"/>
              </a:rPr>
              <a:t>Bias reflects the level of need associated with the resource/action</a:t>
            </a:r>
            <a:endParaRPr lang="pl-PL" altLang="en-US" sz="1100">
              <a:ea typeface="ＭＳ Ｐゴシック" charset="-128"/>
            </a:endParaRPr>
          </a:p>
          <a:p>
            <a:endParaRPr lang="en-US" altLang="en-US" sz="1100">
              <a:ea typeface="ＭＳ Ｐゴシック" charset="-128"/>
            </a:endParaRPr>
          </a:p>
          <a:p>
            <a:r>
              <a:rPr lang="en-US" altLang="en-US" sz="1100">
                <a:ea typeface="ＭＳ Ｐゴシック" charset="-128"/>
              </a:rPr>
              <a:t>Bias based on availability is more general than than calculated strictly for an action or a resource.  It can also be adjusted for desirability.</a:t>
            </a:r>
            <a:endParaRPr lang="en-US" altLang="en-US" i="1">
              <a:ea typeface="ＭＳ Ｐゴシック" charset="-128"/>
            </a:endParaRPr>
          </a:p>
          <a:p>
            <a:endParaRPr lang="pl-PL" altLang="en-US" sz="1100">
              <a:ea typeface="ＭＳ Ｐゴシック" charset="-128"/>
            </a:endParaRPr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7D0F5C-D465-E448-9903-3520A45BFA66}" type="slidenum">
              <a:rPr lang="pl-PL" altLang="en-US" sz="1200"/>
              <a:pPr eaLnBrk="1" hangingPunct="1"/>
              <a:t>10</a:t>
            </a:fld>
            <a:endParaRPr lang="pl-PL" altLang="en-US" sz="1200"/>
          </a:p>
        </p:txBody>
      </p:sp>
    </p:spTree>
    <p:extLst>
      <p:ext uri="{BB962C8B-B14F-4D97-AF65-F5344CB8AC3E}">
        <p14:creationId xmlns:p14="http://schemas.microsoft.com/office/powerpoint/2010/main" val="416054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530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284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Measures presented in next slide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5BEE90-47F5-FA44-92C2-20F7CCB16B9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169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F36265F-7C27-DB4F-B0AB-9C4D29628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79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4F866-AEBF-2B4F-BA7E-D978EB3DE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88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A8599-6883-F24A-9B33-D78247D1D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0EB9-BA56-EC4C-8C0D-F7ABCBFC7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98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18A6F33-73CA-8747-9507-3A85EF32B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8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6C8B5-E4E2-994C-B65F-C1A0FDDE5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4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1CFEC-6126-854E-B2F3-DF1E3CA50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A9680-B4BD-894C-B201-E86D65AE3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C810A-9FF6-9542-A4D0-FA1444C1A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0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BB0EB-57F3-564B-B37C-67379BA03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4F852B5-0BA4-C942-BA06-6F84ABF69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JTG - 12/10/14 - SSCI - CIHLI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0231CE76-2F92-C642-B6DB-99E73E1439A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800" smtClean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80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29" r:id="rId2"/>
    <p:sldLayoutId id="2147484338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9" r:id="rId9"/>
    <p:sldLayoutId id="2147484335" r:id="rId10"/>
    <p:sldLayoutId id="214748433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11" Type="http://schemas.openxmlformats.org/officeDocument/2006/relationships/package" Target="../embeddings/Microsoft_Word_Document3.docx"/><Relationship Id="rId5" Type="http://schemas.openxmlformats.org/officeDocument/2006/relationships/package" Target="../embeddings/Microsoft_Word_Document1.docx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11" Type="http://schemas.openxmlformats.org/officeDocument/2006/relationships/package" Target="../embeddings/Microsoft_Word_Document6.docx"/><Relationship Id="rId5" Type="http://schemas.openxmlformats.org/officeDocument/2006/relationships/package" Target="../embeddings/Microsoft_Word_Document4.docx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2514600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dirty="0" smtClean="0">
                <a:effectLst/>
              </a:rPr>
              <a:t>Trust in Motivated Learning Agents</a:t>
            </a:r>
            <a:endParaRPr lang="en-US" sz="6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8305800" cy="26161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James Graham</a:t>
            </a:r>
            <a:r>
              <a:rPr lang="en-US" altLang="en-US" sz="2000" baseline="30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1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, </a:t>
            </a:r>
            <a:r>
              <a:rPr lang="en-US" altLang="en-US" sz="2000" dirty="0" err="1">
                <a:effectLst>
                  <a:outerShdw blurRad="38100" dist="38100" dir="2700000" algn="tl">
                    <a:srgbClr val="04617B"/>
                  </a:outerShdw>
                </a:effectLst>
              </a:rPr>
              <a:t>Janusz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 A. Starzyk</a:t>
            </a:r>
            <a:r>
              <a:rPr lang="en-US" altLang="en-US" sz="2000" baseline="30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1,2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,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Adrian Horzyk</a:t>
            </a:r>
            <a:r>
              <a:rPr lang="en-US" altLang="en-US" sz="2000" baseline="30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3</a:t>
            </a:r>
            <a:endParaRPr lang="en-US" altLang="en-US" sz="2000" dirty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eaLnBrk="1" hangingPunct="1"/>
            <a:endParaRPr lang="en-US" altLang="en-US" sz="2000" dirty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eaLnBrk="1" hangingPunct="1"/>
            <a:r>
              <a:rPr lang="en-US" altLang="en-US" sz="2000" baseline="30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1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School of Electrical Engineering and Computer Science</a:t>
            </a:r>
          </a:p>
          <a:p>
            <a:pPr eaLnBrk="1" hangingPunct="1"/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 </a:t>
            </a:r>
            <a:r>
              <a:rPr lang="pl-PL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Ohio 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University, Athens, OH, USA</a:t>
            </a:r>
          </a:p>
          <a:p>
            <a:pPr eaLnBrk="1" hangingPunct="1"/>
            <a:r>
              <a:rPr lang="en-US" altLang="en-US" sz="2000" baseline="30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2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University of Information Technology and Management</a:t>
            </a:r>
          </a:p>
          <a:p>
            <a:pPr eaLnBrk="1" hangingPunct="1"/>
            <a:r>
              <a:rPr lang="en-US" altLang="en-US" sz="2000" baseline="30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  </a:t>
            </a:r>
            <a:r>
              <a:rPr lang="pl-PL" altLang="en-US" sz="2000" baseline="30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Rzeszow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, Poland</a:t>
            </a:r>
            <a:endParaRPr lang="en-US" altLang="en-US" sz="2000" baseline="30000" dirty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eaLnBrk="1" hangingPunct="1"/>
            <a:r>
              <a:rPr lang="en-US" altLang="en-US" sz="2000" baseline="30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3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Department of Automatics and Biomedical Engineering, </a:t>
            </a:r>
            <a:r>
              <a:rPr lang="pl-PL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/>
            </a:r>
            <a:br>
              <a:rPr lang="pl-PL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</a:br>
            <a:r>
              <a:rPr lang="pl-PL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AGH University of Science and Technology</a:t>
            </a:r>
            <a:r>
              <a:rPr lang="en-US" alt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Krakow, Poland </a:t>
            </a:r>
            <a:endParaRPr lang="en-US" altLang="en-US" sz="2000" dirty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zawartości 1"/>
          <p:cNvSpPr txBox="1">
            <a:spLocks/>
          </p:cNvSpPr>
          <p:nvPr/>
        </p:nvSpPr>
        <p:spPr bwMode="auto">
          <a:xfrm>
            <a:off x="457200" y="1676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altLang="en-US" sz="2800" dirty="0">
                <a:latin typeface="Constantia" charset="0"/>
              </a:rPr>
              <a:t>Availability based bias</a:t>
            </a:r>
          </a:p>
        </p:txBody>
      </p:sp>
      <p:sp>
        <p:nvSpPr>
          <p:cNvPr id="23554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9812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en-US" altLang="en-US" sz="1500" dirty="0">
                <a:ea typeface="ＭＳ Ｐゴシック" charset="-128"/>
              </a:rPr>
              <a:t>	</a:t>
            </a:r>
            <a:r>
              <a:rPr lang="en-US" altLang="en-US" sz="2200" i="1" dirty="0">
                <a:ea typeface="ＭＳ Ｐゴシック" charset="-128"/>
              </a:rPr>
              <a:t>R</a:t>
            </a:r>
            <a:r>
              <a:rPr lang="en-US" altLang="en-US" sz="2200" i="1" baseline="-25000" dirty="0">
                <a:ea typeface="ＭＳ Ｐゴシック" charset="-128"/>
              </a:rPr>
              <a:t>d</a:t>
            </a:r>
            <a:r>
              <a:rPr lang="en-US" altLang="en-US" sz="2200" dirty="0">
                <a:ea typeface="ＭＳ Ｐゴシック" charset="-128"/>
              </a:rPr>
              <a:t> is a desired resource value (at a sensory input </a:t>
            </a:r>
            <a:r>
              <a:rPr lang="en-US" altLang="en-US" sz="2200" i="1" dirty="0" err="1">
                <a:ea typeface="ＭＳ Ｐゴシック" charset="-128"/>
              </a:rPr>
              <a:t>s</a:t>
            </a:r>
            <a:r>
              <a:rPr lang="en-US" altLang="en-US" sz="2200" i="1" baseline="-25000" dirty="0" err="1">
                <a:ea typeface="ＭＳ Ｐゴシック" charset="-128"/>
              </a:rPr>
              <a:t>i</a:t>
            </a:r>
            <a:r>
              <a:rPr lang="en-US" altLang="en-US" sz="2200" dirty="0">
                <a:ea typeface="ＭＳ Ｐゴシック" charset="-128"/>
              </a:rPr>
              <a:t>) 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en-US" altLang="en-US" sz="2200" i="1" dirty="0">
                <a:ea typeface="ＭＳ Ｐゴシック" charset="-128"/>
              </a:rPr>
              <a:t>	</a:t>
            </a:r>
            <a:r>
              <a:rPr lang="en-US" altLang="en-US" sz="2200" i="1" dirty="0" err="1">
                <a:ea typeface="ＭＳ Ｐゴシック" charset="-128"/>
              </a:rPr>
              <a:t>R</a:t>
            </a:r>
            <a:r>
              <a:rPr lang="en-US" altLang="en-US" sz="2200" i="1" baseline="-25000" dirty="0" err="1">
                <a:ea typeface="ＭＳ Ｐゴシック" charset="-128"/>
              </a:rPr>
              <a:t>c</a:t>
            </a:r>
            <a:r>
              <a:rPr lang="en-US" altLang="en-US" sz="2200" dirty="0">
                <a:ea typeface="ＭＳ Ｐゴシック" charset="-128"/>
              </a:rPr>
              <a:t> is a current resource value </a:t>
            </a:r>
            <a:r>
              <a:rPr lang="en-US" altLang="en-US" sz="2200" i="1" dirty="0">
                <a:ea typeface="ＭＳ Ｐゴシック" charset="-128"/>
              </a:rPr>
              <a:t>	</a:t>
            </a:r>
            <a:endParaRPr lang="en-US" altLang="en-US" sz="2200" dirty="0"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en-US" altLang="en-US" sz="2200" dirty="0">
                <a:ea typeface="ＭＳ Ｐゴシック" charset="-128"/>
              </a:rPr>
              <a:t>	</a:t>
            </a:r>
            <a:r>
              <a:rPr lang="en-US" altLang="en-US" sz="2200" i="1" dirty="0">
                <a:ea typeface="ＭＳ Ｐゴシック" charset="-128"/>
              </a:rPr>
              <a:t>A</a:t>
            </a:r>
            <a:r>
              <a:rPr lang="en-US" altLang="en-US" sz="2200" dirty="0">
                <a:ea typeface="ＭＳ Ｐゴシック" charset="-128"/>
              </a:rPr>
              <a:t> is the Availability calculation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en-US" altLang="en-US" sz="2200" dirty="0">
                <a:ea typeface="ＭＳ Ｐゴシック" charset="-128"/>
              </a:rPr>
              <a:t>    </a:t>
            </a:r>
            <a:r>
              <a:rPr lang="en-US" altLang="en-US" sz="2200" i="1" dirty="0">
                <a:ea typeface="ＭＳ Ｐゴシック" charset="-128"/>
              </a:rPr>
              <a:t>d</a:t>
            </a:r>
            <a:r>
              <a:rPr lang="en-US" altLang="en-US" sz="2200" i="1" baseline="-25000" dirty="0">
                <a:ea typeface="ＭＳ Ｐゴシック" charset="-128"/>
              </a:rPr>
              <a:t>c</a:t>
            </a:r>
            <a:r>
              <a:rPr lang="en-US" altLang="en-US" sz="2200" dirty="0">
                <a:ea typeface="ＭＳ Ｐゴシック" charset="-128"/>
              </a:rPr>
              <a:t> is the current distance to another agent</a:t>
            </a:r>
            <a:br>
              <a:rPr lang="en-US" altLang="en-US" sz="2200" dirty="0">
                <a:ea typeface="ＭＳ Ｐゴシック" charset="-128"/>
              </a:rPr>
            </a:br>
            <a:r>
              <a:rPr lang="en-US" altLang="en-US" sz="2200" i="1" dirty="0" err="1">
                <a:ea typeface="ＭＳ Ｐゴシック" charset="-128"/>
              </a:rPr>
              <a:t>d</a:t>
            </a:r>
            <a:r>
              <a:rPr lang="en-US" altLang="en-US" sz="2200" i="1" baseline="-25000" dirty="0" err="1">
                <a:ea typeface="ＭＳ Ｐゴシック" charset="-128"/>
              </a:rPr>
              <a:t>d</a:t>
            </a:r>
            <a:r>
              <a:rPr lang="en-US" altLang="en-US" sz="2200" dirty="0">
                <a:ea typeface="ＭＳ Ｐゴシック" charset="-128"/>
              </a:rPr>
              <a:t> is a desired (a comfortable) distance to another </a:t>
            </a:r>
            <a:r>
              <a:rPr lang="en-US" altLang="en-US" sz="2200" dirty="0" smtClean="0">
                <a:ea typeface="ＭＳ Ｐゴシック" charset="-128"/>
              </a:rPr>
              <a:t>agent</a:t>
            </a:r>
            <a:endParaRPr lang="en-US" altLang="en-US" sz="2200" dirty="0">
              <a:ea typeface="ＭＳ Ｐゴシック" charset="-128"/>
            </a:endParaRPr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ytuł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dirty="0" smtClean="0">
                <a:ea typeface="ＭＳ Ｐゴシック" charset="-128"/>
              </a:rPr>
              <a:t>Motivated </a:t>
            </a:r>
            <a:r>
              <a:rPr lang="en-US" altLang="en-US" sz="4800" dirty="0">
                <a:ea typeface="ＭＳ Ｐゴシック" charset="-128"/>
              </a:rPr>
              <a:t>Learning– cont.</a:t>
            </a:r>
            <a:endParaRPr lang="en-US" sz="4800" dirty="0"/>
          </a:p>
        </p:txBody>
      </p:sp>
      <p:graphicFrame>
        <p:nvGraphicFramePr>
          <p:cNvPr id="23559" name="Object 1"/>
          <p:cNvGraphicFramePr>
            <a:graphicFrameLocks noChangeAspect="1"/>
          </p:cNvGraphicFramePr>
          <p:nvPr/>
        </p:nvGraphicFramePr>
        <p:xfrm>
          <a:off x="533400" y="2209800"/>
          <a:ext cx="14065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3" name="Document" r:id="rId5" imgW="6628320" imgH="200880" progId="Word.Document.12">
                  <p:embed/>
                </p:oleObj>
              </mc:Choice>
              <mc:Fallback>
                <p:oleObj name="Document" r:id="rId5" imgW="6628320" imgH="2008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14065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2"/>
          <p:cNvGraphicFramePr>
            <a:graphicFrameLocks noChangeAspect="1"/>
          </p:cNvGraphicFramePr>
          <p:nvPr/>
        </p:nvGraphicFramePr>
        <p:xfrm>
          <a:off x="914400" y="2667000"/>
          <a:ext cx="12809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4" name="Document" r:id="rId8" imgW="6628320" imgH="347400" progId="Word.Document.12">
                  <p:embed/>
                </p:oleObj>
              </mc:Choice>
              <mc:Fallback>
                <p:oleObj name="Document" r:id="rId8" imgW="6628320" imgH="34740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128095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3"/>
          <p:cNvGraphicFramePr>
            <a:graphicFrameLocks noChangeAspect="1"/>
          </p:cNvGraphicFramePr>
          <p:nvPr/>
        </p:nvGraphicFramePr>
        <p:xfrm>
          <a:off x="914400" y="3276600"/>
          <a:ext cx="120761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5" name="Document" r:id="rId11" imgW="6628320" imgH="822600" progId="Word.Document.12">
                  <p:embed/>
                </p:oleObj>
              </mc:Choice>
              <mc:Fallback>
                <p:oleObj name="Document" r:id="rId11" imgW="6628320" imgH="82260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12076113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35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DE6434A-CBE4-D246-AC97-DE9292E6A711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Motivated Learning–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r>
              <a:rPr lang="en-US" altLang="en-US" sz="2200" dirty="0" smtClean="0">
                <a:ea typeface="ＭＳ Ｐゴシック" charset="-128"/>
              </a:rPr>
              <a:t>Once a bias is evaluated and NAC action pain is triggered, an agent can learn the </a:t>
            </a:r>
            <a:r>
              <a:rPr lang="en-US" altLang="en-US" sz="2200" i="1" dirty="0" err="1" smtClean="0">
                <a:ea typeface="ＭＳ Ｐゴシック" charset="-128"/>
              </a:rPr>
              <a:t>w</a:t>
            </a:r>
            <a:r>
              <a:rPr lang="en-US" altLang="en-US" sz="2200" i="1" baseline="-25000" dirty="0" err="1" smtClean="0">
                <a:ea typeface="ＭＳ Ｐゴシック" charset="-128"/>
              </a:rPr>
              <a:t>bp</a:t>
            </a:r>
            <a:r>
              <a:rPr lang="en-US" altLang="en-US" sz="2200" dirty="0" smtClean="0">
                <a:ea typeface="ＭＳ Ｐゴシック" charset="-128"/>
              </a:rPr>
              <a:t> weights and properly respond to associated NAC actions.</a:t>
            </a:r>
          </a:p>
          <a:p>
            <a:r>
              <a:rPr lang="en-US" altLang="en-US" sz="2200" dirty="0" smtClean="0">
                <a:ea typeface="ＭＳ Ｐゴシック" charset="-128"/>
              </a:rPr>
              <a:t>While distance based bias/pain is used here, other functions are acceptable as long as they properly impact bias signals</a:t>
            </a:r>
            <a:r>
              <a:rPr lang="en-US" altLang="en-US" dirty="0" smtClean="0">
                <a:ea typeface="ＭＳ Ｐゴシック" charset="-128"/>
              </a:rPr>
              <a:t>.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143" y="3657600"/>
            <a:ext cx="523371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Developing Trust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235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 ML trust towards individual agents is associated with NACs actions.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If most NAC actions are desirable it is trusted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If most NAC actions are undesirable it is distrusted</a:t>
            </a:r>
          </a:p>
          <a:p>
            <a:r>
              <a:rPr lang="en-US" altLang="en-US" dirty="0" smtClean="0">
                <a:ea typeface="ＭＳ Ｐゴシック" charset="-128"/>
              </a:rPr>
              <a:t>This generalizes ML from learning to use resources and respond to NAC actions to the early stages of developing trust and cooperation.</a:t>
            </a:r>
          </a:p>
          <a:p>
            <a:r>
              <a:rPr lang="en-US" altLang="en-US" dirty="0" smtClean="0">
                <a:ea typeface="ＭＳ Ｐゴシック" charset="-128"/>
              </a:rPr>
              <a:t>Trust has a potential of accepting another agent as a teacher.</a:t>
            </a:r>
          </a:p>
          <a:p>
            <a:r>
              <a:rPr lang="en-US" altLang="en-US" dirty="0" smtClean="0">
                <a:ea typeface="ＭＳ Ｐゴシック" charset="-128"/>
              </a:rPr>
              <a:t>Agents may be differentiated by how easily they trust (or not)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Developing Trust – cont.</a:t>
            </a:r>
            <a:endParaRPr lang="en-US" altLang="en-US" sz="4400" dirty="0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>
                    <a:ea typeface="ＭＳ Ｐゴシック" charset="-128"/>
                  </a:rPr>
                  <a:t>Trust is defined for each NAC based on an agent’s experience and can range from -1 to +1: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𝑁𝐴𝐶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 smtClean="0">
                  <a:ea typeface="ＭＳ Ｐゴシック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is the number of NAC actions performed that had an effect on the agent’s pain levels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</a:t>
                </a:r>
                <a:r>
                  <a:rPr lang="en-US" dirty="0"/>
                  <a:t>is desirability of action k performed by the NAC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t</a:t>
                </a:r>
                <a:r>
                  <a:rPr lang="en-US" dirty="0" smtClean="0"/>
                  <a:t>he </a:t>
                </a:r>
                <a:r>
                  <a:rPr lang="en-US" dirty="0"/>
                  <a:t>number of pain signals affected by this action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</a:t>
                </a:r>
                <a:r>
                  <a:rPr lang="en-US" altLang="en-US" dirty="0" smtClean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bias to pain weight specific to action </a:t>
                </a:r>
                <a:r>
                  <a:rPr lang="en-US" i="1" dirty="0"/>
                  <a:t>k</a:t>
                </a:r>
                <a:r>
                  <a:rPr lang="en-US" dirty="0"/>
                  <a:t> and affecting the pain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dirty="0" smtClean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15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1803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Developing Trust – cont.</a:t>
            </a:r>
            <a:endParaRPr lang="en-US" altLang="en-US" sz="4400" dirty="0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>
                    <a:ea typeface="ＭＳ Ｐゴシック" charset="-128"/>
                  </a:rPr>
                  <a:t>Prior equation puts equal weight on desirable and undesirable actions, however, as this can vary between agents, the following is more appropriate: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𝑁𝐴𝐶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𝑢</m:t>
                                </m:r>
                              </m:sub>
                            </m:sSub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 smtClean="0">
                  <a:ea typeface="ＭＳ Ｐゴシック" charset="-128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is the number of </a:t>
                </a:r>
                <a:r>
                  <a:rPr lang="en-US" altLang="en-US" dirty="0" smtClean="0">
                    <a:ea typeface="ＭＳ Ｐゴシック" charset="-128"/>
                  </a:rPr>
                  <a:t>desired NAC </a:t>
                </a:r>
                <a:r>
                  <a:rPr lang="en-US" altLang="en-US" dirty="0">
                    <a:ea typeface="ＭＳ Ｐゴシック" charset="-128"/>
                  </a:rPr>
                  <a:t>actions performed the had an effect on the agent’s pain levels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is the number of </a:t>
                </a:r>
                <a:r>
                  <a:rPr lang="en-US" altLang="en-US" dirty="0" smtClean="0">
                    <a:ea typeface="ＭＳ Ｐゴシック" charset="-128"/>
                  </a:rPr>
                  <a:t>undesired NAC </a:t>
                </a:r>
                <a:r>
                  <a:rPr lang="en-US" altLang="en-US" dirty="0">
                    <a:ea typeface="ＭＳ Ｐゴシック" charset="-128"/>
                  </a:rPr>
                  <a:t>actions performed the had an effect on the agent’s pain </a:t>
                </a:r>
                <a:r>
                  <a:rPr lang="en-US" altLang="en-US" dirty="0" smtClean="0">
                    <a:ea typeface="ＭＳ Ｐゴシック" charset="-128"/>
                  </a:rPr>
                  <a:t>levels</a:t>
                </a:r>
                <a:endParaRPr lang="en-US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(each ranging from 0 to 1) represent the trust/distrust factors</a:t>
                </a:r>
              </a:p>
              <a:p>
                <a:pPr lvl="1"/>
                <a:endParaRPr lang="en-US" altLang="en-US" dirty="0" smtClean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15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1803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yod_tru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14800"/>
            <a:ext cx="3124200" cy="2349398"/>
          </a:xfrm>
          <a:prstGeom prst="rect">
            <a:avLst/>
          </a:prstGeom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8943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charset="-128"/>
              </a:rPr>
              <a:t>We adapted our basic ML algorithm to </a:t>
            </a:r>
            <a:r>
              <a:rPr lang="en-US" altLang="en-US" dirty="0">
                <a:ea typeface="ＭＳ Ｐゴシック" charset="-128"/>
              </a:rPr>
              <a:t>develop “trust” </a:t>
            </a:r>
            <a:r>
              <a:rPr lang="en-US" altLang="en-US" dirty="0" smtClean="0">
                <a:ea typeface="ＭＳ Ｐゴシック" charset="-128"/>
              </a:rPr>
              <a:t>using the previous equations.</a:t>
            </a:r>
          </a:p>
          <a:p>
            <a:r>
              <a:rPr lang="en-US" altLang="en-US" dirty="0" smtClean="0">
                <a:ea typeface="ＭＳ Ｐゴシック" charset="-128"/>
              </a:rPr>
              <a:t>Several scenarios with varying NACs and trust parameters were developed and tested.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Different NACs with different levels of trustworthiness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Varying rates at developing trust in the agent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Two separate experiments</a:t>
            </a:r>
            <a:r>
              <a:rPr lang="pl-PL" altLang="en-US" dirty="0" smtClean="0">
                <a:ea typeface="ＭＳ Ｐゴシック" charset="-128"/>
              </a:rPr>
              <a:t/>
            </a:r>
            <a:br>
              <a:rPr lang="pl-PL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were performed</a:t>
            </a: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64578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http://www.bitglass.com/blog/why-trust-employer-to-keep-personal-information-private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11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163"/>
                <a:ext cx="3657600" cy="438943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en-US" dirty="0" smtClean="0">
                    <a:ea typeface="ＭＳ Ｐゴシック" charset="-128"/>
                  </a:rPr>
                  <a:t>Experiment 1: tested how trust values change over time as the agent experiences actions from NACs with different levels of “friendliness”</a:t>
                </a:r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 smtClean="0">
                    <a:ea typeface="ＭＳ Ｐゴシック" charset="-128"/>
                  </a:rPr>
                  <a:t>For the test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=0.7</m:t>
                    </m:r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and varied NAC friendliness from 0.1 to 1.0</a:t>
                </a:r>
              </a:p>
              <a:p>
                <a:r>
                  <a:rPr lang="en-US" altLang="en-US" dirty="0" smtClean="0">
                    <a:ea typeface="ＭＳ Ｐゴシック" charset="-128"/>
                  </a:rPr>
                  <a:t>As expected, the higher the NAC friendliness the greater the agent’s trust.</a:t>
                </a:r>
              </a:p>
            </p:txBody>
          </p:sp>
        </mc:Choice>
        <mc:Fallback xmlns="">
          <p:sp>
            <p:nvSpPr>
              <p:cNvPr id="215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163"/>
                <a:ext cx="3657600" cy="4389437"/>
              </a:xfrm>
              <a:blipFill rotWithShape="0">
                <a:blip r:embed="rId3"/>
                <a:stretch>
                  <a:fillRect l="-1333" t="-1526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133600"/>
            <a:ext cx="53859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55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657600" cy="438943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charset="-128"/>
              </a:rPr>
              <a:t>Here the maximum reward possible is normalized to 1.0 and punishment to -1.0</a:t>
            </a:r>
          </a:p>
          <a:p>
            <a:r>
              <a:rPr lang="en-US" altLang="en-US" dirty="0" smtClean="0">
                <a:ea typeface="ＭＳ Ｐゴシック" charset="-128"/>
              </a:rPr>
              <a:t>Utilizing trust, the agent did not allow unfriendly NACs to hurt it, limiting punishment to -0.2.</a:t>
            </a: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057400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163"/>
                <a:ext cx="4572000" cy="4389437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 smtClean="0">
                    <a:ea typeface="ＭＳ Ｐゴシック" charset="-128"/>
                  </a:rPr>
                  <a:t>Experiment 2: tested how an agent responds to two NACs with friendliness of 0.2 and 0.8, respectively,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s-IS" dirty="0" smtClean="0"/>
                  <a:t> = 0.6,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is-IS" dirty="0" smtClean="0"/>
                  <a:t> = 1 .</a:t>
                </a:r>
              </a:p>
              <a:p>
                <a:r>
                  <a:rPr lang="is-IS" dirty="0" smtClean="0"/>
                  <a:t>Figure shows average trust levels over time agent developed for each N</a:t>
                </a:r>
                <a:r>
                  <a:rPr lang="en-US" dirty="0" smtClean="0"/>
                  <a:t>a</a:t>
                </a:r>
                <a:r>
                  <a:rPr lang="is-IS" dirty="0" smtClean="0"/>
                  <a:t>C averaged over 100 runs.</a:t>
                </a:r>
              </a:p>
              <a:p>
                <a:endParaRPr lang="is-IS" dirty="0" smtClean="0"/>
              </a:p>
              <a:p>
                <a:pPr lvl="2"/>
                <a:endParaRPr lang="en-US" altLang="en-US" dirty="0" smtClean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15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163"/>
                <a:ext cx="4572000" cy="4389437"/>
              </a:xfrm>
              <a:blipFill rotWithShape="0">
                <a:blip r:embed="rId3"/>
                <a:stretch>
                  <a:fillRect l="-1600" t="-1248" r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590800"/>
            <a:ext cx="4578199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572000" cy="438943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charset="-128"/>
              </a:rPr>
              <a:t>This figure shows the averaged normalized reward received for the agent in experiment 2 when trust is utilized and without trust.</a:t>
            </a:r>
            <a:endParaRPr lang="is-IS" dirty="0" smtClean="0"/>
          </a:p>
          <a:p>
            <a:r>
              <a:rPr lang="is-IS" dirty="0" smtClean="0"/>
              <a:t>Dotted lines represent confidence intervals of 2 standard deviations.</a:t>
            </a:r>
          </a:p>
          <a:p>
            <a:pPr lvl="2"/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48" y="2286000"/>
            <a:ext cx="4883301" cy="36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charset="-128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58674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charset="-128"/>
              </a:rPr>
              <a:t>Motivated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charset="-128"/>
              </a:rPr>
              <a:t>Needs and Motivation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charset="-128"/>
              </a:rPr>
              <a:t>Trust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Trust in ML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Developing Trust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Using Trust in ML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Results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Conclusions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</a:t>
            </a:r>
            <a:r>
              <a:rPr lang="en-US" altLang="en-US" sz="1200" dirty="0">
                <a:solidFill>
                  <a:srgbClr val="045C75"/>
                </a:solidFill>
              </a:rPr>
              <a:t>- SSCI - CIHLI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4747ECE-97A3-E745-8905-D72874CDF73D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34644"/>
            <a:ext cx="3153215" cy="407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343400" cy="4389437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charset="-128"/>
              </a:rPr>
              <a:t>Simulation length is extended for several thousand iterations.</a:t>
            </a:r>
          </a:p>
          <a:p>
            <a:r>
              <a:rPr lang="en-US" dirty="0" smtClean="0">
                <a:ea typeface="ＭＳ Ｐゴシック" charset="-128"/>
              </a:rPr>
              <a:t>Note that </a:t>
            </a:r>
            <a:r>
              <a:rPr lang="en-US" dirty="0"/>
              <a:t>the trust value for the friendly NAC gradually increased as it continued to deliver desirable actions, while the mistrust for the first agent was maintained or eased a little </a:t>
            </a:r>
          </a:p>
          <a:p>
            <a:endParaRPr lang="is-IS" dirty="0" smtClean="0"/>
          </a:p>
          <a:p>
            <a:pPr lvl="2"/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33600"/>
            <a:ext cx="4959199" cy="372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343400" cy="4389437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Here we see the average reward without trust start to exceed that in agent with trust at ~2000 iterations.  </a:t>
            </a:r>
          </a:p>
          <a:p>
            <a:r>
              <a:rPr lang="en-US" dirty="0" smtClean="0"/>
              <a:t>This is due to the agent without trust learning all actions, both good and bad and blocking accordingly. </a:t>
            </a:r>
          </a:p>
          <a:p>
            <a:r>
              <a:rPr lang="en-US" dirty="0" smtClean="0"/>
              <a:t>The agent </a:t>
            </a:r>
            <a:r>
              <a:rPr lang="en-US" dirty="0"/>
              <a:t>with </a:t>
            </a:r>
            <a:r>
              <a:rPr lang="en-US" dirty="0" smtClean="0"/>
              <a:t>trust capability learned to distrust the NAC and blocked its new actions, even those that were beneficial. </a:t>
            </a:r>
          </a:p>
          <a:p>
            <a:pPr lvl="2"/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03413"/>
            <a:ext cx="5085948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343400" cy="438943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charset="-128"/>
              </a:rPr>
              <a:t>However, if the friendliness of the first NAC is reduced to 0.03, the crossover from the previous figure does not occur</a:t>
            </a:r>
          </a:p>
          <a:p>
            <a:r>
              <a:rPr lang="en-US" altLang="en-US" dirty="0" smtClean="0">
                <a:ea typeface="ＭＳ Ｐゴシック" charset="-128"/>
              </a:rPr>
              <a:t>Using trust is always more beneficial than not in this case.</a:t>
            </a: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856" y="2209800"/>
            <a:ext cx="4801194" cy="36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Using Trust in ML 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charset="-128"/>
              </a:rPr>
              <a:t>Other characteristics like </a:t>
            </a:r>
            <a:r>
              <a:rPr lang="en-US" dirty="0"/>
              <a:t>shyness, bravery, </a:t>
            </a:r>
            <a:r>
              <a:rPr lang="en-US" dirty="0" smtClean="0"/>
              <a:t>etc., may be developed similarly to trust and could eventually yield a social agent.</a:t>
            </a:r>
          </a:p>
          <a:p>
            <a:r>
              <a:rPr lang="en-US" dirty="0"/>
              <a:t>An extension of this work will yield a social agent whose interaction with other agents is well regulated through rules that are understood and accepted as useful by </a:t>
            </a:r>
            <a:r>
              <a:rPr lang="en-US" dirty="0" smtClean="0"/>
              <a:t>the </a:t>
            </a:r>
            <a:r>
              <a:rPr lang="en-US" dirty="0"/>
              <a:t>agents. </a:t>
            </a:r>
            <a:endParaRPr lang="en-US" dirty="0" smtClean="0"/>
          </a:p>
          <a:p>
            <a:r>
              <a:rPr lang="en-US" altLang="en-US" dirty="0" smtClean="0">
                <a:ea typeface="ＭＳ Ｐゴシック" charset="-128"/>
              </a:rPr>
              <a:t>Intelligent ML agents could be more capable of adapting their behavior to human adversaries than humans, as ML agents can be programmed to recognize and reflect human traits.</a:t>
            </a: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ea typeface="ＭＳ Ｐゴシック" charset="-128"/>
              </a:rPr>
              <a:t>Conclusions</a:t>
            </a:r>
            <a:endParaRPr lang="en-US" alt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/>
              <a:t>This paper introduced a concept of trust in </a:t>
            </a:r>
            <a:r>
              <a:rPr lang="en-US" sz="2800" dirty="0" smtClean="0"/>
              <a:t>ML agents</a:t>
            </a:r>
            <a:r>
              <a:rPr lang="en-US" sz="2800" dirty="0"/>
              <a:t>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/>
              <a:t>Trust was defined based </a:t>
            </a:r>
            <a:r>
              <a:rPr lang="en-US" sz="2800" dirty="0"/>
              <a:t>on experience with </a:t>
            </a:r>
            <a:r>
              <a:rPr lang="en-US" sz="2800" dirty="0" smtClean="0"/>
              <a:t>NACs </a:t>
            </a:r>
            <a:r>
              <a:rPr lang="en-US" sz="2800" dirty="0"/>
              <a:t>and </a:t>
            </a:r>
            <a:r>
              <a:rPr lang="en-US" sz="2800" smtClean="0"/>
              <a:t>performance was evaluated </a:t>
            </a:r>
            <a:r>
              <a:rPr lang="en-US" sz="2800" dirty="0" smtClean="0"/>
              <a:t>based on simple reward calculations.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/>
              <a:t>Using trust, </a:t>
            </a:r>
            <a:r>
              <a:rPr lang="en-US" sz="2800" dirty="0"/>
              <a:t>the ML agent can benefit </a:t>
            </a:r>
            <a:r>
              <a:rPr lang="en-US" sz="2800" dirty="0" smtClean="0"/>
              <a:t>in several ways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By </a:t>
            </a:r>
            <a:r>
              <a:rPr lang="en-US" dirty="0"/>
              <a:t>blocking new actions performed by an untrusted </a:t>
            </a:r>
            <a:r>
              <a:rPr lang="en-US" dirty="0" smtClean="0"/>
              <a:t>NAC. We </a:t>
            </a:r>
            <a:r>
              <a:rPr lang="en-US" dirty="0"/>
              <a:t>demonstrated that such a strategy pays off at the initial stage of interaction with NACs.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Discovered that if </a:t>
            </a:r>
            <a:r>
              <a:rPr lang="en-US" dirty="0"/>
              <a:t>interaction </a:t>
            </a:r>
            <a:r>
              <a:rPr lang="en-US" dirty="0" smtClean="0"/>
              <a:t>time is extended, </a:t>
            </a:r>
            <a:r>
              <a:rPr lang="en-US" dirty="0"/>
              <a:t>and the trust measure is higher than </a:t>
            </a:r>
            <a:r>
              <a:rPr lang="en-US" dirty="0" smtClean="0"/>
              <a:t>0, it may </a:t>
            </a:r>
            <a:r>
              <a:rPr lang="en-US" dirty="0"/>
              <a:t>be </a:t>
            </a:r>
            <a:r>
              <a:rPr lang="en-US" dirty="0" smtClean="0"/>
              <a:t>better to </a:t>
            </a:r>
            <a:r>
              <a:rPr lang="en-US" dirty="0"/>
              <a:t>learn more about the unfriendly NAC and use </a:t>
            </a:r>
            <a:r>
              <a:rPr lang="en-US" dirty="0" smtClean="0"/>
              <a:t>the knowledge </a:t>
            </a:r>
            <a:r>
              <a:rPr lang="en-US" dirty="0"/>
              <a:t>to benefit the ML agent.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However</a:t>
            </a:r>
            <a:r>
              <a:rPr lang="en-US" dirty="0"/>
              <a:t>, all actions by very unfriendly NACs with a very low trust measure should </a:t>
            </a:r>
            <a:r>
              <a:rPr lang="en-US" dirty="0" smtClean="0"/>
              <a:t>be </a:t>
            </a:r>
            <a:r>
              <a:rPr lang="en-US" dirty="0"/>
              <a:t>blocked. 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/>
              <a:t>Trust can be considered </a:t>
            </a:r>
            <a:r>
              <a:rPr lang="en-US" sz="2800" dirty="0"/>
              <a:t>a natural step </a:t>
            </a:r>
            <a:r>
              <a:rPr lang="en-US" sz="2800" dirty="0" smtClean="0"/>
              <a:t>to introducing </a:t>
            </a:r>
            <a:r>
              <a:rPr lang="en-US" sz="2800" dirty="0"/>
              <a:t>a </a:t>
            </a:r>
            <a:r>
              <a:rPr lang="en-US" sz="2800" dirty="0" smtClean="0"/>
              <a:t>teacher </a:t>
            </a:r>
            <a:r>
              <a:rPr lang="en-US" sz="2800" dirty="0"/>
              <a:t>that would accelerate learning in an ML agent.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/>
              <a:t>Trust </a:t>
            </a:r>
            <a:r>
              <a:rPr lang="en-US" sz="2800" dirty="0"/>
              <a:t>is also related to other features of an agent’s character including emotions and various traits of character that modify its behavior.</a:t>
            </a:r>
            <a:endParaRPr lang="en-US" altLang="en-US" sz="2800" dirty="0"/>
          </a:p>
        </p:txBody>
      </p:sp>
      <p:sp>
        <p:nvSpPr>
          <p:cNvPr id="48131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684D6C-492F-AC41-87E4-900DEF164C4A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Questions?</a:t>
            </a:r>
          </a:p>
        </p:txBody>
      </p:sp>
      <p:pic>
        <p:nvPicPr>
          <p:cNvPr id="4915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915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45C75"/>
                </a:solidFill>
              </a:rPr>
              <a:t>JTG - 12/10/14 - SSCI - CIHLI</a:t>
            </a: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DCAD8DE-1FD5-924F-A4C6-4EDFD5E13DB7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zawartości 1"/>
          <p:cNvSpPr txBox="1">
            <a:spLocks/>
          </p:cNvSpPr>
          <p:nvPr/>
        </p:nvSpPr>
        <p:spPr bwMode="auto">
          <a:xfrm>
            <a:off x="457200" y="1676400"/>
            <a:ext cx="845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lang="en-US" altLang="en-US" sz="2800" dirty="0">
              <a:latin typeface="Constantia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Backup slides</a:t>
            </a:r>
            <a:endParaRPr lang="en-US" sz="4800" dirty="0"/>
          </a:p>
        </p:txBody>
      </p:sp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1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12/2016 - </a:t>
            </a:r>
            <a:r>
              <a:rPr lang="en-US" altLang="en-US" sz="1200" dirty="0">
                <a:solidFill>
                  <a:srgbClr val="045C75"/>
                </a:solidFill>
              </a:rPr>
              <a:t>SSCI - CIHLI</a:t>
            </a:r>
          </a:p>
        </p:txBody>
      </p:sp>
      <p:sp>
        <p:nvSpPr>
          <p:cNvPr id="501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59AE118-7A90-1D41-AFE0-DCCB1879A15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zawartości 1"/>
          <p:cNvSpPr txBox="1">
            <a:spLocks/>
          </p:cNvSpPr>
          <p:nvPr/>
        </p:nvSpPr>
        <p:spPr bwMode="auto">
          <a:xfrm>
            <a:off x="457200" y="1676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altLang="en-US" sz="2000">
                <a:latin typeface="Constantia" charset="0"/>
              </a:rPr>
              <a:t>Bias for a desired resource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4150" y="762000"/>
            <a:ext cx="888365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00" dirty="0" smtClean="0"/>
              <a:t>Bias </a:t>
            </a:r>
            <a:r>
              <a:rPr lang="en-US" sz="4200" dirty="0"/>
              <a:t>based on </a:t>
            </a:r>
            <a:r>
              <a:rPr lang="en-US" sz="4200" dirty="0" smtClean="0"/>
              <a:t>availability and</a:t>
            </a:r>
            <a:r>
              <a:rPr lang="pl-PL" sz="4200" dirty="0" smtClean="0"/>
              <a:t> </a:t>
            </a:r>
            <a:r>
              <a:rPr lang="en-US" sz="4200" dirty="0" smtClean="0"/>
              <a:t>desirability</a:t>
            </a:r>
            <a:endParaRPr lang="en-US" sz="4200" dirty="0"/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17725"/>
            <a:ext cx="266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Symbol zastępczy zawartości 1"/>
          <p:cNvSpPr txBox="1">
            <a:spLocks/>
          </p:cNvSpPr>
          <p:nvPr/>
        </p:nvSpPr>
        <p:spPr bwMode="auto">
          <a:xfrm>
            <a:off x="457200" y="4191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altLang="en-US" sz="2000">
                <a:latin typeface="Constantia" charset="0"/>
              </a:rPr>
              <a:t>Bias for an undesired resource</a:t>
            </a:r>
          </a:p>
        </p:txBody>
      </p:sp>
      <p:pic>
        <p:nvPicPr>
          <p:cNvPr id="2560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8987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362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Symbol zastępczy zawartości 1"/>
          <p:cNvSpPr txBox="1">
            <a:spLocks/>
          </p:cNvSpPr>
          <p:nvPr/>
        </p:nvSpPr>
        <p:spPr bwMode="auto">
          <a:xfrm>
            <a:off x="4800600" y="1676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altLang="en-US" sz="2000">
                <a:latin typeface="Constantia" charset="0"/>
              </a:rPr>
              <a:t>Bias for a desired action</a:t>
            </a:r>
          </a:p>
        </p:txBody>
      </p:sp>
      <p:sp>
        <p:nvSpPr>
          <p:cNvPr id="25612" name="Symbol zastępczy zawartości 1"/>
          <p:cNvSpPr txBox="1">
            <a:spLocks/>
          </p:cNvSpPr>
          <p:nvPr/>
        </p:nvSpPr>
        <p:spPr bwMode="auto">
          <a:xfrm>
            <a:off x="4800600" y="4114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altLang="en-US" sz="2000">
                <a:latin typeface="Constantia" charset="0"/>
              </a:rPr>
              <a:t>Bias for an undesired action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981200" y="3505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524000" y="617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391400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7912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2561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12/2016 - </a:t>
            </a:r>
            <a:r>
              <a:rPr lang="en-US" altLang="en-US" sz="1200" dirty="0">
                <a:solidFill>
                  <a:srgbClr val="045C75"/>
                </a:solidFill>
              </a:rPr>
              <a:t>SSCI - CIHLI</a:t>
            </a:r>
          </a:p>
        </p:txBody>
      </p:sp>
      <p:sp>
        <p:nvSpPr>
          <p:cNvPr id="256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714D94-31DA-9A48-97AD-F2AA09400499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ytuł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4800">
                <a:ea typeface="ＭＳ Ｐゴシック" charset="-128"/>
              </a:rPr>
              <a:t>Learning and selecting actions</a:t>
            </a:r>
          </a:p>
        </p:txBody>
      </p:sp>
      <p:sp>
        <p:nvSpPr>
          <p:cNvPr id="52226" name="Rectangle 10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7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Goals are selected based on pain-goal weights: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 i="1">
                <a:ea typeface="ＭＳ Ｐゴシック" charset="-128"/>
              </a:rPr>
              <a:t>δ</a:t>
            </a:r>
            <a:r>
              <a:rPr lang="en-US" altLang="en-US" i="1" baseline="-25000">
                <a:ea typeface="ＭＳ Ｐゴシック" charset="-128"/>
              </a:rPr>
              <a:t>p</a:t>
            </a:r>
            <a:r>
              <a:rPr lang="en-US" altLang="en-US" i="1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indicates how the associated pain changed</a:t>
            </a:r>
          </a:p>
          <a:p>
            <a:r>
              <a:rPr lang="en-US" altLang="en-US" i="1">
                <a:ea typeface="ＭＳ Ｐゴシック" charset="-128"/>
              </a:rPr>
              <a:t>∆</a:t>
            </a:r>
            <a:r>
              <a:rPr lang="en-US" altLang="en-US" i="1" baseline="-25000">
                <a:ea typeface="ＭＳ Ｐゴシック" charset="-128"/>
              </a:rPr>
              <a:t>a</a:t>
            </a:r>
            <a:r>
              <a:rPr lang="en-US" altLang="en-US" i="1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, outside of </a:t>
            </a:r>
            <a:r>
              <a:rPr lang="en-US" altLang="en-US" i="1">
                <a:ea typeface="ＭＳ Ｐゴシック" charset="-128"/>
              </a:rPr>
              <a:t>μ</a:t>
            </a:r>
            <a:r>
              <a:rPr lang="en-US" altLang="en-US" i="1" baseline="-25000">
                <a:ea typeface="ＭＳ Ｐゴシック" charset="-128"/>
              </a:rPr>
              <a:t>g</a:t>
            </a:r>
            <a:r>
              <a:rPr lang="en-US" altLang="en-US" i="1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ensures the weights stay below the ceiling of </a:t>
            </a:r>
            <a:r>
              <a:rPr lang="en-US" altLang="en-US" i="1">
                <a:ea typeface="ＭＳ Ｐゴシック" charset="-128"/>
              </a:rPr>
              <a:t>α</a:t>
            </a:r>
            <a:r>
              <a:rPr lang="en-US" altLang="en-US" i="1" baseline="-25000">
                <a:ea typeface="ＭＳ Ｐゴシック" charset="-128"/>
              </a:rPr>
              <a:t>g</a:t>
            </a:r>
            <a:r>
              <a:rPr lang="en-US" altLang="en-US" i="1">
                <a:ea typeface="ＭＳ Ｐゴシック" charset="-128"/>
              </a:rPr>
              <a:t>=1 </a:t>
            </a:r>
          </a:p>
          <a:p>
            <a:r>
              <a:rPr lang="en-US" altLang="en-US" i="1">
                <a:ea typeface="ＭＳ Ｐゴシック" charset="-128"/>
              </a:rPr>
              <a:t>μ</a:t>
            </a:r>
            <a:r>
              <a:rPr lang="en-US" altLang="en-US" i="1" baseline="-25000">
                <a:ea typeface="ＭＳ Ｐゴシック" charset="-128"/>
              </a:rPr>
              <a:t>g </a:t>
            </a:r>
            <a:r>
              <a:rPr lang="en-US" altLang="en-US">
                <a:ea typeface="ＭＳ Ｐゴシック" charset="-128"/>
              </a:rPr>
              <a:t>determines the rate of chance</a:t>
            </a:r>
          </a:p>
        </p:txBody>
      </p:sp>
      <p:graphicFrame>
        <p:nvGraphicFramePr>
          <p:cNvPr id="52230" name="Object 2"/>
          <p:cNvGraphicFramePr>
            <a:graphicFrameLocks noChangeAspect="1"/>
          </p:cNvGraphicFramePr>
          <p:nvPr/>
        </p:nvGraphicFramePr>
        <p:xfrm>
          <a:off x="-762000" y="2438400"/>
          <a:ext cx="10874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Document" r:id="rId5" imgW="6644940" imgH="472564" progId="Word.Document.12">
                  <p:embed/>
                </p:oleObj>
              </mc:Choice>
              <mc:Fallback>
                <p:oleObj name="Document" r:id="rId5" imgW="6644940" imgH="472564" progId="Word.Document.12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0" y="2438400"/>
                        <a:ext cx="108743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3"/>
          <p:cNvGraphicFramePr>
            <a:graphicFrameLocks noChangeAspect="1"/>
          </p:cNvGraphicFramePr>
          <p:nvPr/>
        </p:nvGraphicFramePr>
        <p:xfrm>
          <a:off x="-990600" y="3276600"/>
          <a:ext cx="121777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Document" r:id="rId8" imgW="6644940" imgH="232863" progId="Word.Document.12">
                  <p:embed/>
                </p:oleObj>
              </mc:Choice>
              <mc:Fallback>
                <p:oleObj name="Document" r:id="rId8" imgW="6644940" imgH="232863" progId="Word.Document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600" y="3276600"/>
                        <a:ext cx="121777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4"/>
          <p:cNvGraphicFramePr>
            <a:graphicFrameLocks noChangeAspect="1"/>
          </p:cNvGraphicFramePr>
          <p:nvPr/>
        </p:nvGraphicFramePr>
        <p:xfrm>
          <a:off x="-1219200" y="3810000"/>
          <a:ext cx="121777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Document" r:id="rId11" imgW="6644940" imgH="232143" progId="Word.Document.12">
                  <p:embed/>
                </p:oleObj>
              </mc:Choice>
              <mc:Fallback>
                <p:oleObj name="Document" r:id="rId11" imgW="6644940" imgH="232143" progId="Word.Document.12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9200" y="3810000"/>
                        <a:ext cx="121777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522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A7CDD0-0B60-D143-AB34-9358D4842569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93345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800" dirty="0">
                <a:ea typeface="ＭＳ Ｐゴシック" charset="-128"/>
              </a:rPr>
              <a:t>Comparing Reinforcement Learning to Motivated Learning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Compare ML and RL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26945"/>
              </p:ext>
            </p:extLst>
          </p:nvPr>
        </p:nvGraphicFramePr>
        <p:xfrm>
          <a:off x="533400" y="2514600"/>
          <a:ext cx="7696200" cy="29718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Reinforcement Learning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Motivated Learning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Single value function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Multiple value functions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Measurable awards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Internal immeasurable rewards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Predictable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Unpredictable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Objectives set by designer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Sets its own (“abstract”) objectives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Maximizes the reward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Solves minimax problem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Potentially unstable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Always stable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Always active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Acts only when needed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4304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543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4955936-D08D-E044-A74A-BFCEB41A2A33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Motivated Learning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1524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Controlled by underlying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primitive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motivations</a:t>
            </a:r>
          </a:p>
          <a:p>
            <a:r>
              <a:rPr lang="en-US" altLang="en-US" dirty="0">
                <a:ea typeface="ＭＳ Ｐゴシック" charset="-128"/>
              </a:rPr>
              <a:t>Builds on motivations to create additional “abstract” </a:t>
            </a:r>
            <a:r>
              <a:rPr lang="en-US" altLang="en-US" dirty="0" smtClean="0">
                <a:ea typeface="ＭＳ Ｐゴシック" charset="-128"/>
              </a:rPr>
              <a:t>needs/motivations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200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ＭＳ Ｐゴシック" pitchFamily="34" charset="-128"/>
                <a:cs typeface="ＭＳ Ｐゴシック" charset="0"/>
              </a:rPr>
              <a:t>Unlike in RL, focus is not on maximizing externally set rewards, but on intrinsic rewards and creating mission related new goals and motivations.</a:t>
            </a:r>
          </a:p>
        </p:txBody>
      </p:sp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4876800" y="3135313"/>
            <a:ext cx="4038600" cy="3200400"/>
            <a:chOff x="4876800" y="2819400"/>
            <a:chExt cx="4038600" cy="320040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4876800" y="2819400"/>
              <a:ext cx="4038600" cy="31242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7620000" y="3733800"/>
              <a:ext cx="228600" cy="304800"/>
            </a:xfrm>
            <a:prstGeom prst="downArrow">
              <a:avLst/>
            </a:prstGeom>
            <a:solidFill>
              <a:srgbClr val="FF0000"/>
            </a:solidFill>
            <a:ln w="12700"/>
            <a:scene3d>
              <a:camera prst="orthographicFront">
                <a:rot lat="0" lon="6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7086600" y="3733800"/>
              <a:ext cx="228600" cy="304800"/>
            </a:xfrm>
            <a:prstGeom prst="downArrow">
              <a:avLst/>
            </a:prstGeom>
            <a:solidFill>
              <a:srgbClr val="FF0000"/>
            </a:solidFill>
            <a:ln w="12700"/>
            <a:scene3d>
              <a:camera prst="orthographicFront">
                <a:rot lat="0" lon="6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7086600" y="4724400"/>
              <a:ext cx="228600" cy="304800"/>
            </a:xfrm>
            <a:prstGeom prst="downArrow">
              <a:avLst/>
            </a:prstGeom>
            <a:solidFill>
              <a:srgbClr val="FF0000"/>
            </a:solidFill>
            <a:ln w="12700"/>
            <a:scene3d>
              <a:camera prst="orthographicFront">
                <a:rot lat="0" lon="6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477000" y="4724400"/>
              <a:ext cx="228600" cy="304800"/>
            </a:xfrm>
            <a:prstGeom prst="downArrow">
              <a:avLst/>
            </a:prstGeom>
            <a:solidFill>
              <a:srgbClr val="FF0000"/>
            </a:solidFill>
            <a:ln w="12700"/>
            <a:scene3d>
              <a:camera prst="orthographicFront">
                <a:rot lat="0" lon="6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781800" y="5715000"/>
              <a:ext cx="228600" cy="304800"/>
            </a:xfrm>
            <a:prstGeom prst="downArrow">
              <a:avLst/>
            </a:prstGeom>
            <a:solidFill>
              <a:srgbClr val="FF0000"/>
            </a:solidFill>
            <a:ln w="12700"/>
            <a:scene3d>
              <a:camera prst="orthographicFront">
                <a:rot lat="0" lon="6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199188" y="48768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62600" y="38862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wn Arrow 14"/>
            <p:cNvSpPr/>
            <p:nvPr/>
          </p:nvSpPr>
          <p:spPr>
            <a:xfrm>
              <a:off x="6400800" y="3733800"/>
              <a:ext cx="228600" cy="304800"/>
            </a:xfrm>
            <a:prstGeom prst="downArrow">
              <a:avLst/>
            </a:prstGeom>
            <a:solidFill>
              <a:srgbClr val="FF0000"/>
            </a:solidFill>
            <a:ln w="12700"/>
            <a:scene3d>
              <a:camera prst="orthographicFront">
                <a:rot lat="0" lon="6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791200" y="3733800"/>
              <a:ext cx="228600" cy="304800"/>
            </a:xfrm>
            <a:prstGeom prst="downArrow">
              <a:avLst/>
            </a:prstGeom>
            <a:solidFill>
              <a:srgbClr val="FF0000"/>
            </a:solidFill>
            <a:ln w="12700"/>
            <a:scene3d>
              <a:camera prst="orthographicFront">
                <a:rot lat="0" lon="60000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37" name="TextBox 17"/>
          <p:cNvSpPr txBox="1">
            <a:spLocks noChangeArrowheads="1"/>
          </p:cNvSpPr>
          <p:nvPr/>
        </p:nvSpPr>
        <p:spPr bwMode="auto">
          <a:xfrm>
            <a:off x="6410325" y="4278313"/>
            <a:ext cx="98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Intrinsic</a:t>
            </a:r>
          </a:p>
        </p:txBody>
      </p:sp>
      <p:sp>
        <p:nvSpPr>
          <p:cNvPr id="18438" name="TextBox 19"/>
          <p:cNvSpPr txBox="1">
            <a:spLocks noChangeArrowheads="1"/>
          </p:cNvSpPr>
          <p:nvPr/>
        </p:nvSpPr>
        <p:spPr bwMode="auto">
          <a:xfrm>
            <a:off x="6410325" y="625951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Extrinsic</a:t>
            </a:r>
          </a:p>
        </p:txBody>
      </p:sp>
      <p:sp>
        <p:nvSpPr>
          <p:cNvPr id="18439" name="TextBox 20"/>
          <p:cNvSpPr txBox="1">
            <a:spLocks noChangeArrowheads="1"/>
          </p:cNvSpPr>
          <p:nvPr/>
        </p:nvSpPr>
        <p:spPr bwMode="auto">
          <a:xfrm>
            <a:off x="6334125" y="3224213"/>
            <a:ext cx="98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Intrinsic</a:t>
            </a:r>
          </a:p>
        </p:txBody>
      </p:sp>
      <p:sp>
        <p:nvSpPr>
          <p:cNvPr id="18440" name="TextBox 21"/>
          <p:cNvSpPr txBox="1">
            <a:spLocks noChangeArrowheads="1"/>
          </p:cNvSpPr>
          <p:nvPr/>
        </p:nvSpPr>
        <p:spPr bwMode="auto">
          <a:xfrm>
            <a:off x="6410325" y="5265738"/>
            <a:ext cx="98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Intrinsic</a:t>
            </a:r>
          </a:p>
        </p:txBody>
      </p:sp>
      <p:sp>
        <p:nvSpPr>
          <p:cNvPr id="18441" name="TextBox 22"/>
          <p:cNvSpPr txBox="1">
            <a:spLocks noChangeArrowheads="1"/>
          </p:cNvSpPr>
          <p:nvPr/>
        </p:nvSpPr>
        <p:spPr bwMode="auto">
          <a:xfrm>
            <a:off x="5867400" y="2754313"/>
            <a:ext cx="228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Motivation Hierarchy</a:t>
            </a:r>
          </a:p>
        </p:txBody>
      </p:sp>
      <p:sp>
        <p:nvSpPr>
          <p:cNvPr id="1844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</a:t>
            </a:r>
            <a:r>
              <a:rPr lang="en-US" altLang="en-US" sz="1200" dirty="0">
                <a:solidFill>
                  <a:srgbClr val="045C75"/>
                </a:solidFill>
              </a:rPr>
              <a:t>- SSCI - CIHLI</a:t>
            </a:r>
          </a:p>
        </p:txBody>
      </p:sp>
      <p:sp>
        <p:nvSpPr>
          <p:cNvPr id="1844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67B3E97-02F0-2345-A482-0B3E94F8216C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Needs and Motivation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305800" cy="48006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Needs are the most important motivation factor.</a:t>
            </a:r>
          </a:p>
          <a:p>
            <a:r>
              <a:rPr lang="en-US" altLang="en-US" dirty="0" smtClean="0">
                <a:ea typeface="ＭＳ Ｐゴシック" charset="-128"/>
              </a:rPr>
              <a:t>Needs can have different strength: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Excited – when they grow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Inhibited – when they weaken</a:t>
            </a:r>
          </a:p>
          <a:p>
            <a:r>
              <a:rPr lang="en-US" altLang="en-US" dirty="0" smtClean="0">
                <a:ea typeface="ＭＳ Ｐゴシック" charset="-128"/>
              </a:rPr>
              <a:t>Needs can be variously satisfied: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Fulfilled – when often met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Depleted – when rarely met</a:t>
            </a:r>
          </a:p>
          <a:p>
            <a:r>
              <a:rPr lang="en-US" altLang="en-US" dirty="0" smtClean="0">
                <a:ea typeface="ＭＳ Ｐゴシック" charset="-128"/>
              </a:rPr>
              <a:t>Satisfaction can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significantly influence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the degree of trust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and confidence</a:t>
            </a: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</a:t>
            </a:r>
            <a:r>
              <a:rPr lang="en-US" altLang="en-US" sz="1200" dirty="0">
                <a:solidFill>
                  <a:srgbClr val="045C75"/>
                </a:solidFill>
              </a:rPr>
              <a:t>- SSCI - CIHLI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38799DA-6F3A-0B45-ACE6-6C31727DEB2C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48787"/>
              </p:ext>
            </p:extLst>
          </p:nvPr>
        </p:nvGraphicFramePr>
        <p:xfrm>
          <a:off x="4547776" y="3733799"/>
          <a:ext cx="4444617" cy="309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1" name="CorelDRAW" r:id="rId3" imgW="7768954" imgH="5413931" progId="CorelDraw.Graphic.16">
                  <p:embed/>
                </p:oleObj>
              </mc:Choice>
              <mc:Fallback>
                <p:oleObj name="CorelDRAW" r:id="rId3" imgW="7768954" imgH="5413931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7776" y="3733799"/>
                        <a:ext cx="4444617" cy="309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Trust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Trust plays a role in relationships between individuals, groups, and their environments.</a:t>
            </a:r>
          </a:p>
          <a:p>
            <a:r>
              <a:rPr lang="en-US" altLang="en-US" dirty="0" smtClean="0">
                <a:ea typeface="ＭＳ Ｐゴシック" charset="-128"/>
              </a:rPr>
              <a:t>It impacts the decision making process.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Can speed up the decision making process</a:t>
            </a:r>
          </a:p>
          <a:p>
            <a:pPr lvl="1">
              <a:buNone/>
            </a:pPr>
            <a:r>
              <a:rPr lang="en-US" altLang="en-US" dirty="0" smtClean="0">
                <a:ea typeface="ＭＳ Ｐゴシック" charset="-128"/>
              </a:rPr>
              <a:t> 	e.g. if someone is trusted (or not) a decision can be made more quickly regarding an associated choice</a:t>
            </a:r>
          </a:p>
          <a:p>
            <a:r>
              <a:rPr lang="en-US" altLang="en-US" dirty="0" smtClean="0">
                <a:ea typeface="ＭＳ Ｐゴシック" charset="-128"/>
              </a:rPr>
              <a:t>Trust can be considered a personality trait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How and what people trust can be part of their character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People tend to give more trust to those whose characters match their own.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</a:t>
            </a:r>
            <a:r>
              <a:rPr lang="en-US" altLang="en-US" sz="1200" dirty="0">
                <a:solidFill>
                  <a:srgbClr val="045C75"/>
                </a:solidFill>
              </a:rPr>
              <a:t>- SSCI - CIHLI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38799DA-6F3A-0B45-ACE6-6C31727DEB2C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Trust in the Context of Needs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305800" cy="48006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Depletion of fulfilling needs can may lead to: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changes of action priorities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changes of reaction to various stimulus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stronger desire for satisfaction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reduction of trust to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the plaintiff of depletion</a:t>
            </a:r>
          </a:p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</a:t>
            </a:r>
            <a:r>
              <a:rPr lang="en-US" altLang="en-US" sz="1200" dirty="0">
                <a:solidFill>
                  <a:srgbClr val="045C75"/>
                </a:solidFill>
              </a:rPr>
              <a:t>- SSCI - CIHLI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38799DA-6F3A-0B45-ACE6-6C31727DEB2C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91473"/>
              </p:ext>
            </p:extLst>
          </p:nvPr>
        </p:nvGraphicFramePr>
        <p:xfrm>
          <a:off x="4191000" y="3360508"/>
          <a:ext cx="4875213" cy="339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CorelDRAW" r:id="rId3" imgW="7768954" imgH="5413931" progId="CorelDraw.Graphic.16">
                  <p:embed/>
                </p:oleObj>
              </mc:Choice>
              <mc:Fallback>
                <p:oleObj name="CorelDRAW" r:id="rId3" imgW="7768954" imgH="5413931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3360508"/>
                        <a:ext cx="4875213" cy="339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2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Trust in View of Personality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305800" cy="48006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People usually place more trust in other people of the same personality traits because they usually: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understand their needs and goals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anticipate their next steps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understand their reactions and reasons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easier take cooperation</a:t>
            </a: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</a:t>
            </a:r>
            <a:r>
              <a:rPr lang="en-US" altLang="en-US" sz="1200" dirty="0">
                <a:solidFill>
                  <a:srgbClr val="045C75"/>
                </a:solidFill>
              </a:rPr>
              <a:t>- SSCI - CIHLI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38799DA-6F3A-0B45-ACE6-6C31727DEB2C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Trust in Motivated Learning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How does a machine develop trust?</a:t>
            </a:r>
          </a:p>
          <a:p>
            <a:r>
              <a:rPr lang="en-US" altLang="en-US" dirty="0" smtClean="0">
                <a:ea typeface="ＭＳ Ｐゴシック" charset="-128"/>
              </a:rPr>
              <a:t>Intelligent agents tend to exist in complicated environments.</a:t>
            </a:r>
          </a:p>
          <a:p>
            <a:r>
              <a:rPr lang="en-US" altLang="en-US" dirty="0" smtClean="0">
                <a:ea typeface="ＭＳ Ｐゴシック" charset="-128"/>
              </a:rPr>
              <a:t>An agent learns consequences of its and NAC actions.</a:t>
            </a:r>
          </a:p>
          <a:p>
            <a:r>
              <a:rPr lang="en-US" altLang="en-US" dirty="0" smtClean="0">
                <a:ea typeface="ＭＳ Ｐゴシック" charset="-128"/>
              </a:rPr>
              <a:t>Providing a teacher can speed up learning.</a:t>
            </a:r>
          </a:p>
          <a:p>
            <a:r>
              <a:rPr lang="en-US" altLang="en-US" dirty="0" smtClean="0">
                <a:ea typeface="ＭＳ Ｐゴシック" charset="-128"/>
              </a:rPr>
              <a:t>What are developmental benefits of trust?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Trusting or distrusting another agent (e.g. the teacher) can be beneficial.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Our goal is to demonstrate this.</a:t>
            </a: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45C75"/>
                </a:solidFill>
              </a:rPr>
              <a:t>12/2016 </a:t>
            </a:r>
            <a:r>
              <a:rPr lang="en-US" altLang="en-US" sz="1200" dirty="0">
                <a:solidFill>
                  <a:srgbClr val="045C75"/>
                </a:solidFill>
              </a:rPr>
              <a:t>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4400" dirty="0" smtClean="0">
                <a:ea typeface="ＭＳ Ｐゴシック" charset="-128"/>
              </a:rPr>
              <a:t>Trust in Motivated Learning– cont.</a:t>
            </a:r>
            <a:endParaRPr lang="en-US" altLang="en-US" sz="4400" dirty="0">
              <a:ea typeface="ＭＳ Ｐゴシック" charset="-128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In ML an agent develops a bias for or against actions by other agents (NACs or Non-Agent Characters).</a:t>
            </a:r>
          </a:p>
          <a:p>
            <a:r>
              <a:rPr lang="en-US" altLang="en-US" dirty="0" smtClean="0">
                <a:ea typeface="ＭＳ Ｐゴシック" charset="-128"/>
              </a:rPr>
              <a:t>NAC actions are desirable, undesirable, or neutral.</a:t>
            </a:r>
          </a:p>
          <a:p>
            <a:r>
              <a:rPr lang="en-US" altLang="en-US" dirty="0" smtClean="0">
                <a:ea typeface="ＭＳ Ｐゴシック" charset="-128"/>
              </a:rPr>
              <a:t>There can be a large number of possible NAC actions in an environment.</a:t>
            </a:r>
          </a:p>
          <a:p>
            <a:r>
              <a:rPr lang="en-US" altLang="en-US" dirty="0" smtClean="0">
                <a:ea typeface="ＭＳ Ｐゴシック" charset="-128"/>
              </a:rPr>
              <a:t>Action desirability can be closely related to trust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Trust is developed after experiencing helpful actions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Distrust is developed after harmful actions</a:t>
            </a:r>
          </a:p>
          <a:p>
            <a:r>
              <a:rPr lang="en-US" altLang="en-US" dirty="0" smtClean="0">
                <a:ea typeface="ＭＳ Ｐゴシック" charset="-128"/>
              </a:rPr>
              <a:t>The degree of trust/distrust developed depends on character traits and experience.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45C75"/>
                </a:solidFill>
              </a:rPr>
              <a:t>12/2016 - SSCI - CIHLI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4D13E5-67E0-0C42-8C1E-49F249B477E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8217</TotalTime>
  <Words>2173</Words>
  <Application>Microsoft Office PowerPoint</Application>
  <PresentationFormat>On-screen Show (4:3)</PresentationFormat>
  <Paragraphs>295</Paragraphs>
  <Slides>29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Flow</vt:lpstr>
      <vt:lpstr>CorelDRAW</vt:lpstr>
      <vt:lpstr>Document</vt:lpstr>
      <vt:lpstr>Trust in Motivated Learning Agents</vt:lpstr>
      <vt:lpstr>Overview</vt:lpstr>
      <vt:lpstr>Motivated Learning</vt:lpstr>
      <vt:lpstr>Needs and Motivation</vt:lpstr>
      <vt:lpstr>Trust</vt:lpstr>
      <vt:lpstr>Trust in the Context of Needs</vt:lpstr>
      <vt:lpstr>Trust in View of Personality</vt:lpstr>
      <vt:lpstr>Trust in Motivated Learning</vt:lpstr>
      <vt:lpstr>Trust in Motivated Learning– cont.</vt:lpstr>
      <vt:lpstr>Motivated Learning– cont.</vt:lpstr>
      <vt:lpstr>Motivated Learning– cont.</vt:lpstr>
      <vt:lpstr>Developing Trust</vt:lpstr>
      <vt:lpstr>Developing Trust – cont.</vt:lpstr>
      <vt:lpstr>Developing Trust – cont.</vt:lpstr>
      <vt:lpstr>Using Trust in ML</vt:lpstr>
      <vt:lpstr>Using Trust in ML – cont.</vt:lpstr>
      <vt:lpstr>Using Trust in ML – cont.</vt:lpstr>
      <vt:lpstr>Using Trust in ML – cont.</vt:lpstr>
      <vt:lpstr>Using Trust in ML – cont.</vt:lpstr>
      <vt:lpstr>Using Trust in ML – cont.</vt:lpstr>
      <vt:lpstr>Using Trust in ML – cont.</vt:lpstr>
      <vt:lpstr>Using Trust in ML – cont.</vt:lpstr>
      <vt:lpstr>Using Trust in ML – cont.</vt:lpstr>
      <vt:lpstr>Conclusions</vt:lpstr>
      <vt:lpstr>Questions?</vt:lpstr>
      <vt:lpstr>Backup slides</vt:lpstr>
      <vt:lpstr>Bias based on availability and desirability</vt:lpstr>
      <vt:lpstr>Learning and selecting actions</vt:lpstr>
      <vt:lpstr>Comparing Reinforcement Learning to Motivated Learning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RoboCat</dc:title>
  <dc:creator>ghostship</dc:creator>
  <cp:lastModifiedBy>janusz</cp:lastModifiedBy>
  <cp:revision>187</cp:revision>
  <cp:lastPrinted>2014-12-01T15:37:49Z</cp:lastPrinted>
  <dcterms:created xsi:type="dcterms:W3CDTF">2011-11-08T14:49:30Z</dcterms:created>
  <dcterms:modified xsi:type="dcterms:W3CDTF">2016-11-20T22:27:17Z</dcterms:modified>
</cp:coreProperties>
</file>