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16" r:id="rId1"/>
  </p:sldMasterIdLst>
  <p:notesMasterIdLst>
    <p:notesMasterId r:id="rId51"/>
  </p:notesMasterIdLst>
  <p:sldIdLst>
    <p:sldId id="256" r:id="rId2"/>
    <p:sldId id="257" r:id="rId3"/>
    <p:sldId id="272" r:id="rId4"/>
    <p:sldId id="273" r:id="rId5"/>
    <p:sldId id="275" r:id="rId6"/>
    <p:sldId id="258" r:id="rId7"/>
    <p:sldId id="259" r:id="rId8"/>
    <p:sldId id="277" r:id="rId9"/>
    <p:sldId id="278" r:id="rId10"/>
    <p:sldId id="302" r:id="rId11"/>
    <p:sldId id="261" r:id="rId12"/>
    <p:sldId id="279" r:id="rId13"/>
    <p:sldId id="260" r:id="rId14"/>
    <p:sldId id="304" r:id="rId15"/>
    <p:sldId id="305" r:id="rId16"/>
    <p:sldId id="306" r:id="rId17"/>
    <p:sldId id="263" r:id="rId18"/>
    <p:sldId id="307" r:id="rId19"/>
    <p:sldId id="264" r:id="rId20"/>
    <p:sldId id="265" r:id="rId21"/>
    <p:sldId id="266" r:id="rId22"/>
    <p:sldId id="308" r:id="rId23"/>
    <p:sldId id="286" r:id="rId24"/>
    <p:sldId id="285" r:id="rId25"/>
    <p:sldId id="267" r:id="rId26"/>
    <p:sldId id="282" r:id="rId27"/>
    <p:sldId id="283" r:id="rId28"/>
    <p:sldId id="284" r:id="rId29"/>
    <p:sldId id="311" r:id="rId30"/>
    <p:sldId id="312" r:id="rId31"/>
    <p:sldId id="268" r:id="rId32"/>
    <p:sldId id="314" r:id="rId33"/>
    <p:sldId id="316" r:id="rId34"/>
    <p:sldId id="313" r:id="rId35"/>
    <p:sldId id="317" r:id="rId36"/>
    <p:sldId id="328" r:id="rId37"/>
    <p:sldId id="287" r:id="rId38"/>
    <p:sldId id="288" r:id="rId39"/>
    <p:sldId id="299" r:id="rId40"/>
    <p:sldId id="321" r:id="rId41"/>
    <p:sldId id="300" r:id="rId42"/>
    <p:sldId id="320" r:id="rId43"/>
    <p:sldId id="319" r:id="rId44"/>
    <p:sldId id="270" r:id="rId45"/>
    <p:sldId id="323" r:id="rId46"/>
    <p:sldId id="324" r:id="rId47"/>
    <p:sldId id="322" r:id="rId48"/>
    <p:sldId id="325" r:id="rId49"/>
    <p:sldId id="327"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5809"/>
  </p:normalViewPr>
  <p:slideViewPr>
    <p:cSldViewPr snapToGrid="0" snapToObjects="1">
      <p:cViewPr varScale="1">
        <p:scale>
          <a:sx n="99" d="100"/>
          <a:sy n="99" d="100"/>
        </p:scale>
        <p:origin x="19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066318-4E8A-D34C-AB19-C590C737C88E}" type="datetimeFigureOut">
              <a:rPr lang="en-US" smtClean="0"/>
              <a:t>1/16/2019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7039F7-9394-A245-B939-DF533F2CB660}" type="slidenum">
              <a:rPr lang="en-US" smtClean="0"/>
              <a:t>‹#›</a:t>
            </a:fld>
            <a:endParaRPr lang="en-US"/>
          </a:p>
        </p:txBody>
      </p:sp>
    </p:spTree>
    <p:extLst>
      <p:ext uri="{BB962C8B-B14F-4D97-AF65-F5344CB8AC3E}">
        <p14:creationId xmlns:p14="http://schemas.microsoft.com/office/powerpoint/2010/main" val="3018852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4</a:t>
            </a:fld>
            <a:endParaRPr lang="en-US"/>
          </a:p>
        </p:txBody>
      </p:sp>
    </p:spTree>
    <p:extLst>
      <p:ext uri="{BB962C8B-B14F-4D97-AF65-F5344CB8AC3E}">
        <p14:creationId xmlns:p14="http://schemas.microsoft.com/office/powerpoint/2010/main" val="294849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6</a:t>
            </a:fld>
            <a:endParaRPr lang="en-US"/>
          </a:p>
        </p:txBody>
      </p:sp>
    </p:spTree>
    <p:extLst>
      <p:ext uri="{BB962C8B-B14F-4D97-AF65-F5344CB8AC3E}">
        <p14:creationId xmlns:p14="http://schemas.microsoft.com/office/powerpoint/2010/main" val="1957591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Hyper-parameters</a:t>
            </a:r>
          </a:p>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9</a:t>
            </a:fld>
            <a:endParaRPr lang="en-US"/>
          </a:p>
        </p:txBody>
      </p:sp>
    </p:spTree>
    <p:extLst>
      <p:ext uri="{BB962C8B-B14F-4D97-AF65-F5344CB8AC3E}">
        <p14:creationId xmlns:p14="http://schemas.microsoft.com/office/powerpoint/2010/main" val="1331840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10</a:t>
            </a:fld>
            <a:endParaRPr lang="en-US"/>
          </a:p>
        </p:txBody>
      </p:sp>
    </p:spTree>
    <p:extLst>
      <p:ext uri="{BB962C8B-B14F-4D97-AF65-F5344CB8AC3E}">
        <p14:creationId xmlns:p14="http://schemas.microsoft.com/office/powerpoint/2010/main" val="696929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Adaptive Gradient Algorithm</a:t>
            </a:r>
            <a:r>
              <a:rPr lang="en-US" sz="1200" dirty="0" smtClean="0"/>
              <a:t> (</a:t>
            </a:r>
            <a:r>
              <a:rPr lang="en-US" sz="1200" dirty="0" err="1" smtClean="0"/>
              <a:t>AdaGrad</a:t>
            </a:r>
            <a:r>
              <a:rPr lang="en-US" sz="1200" dirty="0" smtClean="0"/>
              <a:t>) that maintains a per-parameter learning rate that improves performance on problems with sparse gradients (e.g. natural language and computer vision problems).</a:t>
            </a:r>
          </a:p>
          <a:p>
            <a:r>
              <a:rPr lang="en-US" sz="1200" b="1" dirty="0" smtClean="0"/>
              <a:t>Root Mean Square Propagation</a:t>
            </a:r>
            <a:r>
              <a:rPr lang="en-US" sz="1200" dirty="0" smtClean="0"/>
              <a:t> (</a:t>
            </a:r>
            <a:r>
              <a:rPr lang="en-US" sz="1200" dirty="0" err="1" smtClean="0"/>
              <a:t>RMSProp</a:t>
            </a:r>
            <a:r>
              <a:rPr lang="en-US" sz="1200" dirty="0" smtClean="0"/>
              <a:t>) that also maintains per-parameter learning rates that are adapted based on the average of recent magnitudes of the gradients for the weight (e.g. how quickly it is changing). This means the algorithm does well on online and non-stationary problems (e.g. noisy).</a:t>
            </a:r>
          </a:p>
          <a:p>
            <a:endParaRPr lang="en-US" sz="1200" dirty="0" smtClean="0"/>
          </a:p>
          <a:p>
            <a:r>
              <a:rPr lang="en-US" sz="1200" dirty="0" smtClean="0"/>
              <a:t>Adam realizes the benefits of both </a:t>
            </a:r>
            <a:r>
              <a:rPr lang="en-US" sz="1200" dirty="0" err="1" smtClean="0"/>
              <a:t>AdaGrad</a:t>
            </a:r>
            <a:r>
              <a:rPr lang="en-US" sz="1200" dirty="0" smtClean="0"/>
              <a:t> and </a:t>
            </a:r>
            <a:r>
              <a:rPr lang="en-US" sz="1200" dirty="0" err="1" smtClean="0"/>
              <a:t>RMSProp</a:t>
            </a:r>
            <a:r>
              <a:rPr lang="en-US" sz="1200" dirty="0" smtClean="0"/>
              <a:t>.</a:t>
            </a:r>
          </a:p>
          <a:p>
            <a:r>
              <a:rPr lang="en-US" sz="1200" dirty="0" smtClean="0"/>
              <a:t>Instead of adapting the parameter learning rates based on the average first moment (the mean) as in </a:t>
            </a:r>
            <a:r>
              <a:rPr lang="en-US" sz="1200" dirty="0" err="1" smtClean="0"/>
              <a:t>RMSProp</a:t>
            </a:r>
            <a:r>
              <a:rPr lang="en-US" sz="1200" dirty="0" smtClean="0"/>
              <a:t>, Adam also makes use of the average of the second moments of the gradients (the </a:t>
            </a:r>
            <a:r>
              <a:rPr lang="en-US" sz="1200" dirty="0" err="1" smtClean="0"/>
              <a:t>uncentered</a:t>
            </a:r>
            <a:r>
              <a:rPr lang="en-US" sz="1200" dirty="0" smtClean="0"/>
              <a:t> variance).</a:t>
            </a:r>
          </a:p>
          <a:p>
            <a:r>
              <a:rPr lang="en-US" sz="1200" dirty="0" smtClean="0"/>
              <a:t>Specifically, the algorithm calculates an exponential moving average of the gradient and the squared gradient, and the parameters beta1 and beta2 control the decay rates of these moving averages.</a:t>
            </a:r>
          </a:p>
          <a:p>
            <a:r>
              <a:rPr lang="en-US" sz="1200" dirty="0" smtClean="0"/>
              <a:t>The initial value of the moving averages and beta1 and beta2 values close to 1.0 (recommended) result in a bias of moment estimates towards zero. This bias is overcome by first calculating the biased estimates before then calculating bias-corrected estimates.</a:t>
            </a:r>
          </a:p>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11</a:t>
            </a:fld>
            <a:endParaRPr lang="en-US"/>
          </a:p>
        </p:txBody>
      </p:sp>
    </p:spTree>
    <p:extLst>
      <p:ext uri="{BB962C8B-B14F-4D97-AF65-F5344CB8AC3E}">
        <p14:creationId xmlns:p14="http://schemas.microsoft.com/office/powerpoint/2010/main" val="3743653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57039F7-9394-A245-B939-DF533F2CB660}" type="slidenum">
              <a:rPr lang="en-US" smtClean="0"/>
              <a:t>13</a:t>
            </a:fld>
            <a:endParaRPr lang="en-US"/>
          </a:p>
        </p:txBody>
      </p:sp>
    </p:spTree>
    <p:extLst>
      <p:ext uri="{BB962C8B-B14F-4D97-AF65-F5344CB8AC3E}">
        <p14:creationId xmlns:p14="http://schemas.microsoft.com/office/powerpoint/2010/main" val="2615627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14</a:t>
            </a:fld>
            <a:endParaRPr lang="en-US"/>
          </a:p>
        </p:txBody>
      </p:sp>
    </p:spTree>
    <p:extLst>
      <p:ext uri="{BB962C8B-B14F-4D97-AF65-F5344CB8AC3E}">
        <p14:creationId xmlns:p14="http://schemas.microsoft.com/office/powerpoint/2010/main" val="487069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not zero-centered</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later layers of processing would be receiving data that is not zero-centered. </a:t>
            </a:r>
          </a:p>
          <a:p>
            <a:r>
              <a:rPr lang="en-US" sz="1200" b="0" i="0" kern="1200" dirty="0" smtClean="0">
                <a:solidFill>
                  <a:schemeClr val="tx1"/>
                </a:solidFill>
                <a:effectLst/>
                <a:latin typeface="+mn-lt"/>
                <a:ea typeface="+mn-ea"/>
                <a:cs typeface="+mn-cs"/>
              </a:rPr>
              <a:t>if data coming into a neuron is always positive then the gradient on the weights will be either all be positive, or all negative (depending on the gradient of the whole expression).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Could introduce undesirable zig-zagging dynamics in the gradient weight updates.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However, once these gradients are added up across a data  batch the final weight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update can have variable signs, somewhat mitigating this issue.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15</a:t>
            </a:fld>
            <a:endParaRPr lang="en-US"/>
          </a:p>
        </p:txBody>
      </p:sp>
    </p:spTree>
    <p:extLst>
      <p:ext uri="{BB962C8B-B14F-4D97-AF65-F5344CB8AC3E}">
        <p14:creationId xmlns:p14="http://schemas.microsoft.com/office/powerpoint/2010/main" val="830973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err="1" smtClean="0"/>
              <a:t>ReLU</a:t>
            </a:r>
            <a:r>
              <a:rPr lang="en-US" sz="1200" dirty="0" smtClean="0"/>
              <a:t> units can “die”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large gradient flowing through a </a:t>
            </a:r>
            <a:r>
              <a:rPr lang="en-US" sz="1200" dirty="0" err="1" smtClean="0"/>
              <a:t>ReLU</a:t>
            </a:r>
            <a:r>
              <a:rPr lang="en-US" sz="1200" dirty="0" smtClean="0"/>
              <a:t> could cause weights to update in such a way that the neuron will never activate on any </a:t>
            </a:r>
            <a:r>
              <a:rPr lang="en-US" sz="1200" dirty="0" err="1" smtClean="0"/>
              <a:t>datapoint</a:t>
            </a:r>
            <a:r>
              <a:rPr lang="en-US" sz="1200" dirty="0" smtClean="0"/>
              <a:t> again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gradient flowing through the unit will forever be zero from that point 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With a proper setting of the learning rate this is less frequently an issue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16</a:t>
            </a:fld>
            <a:endParaRPr lang="en-US"/>
          </a:p>
        </p:txBody>
      </p:sp>
    </p:spTree>
    <p:extLst>
      <p:ext uri="{BB962C8B-B14F-4D97-AF65-F5344CB8AC3E}">
        <p14:creationId xmlns:p14="http://schemas.microsoft.com/office/powerpoint/2010/main" val="2080185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n-US" dirty="0" smtClean="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17</a:t>
            </a:fld>
            <a:endParaRPr lang="en-US"/>
          </a:p>
        </p:txBody>
      </p:sp>
    </p:spTree>
    <p:extLst>
      <p:ext uri="{BB962C8B-B14F-4D97-AF65-F5344CB8AC3E}">
        <p14:creationId xmlns:p14="http://schemas.microsoft.com/office/powerpoint/2010/main" val="202818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18</a:t>
            </a:fld>
            <a:endParaRPr lang="en-US"/>
          </a:p>
        </p:txBody>
      </p:sp>
    </p:spTree>
    <p:extLst>
      <p:ext uri="{BB962C8B-B14F-4D97-AF65-F5344CB8AC3E}">
        <p14:creationId xmlns:p14="http://schemas.microsoft.com/office/powerpoint/2010/main" val="2091831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19</a:t>
            </a:fld>
            <a:endParaRPr lang="en-US"/>
          </a:p>
        </p:txBody>
      </p:sp>
    </p:spTree>
    <p:extLst>
      <p:ext uri="{BB962C8B-B14F-4D97-AF65-F5344CB8AC3E}">
        <p14:creationId xmlns:p14="http://schemas.microsoft.com/office/powerpoint/2010/main" val="1005523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Exponentiate</a:t>
            </a:r>
            <a:r>
              <a:rPr lang="en-US" dirty="0" smtClean="0"/>
              <a:t> to make it positive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MSE has nice mathematical properties which makes it easier to compute the gradient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Because of the square, large errors have relatively greater influence on MSE.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Therefore, MAE is more robust to outliers since it does not make use of square. </a:t>
            </a:r>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20</a:t>
            </a:fld>
            <a:endParaRPr lang="en-US"/>
          </a:p>
        </p:txBody>
      </p:sp>
    </p:spTree>
    <p:extLst>
      <p:ext uri="{BB962C8B-B14F-4D97-AF65-F5344CB8AC3E}">
        <p14:creationId xmlns:p14="http://schemas.microsoft.com/office/powerpoint/2010/main" val="288069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www.asimovinstitute.org</a:t>
            </a:r>
            <a:r>
              <a:rPr lang="en-US" dirty="0" smtClean="0"/>
              <a:t>/neural-network-zoo/</a:t>
            </a:r>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21</a:t>
            </a:fld>
            <a:endParaRPr lang="en-US"/>
          </a:p>
        </p:txBody>
      </p:sp>
    </p:spTree>
    <p:extLst>
      <p:ext uri="{BB962C8B-B14F-4D97-AF65-F5344CB8AC3E}">
        <p14:creationId xmlns:p14="http://schemas.microsoft.com/office/powerpoint/2010/main" val="4143140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22</a:t>
            </a:fld>
            <a:endParaRPr lang="en-US"/>
          </a:p>
        </p:txBody>
      </p:sp>
    </p:spTree>
    <p:extLst>
      <p:ext uri="{BB962C8B-B14F-4D97-AF65-F5344CB8AC3E}">
        <p14:creationId xmlns:p14="http://schemas.microsoft.com/office/powerpoint/2010/main" val="103089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width m of the convolution filters is set to 5 </a:t>
            </a:r>
            <a:endParaRPr lang="en-US" dirty="0" smtClean="0"/>
          </a:p>
          <a:p>
            <a:r>
              <a:rPr lang="en-US" dirty="0" smtClean="0"/>
              <a:t>n</a:t>
            </a:r>
            <a:r>
              <a:rPr lang="en-US" baseline="0" dirty="0" smtClean="0"/>
              <a:t> = 300 feature maps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first layer embeds words into low-dimensional vectors. </a:t>
            </a:r>
          </a:p>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23</a:t>
            </a:fld>
            <a:endParaRPr lang="en-US"/>
          </a:p>
        </p:txBody>
      </p:sp>
    </p:spTree>
    <p:extLst>
      <p:ext uri="{BB962C8B-B14F-4D97-AF65-F5344CB8AC3E}">
        <p14:creationId xmlns:p14="http://schemas.microsoft.com/office/powerpoint/2010/main" val="658505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24</a:t>
            </a:fld>
            <a:endParaRPr lang="en-US"/>
          </a:p>
        </p:txBody>
      </p:sp>
    </p:spTree>
    <p:extLst>
      <p:ext uri="{BB962C8B-B14F-4D97-AF65-F5344CB8AC3E}">
        <p14:creationId xmlns:p14="http://schemas.microsoft.com/office/powerpoint/2010/main" val="1260270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r>
              <a:rPr lang="en-US" dirty="0" smtClean="0"/>
              <a:t>https://</a:t>
            </a:r>
            <a:r>
              <a:rPr lang="en-US" dirty="0" err="1" smtClean="0"/>
              <a:t>pbs.twimg.com</a:t>
            </a:r>
            <a:r>
              <a:rPr lang="en-US" dirty="0" smtClean="0"/>
              <a:t>/media/C2j-8j5UsAACgEK.jpg</a:t>
            </a:r>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25</a:t>
            </a:fld>
            <a:endParaRPr lang="en-US"/>
          </a:p>
        </p:txBody>
      </p:sp>
    </p:spTree>
    <p:extLst>
      <p:ext uri="{BB962C8B-B14F-4D97-AF65-F5344CB8AC3E}">
        <p14:creationId xmlns:p14="http://schemas.microsoft.com/office/powerpoint/2010/main" val="606436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27</a:t>
            </a:fld>
            <a:endParaRPr lang="en-US"/>
          </a:p>
        </p:txBody>
      </p:sp>
    </p:spTree>
    <p:extLst>
      <p:ext uri="{BB962C8B-B14F-4D97-AF65-F5344CB8AC3E}">
        <p14:creationId xmlns:p14="http://schemas.microsoft.com/office/powerpoint/2010/main" val="1761107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colah.github.io</a:t>
            </a:r>
            <a:r>
              <a:rPr lang="en-US" sz="1200" kern="1200" dirty="0" smtClean="0">
                <a:solidFill>
                  <a:schemeClr val="tx1"/>
                </a:solidFill>
                <a:effectLst/>
                <a:latin typeface="+mn-lt"/>
                <a:ea typeface="+mn-ea"/>
                <a:cs typeface="+mn-cs"/>
              </a:rPr>
              <a:t>/posts/2015-08-Understanding-LSTMs/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28</a:t>
            </a:fld>
            <a:endParaRPr lang="en-US"/>
          </a:p>
        </p:txBody>
      </p:sp>
    </p:spTree>
    <p:extLst>
      <p:ext uri="{BB962C8B-B14F-4D97-AF65-F5344CB8AC3E}">
        <p14:creationId xmlns:p14="http://schemas.microsoft.com/office/powerpoint/2010/main" val="1970920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colah.github.io</a:t>
            </a:r>
            <a:r>
              <a:rPr lang="en-US" sz="1200" kern="1200" dirty="0" smtClean="0">
                <a:solidFill>
                  <a:schemeClr val="tx1"/>
                </a:solidFill>
                <a:effectLst/>
                <a:latin typeface="+mn-lt"/>
                <a:ea typeface="+mn-ea"/>
                <a:cs typeface="+mn-cs"/>
              </a:rPr>
              <a:t>/posts/2015-08-Understanding-LSTMs/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29</a:t>
            </a:fld>
            <a:endParaRPr lang="en-US"/>
          </a:p>
        </p:txBody>
      </p:sp>
    </p:spTree>
    <p:extLst>
      <p:ext uri="{BB962C8B-B14F-4D97-AF65-F5344CB8AC3E}">
        <p14:creationId xmlns:p14="http://schemas.microsoft.com/office/powerpoint/2010/main" val="1438704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colah.github.io</a:t>
            </a:r>
            <a:r>
              <a:rPr lang="en-US" sz="1200" kern="1200" dirty="0" smtClean="0">
                <a:solidFill>
                  <a:schemeClr val="tx1"/>
                </a:solidFill>
                <a:effectLst/>
                <a:latin typeface="+mn-lt"/>
                <a:ea typeface="+mn-ea"/>
                <a:cs typeface="+mn-cs"/>
              </a:rPr>
              <a:t>/posts/2015-08-Understanding-LSTMs/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30</a:t>
            </a:fld>
            <a:endParaRPr lang="en-US"/>
          </a:p>
        </p:txBody>
      </p:sp>
    </p:spTree>
    <p:extLst>
      <p:ext uri="{BB962C8B-B14F-4D97-AF65-F5344CB8AC3E}">
        <p14:creationId xmlns:p14="http://schemas.microsoft.com/office/powerpoint/2010/main" val="1358556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6E8C9-8660-F647-A5E4-C6A1E8096A8A}" type="slidenum">
              <a:rPr lang="en-US" smtClean="0"/>
              <a:t>38</a:t>
            </a:fld>
            <a:endParaRPr lang="en-US"/>
          </a:p>
        </p:txBody>
      </p:sp>
    </p:spTree>
    <p:extLst>
      <p:ext uri="{BB962C8B-B14F-4D97-AF65-F5344CB8AC3E}">
        <p14:creationId xmlns:p14="http://schemas.microsoft.com/office/powerpoint/2010/main" val="331297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7039F7-9394-A245-B939-DF533F2CB660}" type="slidenum">
              <a:rPr lang="en-US" smtClean="0"/>
              <a:t>39</a:t>
            </a:fld>
            <a:endParaRPr lang="en-US"/>
          </a:p>
        </p:txBody>
      </p:sp>
    </p:spTree>
    <p:extLst>
      <p:ext uri="{BB962C8B-B14F-4D97-AF65-F5344CB8AC3E}">
        <p14:creationId xmlns:p14="http://schemas.microsoft.com/office/powerpoint/2010/main" val="62228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6E8C9-8660-F647-A5E4-C6A1E8096A8A}" type="slidenum">
              <a:rPr lang="en-US" smtClean="0"/>
              <a:t>40</a:t>
            </a:fld>
            <a:endParaRPr lang="en-US"/>
          </a:p>
        </p:txBody>
      </p:sp>
    </p:spTree>
    <p:extLst>
      <p:ext uri="{BB962C8B-B14F-4D97-AF65-F5344CB8AC3E}">
        <p14:creationId xmlns:p14="http://schemas.microsoft.com/office/powerpoint/2010/main" val="2062958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6E8C9-8660-F647-A5E4-C6A1E8096A8A}" type="slidenum">
              <a:rPr lang="en-US" smtClean="0"/>
              <a:t>41</a:t>
            </a:fld>
            <a:endParaRPr lang="en-US"/>
          </a:p>
        </p:txBody>
      </p:sp>
    </p:spTree>
    <p:extLst>
      <p:ext uri="{BB962C8B-B14F-4D97-AF65-F5344CB8AC3E}">
        <p14:creationId xmlns:p14="http://schemas.microsoft.com/office/powerpoint/2010/main" val="1725634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6E8C9-8660-F647-A5E4-C6A1E8096A8A}" type="slidenum">
              <a:rPr lang="en-US" smtClean="0"/>
              <a:t>42</a:t>
            </a:fld>
            <a:endParaRPr lang="en-US"/>
          </a:p>
        </p:txBody>
      </p:sp>
    </p:spTree>
    <p:extLst>
      <p:ext uri="{BB962C8B-B14F-4D97-AF65-F5344CB8AC3E}">
        <p14:creationId xmlns:p14="http://schemas.microsoft.com/office/powerpoint/2010/main" val="1545227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6E8C9-8660-F647-A5E4-C6A1E8096A8A}" type="slidenum">
              <a:rPr lang="en-US" smtClean="0"/>
              <a:t>43</a:t>
            </a:fld>
            <a:endParaRPr lang="en-US"/>
          </a:p>
        </p:txBody>
      </p:sp>
    </p:spTree>
    <p:extLst>
      <p:ext uri="{BB962C8B-B14F-4D97-AF65-F5344CB8AC3E}">
        <p14:creationId xmlns:p14="http://schemas.microsoft.com/office/powerpoint/2010/main" val="285394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employ convolutional neural networks to embed the semantics of sentences.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sentence-level attention over multiple instances, which is expected to dynamically reduce the weights of those noisy instances.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softmax</a:t>
            </a:r>
            <a:r>
              <a:rPr lang="en-US" sz="1200" kern="1200" dirty="0" smtClean="0">
                <a:solidFill>
                  <a:schemeClr val="tx1"/>
                </a:solidFill>
                <a:effectLst/>
                <a:latin typeface="+mn-lt"/>
                <a:ea typeface="+mn-ea"/>
                <a:cs typeface="+mn-cs"/>
              </a:rPr>
              <a:t>  final layer</a:t>
            </a:r>
            <a:endParaRPr lang="en-US" dirty="0" smtClean="0"/>
          </a:p>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45</a:t>
            </a:fld>
            <a:endParaRPr lang="en-US"/>
          </a:p>
        </p:txBody>
      </p:sp>
    </p:spTree>
    <p:extLst>
      <p:ext uri="{BB962C8B-B14F-4D97-AF65-F5344CB8AC3E}">
        <p14:creationId xmlns:p14="http://schemas.microsoft.com/office/powerpoint/2010/main" val="273386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follows the assumption that at least one mention of the entity pair will reflect their relation, and only uses the sentence with the highest probability in each set for training. </a:t>
            </a:r>
            <a:endParaRPr lang="en-US" dirty="0" smtClean="0"/>
          </a:p>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46</a:t>
            </a:fld>
            <a:endParaRPr lang="en-US"/>
          </a:p>
        </p:txBody>
      </p:sp>
    </p:spTree>
    <p:extLst>
      <p:ext uri="{BB962C8B-B14F-4D97-AF65-F5344CB8AC3E}">
        <p14:creationId xmlns:p14="http://schemas.microsoft.com/office/powerpoint/2010/main" val="187427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47</a:t>
            </a:fld>
            <a:endParaRPr lang="en-US"/>
          </a:p>
        </p:txBody>
      </p:sp>
    </p:spTree>
    <p:extLst>
      <p:ext uri="{BB962C8B-B14F-4D97-AF65-F5344CB8AC3E}">
        <p14:creationId xmlns:p14="http://schemas.microsoft.com/office/powerpoint/2010/main" val="661838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Σύμβολο κράτησης θέσης σημειώσεων 2"/>
          <p:cNvSpPr>
            <a:spLocks noGrp="1"/>
          </p:cNvSpPr>
          <p:nvPr>
            <p:ph type="body" idx="1"/>
          </p:nvPr>
        </p:nvSpPr>
        <p:spPr/>
        <p:txBody>
          <a:bodyPr/>
          <a:lstStyle/>
          <a:p>
            <a:endParaRPr lang="el-GR" dirty="0"/>
          </a:p>
        </p:txBody>
      </p:sp>
      <p:sp>
        <p:nvSpPr>
          <p:cNvPr id="4" name="Σύμβολο κράτησης θέσης αριθμού διαφάνειας 3"/>
          <p:cNvSpPr>
            <a:spLocks noGrp="1"/>
          </p:cNvSpPr>
          <p:nvPr>
            <p:ph type="sldNum" sz="quarter" idx="10"/>
          </p:nvPr>
        </p:nvSpPr>
        <p:spPr/>
        <p:txBody>
          <a:bodyPr/>
          <a:lstStyle/>
          <a:p>
            <a:fld id="{057039F7-9394-A245-B939-DF533F2CB660}" type="slidenum">
              <a:rPr lang="en-US" smtClean="0"/>
              <a:t>48</a:t>
            </a:fld>
            <a:endParaRPr lang="en-US"/>
          </a:p>
        </p:txBody>
      </p:sp>
    </p:spTree>
    <p:extLst>
      <p:ext uri="{BB962C8B-B14F-4D97-AF65-F5344CB8AC3E}">
        <p14:creationId xmlns:p14="http://schemas.microsoft.com/office/powerpoint/2010/main" val="21312936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BCED3E41-E2DE-48B7-AD25-2C05D8372D60}" type="datetime4">
              <a:rPr lang="en-US" smtClean="0"/>
              <a:pPr/>
              <a:t>January 16, 2019</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D739C4FB-7D33-419B-8833-D1372BFD11C8}"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A13538-6727-E34D-AF87-C8A5A06F92D2}"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F78D1B-BB73-41B2-8202-C6678B761557}" type="datetime4">
              <a:rPr lang="en-US" smtClean="0"/>
              <a:pPr/>
              <a:t>January 16,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9A13538-6727-E34D-AF87-C8A5A06F92D2}"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54F61-4EB2-064B-9FEB-93EFAD73A181}"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9A13538-6727-E34D-AF87-C8A5A06F92D2}"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854F61-4EB2-064B-9FEB-93EFAD73A181}"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A13538-6727-E34D-AF87-C8A5A06F92D2}"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A13538-6727-E34D-AF87-C8A5A06F92D2}"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A13538-6727-E34D-AF87-C8A5A06F92D2}"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A13538-6727-E34D-AF87-C8A5A06F92D2}"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A13538-6727-E34D-AF87-C8A5A06F92D2}"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A13538-6727-E34D-AF87-C8A5A06F92D2}"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54F61-4EB2-064B-9FEB-93EFAD73A18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09A13538-6727-E34D-AF87-C8A5A06F92D2}" type="datetimeFigureOut">
              <a:rPr lang="en-US" smtClean="0"/>
              <a:t>1/16/2019</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73854F61-4EB2-064B-9FEB-93EFAD73A1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517" r:id="rId1"/>
    <p:sldLayoutId id="2147484518" r:id="rId2"/>
    <p:sldLayoutId id="2147484519" r:id="rId3"/>
    <p:sldLayoutId id="2147484520" r:id="rId4"/>
    <p:sldLayoutId id="2147484521" r:id="rId5"/>
    <p:sldLayoutId id="2147484522" r:id="rId6"/>
    <p:sldLayoutId id="2147484523" r:id="rId7"/>
    <p:sldLayoutId id="2147484524" r:id="rId8"/>
    <p:sldLayoutId id="2147484525" r:id="rId9"/>
    <p:sldLayoutId id="2147484526" r:id="rId10"/>
    <p:sldLayoutId id="2147484527"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eb.stanford.edu/class/cs224n/lectures/cs224n-2017-lecture10.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playground.tensorflow.org/#activation=tanh&amp;batchSize=10&amp;dataset=circle&amp;regDataset=reg-plane&amp;learningRate=0.03&amp;regularizationRate=0&amp;noise=0&amp;networkShape=4,2&amp;seed=0.45430&amp;showTestData=false&amp;discretize=false&amp;percTrainData=50&amp;x=true&amp;y=true&amp;xTimesY=false&amp;xSquared=false&amp;ySquared=false&amp;cosX=false&amp;sinX=false&amp;cosY=false&amp;sinY=false&amp;collectStats=false&amp;problem=classification&amp;initZero=false&amp;hideText=false" TargetMode="External"/><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web.stanford.edu/class/cs224n/lecture_notes/cs224n-2017-gradient-notes.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3.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en.wikipedia.org/wiki/Activation_function" TargetMode="Externa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cs.toronto.edu/~hinton/absps/JMLRdropout.pdf" TargetMode="External"/><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hyperlink" Target="https://arimo.com/data-science/2016/bayesian-optimization-hyperparameter-tunin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github.com/hyperopt/hyperopt" TargetMode="External"/><Relationship Id="rId5" Type="http://schemas.openxmlformats.org/officeDocument/2006/relationships/hyperlink" Target="http://jmlr.csail.mit.edu/papers/volume13/bergstra12a/bergstra12a.pdf" TargetMode="Externa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2.png"/><Relationship Id="rId7"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hyperlink" Target="https://isaacchanghau.github.io/2017/06/07/Loss-Functions-in-Artificial-Neural-Networks/" TargetMode="Externa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5.png"/><Relationship Id="rId7" Type="http://schemas.openxmlformats.org/officeDocument/2006/relationships/hyperlink" Target="http://www.wildml.com/2015/10/recurrent-neural-networks-tutorial-part-3-backpropagation-through-time-and-vanishing-gradient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github.com/tensorflow/nm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colah.github.io/posts/2015-08-Understanding-LSTMs/" TargetMode="Externa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2" Type="http://schemas.openxmlformats.org/officeDocument/2006/relationships/hyperlink" Target="https://uofi.box.com/v/cs510D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github.com/thunlp/NR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github.com/thunlp/NRE"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cs.toronto.edu/~hinton/absps/JMLRdropout.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github.com/thunlp/NRE" TargetMode="External"/><Relationship Id="rId4" Type="http://schemas.openxmlformats.org/officeDocument/2006/relationships/hyperlink" Target="http://jmlr.csail.mit.edu/papers/volume13/bergstra12a/bergstra12a.pdf"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arimo.com/data-science/2016/bayesian-optimization-hyperparameter-tuning" TargetMode="External"/><Relationship Id="rId13" Type="http://schemas.openxmlformats.org/officeDocument/2006/relationships/hyperlink" Target="http://www.wildml.com/2015/10/recurrent-neural-network-tutorial-part-4-implementing-a-grulstm-rnn-with-python-and-theano/" TargetMode="External"/><Relationship Id="rId3" Type="http://schemas.openxmlformats.org/officeDocument/2006/relationships/hyperlink" Target="http://web.stanford.edu/class/cs224n" TargetMode="External"/><Relationship Id="rId7" Type="http://schemas.openxmlformats.org/officeDocument/2006/relationships/hyperlink" Target="https://medium.com/@ramrajchandradevan/the-evolution-of-gradient-descend-optimization-algorithm-4106a6702d39" TargetMode="External"/><Relationship Id="rId12" Type="http://schemas.openxmlformats.org/officeDocument/2006/relationships/hyperlink" Target="http://www.wildml.com/2015/09/recurrent-neural-networks-tutorial-part-1-introduction-to-rnns/" TargetMode="External"/><Relationship Id="rId2" Type="http://schemas.openxmlformats.org/officeDocument/2006/relationships/notesSlide" Target="../notesSlides/notesSlide32.xml"/><Relationship Id="rId16" Type="http://schemas.openxmlformats.org/officeDocument/2006/relationships/hyperlink" Target="https://github.com/tensorflow/nmt" TargetMode="External"/><Relationship Id="rId1" Type="http://schemas.openxmlformats.org/officeDocument/2006/relationships/slideLayout" Target="../slideLayouts/slideLayout2.xml"/><Relationship Id="rId6" Type="http://schemas.openxmlformats.org/officeDocument/2006/relationships/hyperlink" Target="http://www.asimovinstitute.org/neural-network-zoo" TargetMode="External"/><Relationship Id="rId11" Type="http://schemas.openxmlformats.org/officeDocument/2006/relationships/hyperlink" Target="https://medium.com/technologymadeeasy/the-best-explanation-of-convolutional-neural-networks-on-the-internet-fbb8b1ad5df8" TargetMode="External"/><Relationship Id="rId5" Type="http://schemas.openxmlformats.org/officeDocument/2006/relationships/hyperlink" Target="https://chrisalbon.com/#Deep-Learning" TargetMode="External"/><Relationship Id="rId15" Type="http://schemas.openxmlformats.org/officeDocument/2006/relationships/hyperlink" Target="https://github.com/hyperopt/hyperopt" TargetMode="External"/><Relationship Id="rId10" Type="http://schemas.openxmlformats.org/officeDocument/2006/relationships/hyperlink" Target="http://www.wildml.com/2015/11/understanding-convolutional-neural-networks-for-nlp" TargetMode="External"/><Relationship Id="rId4" Type="http://schemas.openxmlformats.org/officeDocument/2006/relationships/hyperlink" Target="https://www.coursera.org/specializations/deep-learning" TargetMode="External"/><Relationship Id="rId9" Type="http://schemas.openxmlformats.org/officeDocument/2006/relationships/hyperlink" Target="http://www.wildml.com/2015/12/implementing-a-cnn-for-text-classification-in-tensorflow" TargetMode="External"/><Relationship Id="rId14" Type="http://schemas.openxmlformats.org/officeDocument/2006/relationships/hyperlink" Target="http://colah.github.io/posts/2015-08-Understanding-LSTMs"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Introduction to Deep Learning	</a:t>
            </a:r>
            <a:endParaRPr lang="en-US" dirty="0"/>
          </a:p>
        </p:txBody>
      </p:sp>
      <p:sp>
        <p:nvSpPr>
          <p:cNvPr id="3" name="Subtitle 2"/>
          <p:cNvSpPr>
            <a:spLocks noGrp="1"/>
          </p:cNvSpPr>
          <p:nvPr>
            <p:ph type="subTitle" idx="1"/>
          </p:nvPr>
        </p:nvSpPr>
        <p:spPr/>
        <p:txBody>
          <a:bodyPr>
            <a:normAutofit/>
          </a:bodyPr>
          <a:lstStyle/>
          <a:p>
            <a:r>
              <a:rPr lang="en-US" sz="1600" dirty="0" smtClean="0"/>
              <a:t>Ismini Lourentzou</a:t>
            </a:r>
          </a:p>
          <a:p>
            <a:r>
              <a:rPr lang="en-US" sz="1600" dirty="0" smtClean="0"/>
              <a:t>11-30-2017</a:t>
            </a:r>
            <a:endParaRPr lang="mr-IN" sz="1600" dirty="0" smtClean="0">
              <a:effectLst/>
            </a:endParaRPr>
          </a:p>
          <a:p>
            <a:endParaRPr lang="en-US" dirty="0"/>
          </a:p>
          <a:p>
            <a:endParaRPr lang="en-US" dirty="0"/>
          </a:p>
        </p:txBody>
      </p:sp>
    </p:spTree>
    <p:extLst>
      <p:ext uri="{BB962C8B-B14F-4D97-AF65-F5344CB8AC3E}">
        <p14:creationId xmlns:p14="http://schemas.microsoft.com/office/powerpoint/2010/main" val="1020229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182563"/>
            <a:ext cx="8041440" cy="858837"/>
          </a:xfrm>
        </p:spPr>
        <p:txBody>
          <a:bodyPr/>
          <a:lstStyle/>
          <a:p>
            <a:r>
              <a:rPr lang="en-US" dirty="0" smtClean="0"/>
              <a:t>Outline</a:t>
            </a:r>
            <a:endParaRPr lang="en-US" dirty="0"/>
          </a:p>
        </p:txBody>
      </p:sp>
      <p:sp>
        <p:nvSpPr>
          <p:cNvPr id="5" name="Rectangle 4"/>
          <p:cNvSpPr/>
          <p:nvPr/>
        </p:nvSpPr>
        <p:spPr>
          <a:xfrm>
            <a:off x="457200" y="1216174"/>
            <a:ext cx="8229600" cy="4708981"/>
          </a:xfrm>
          <a:prstGeom prst="rect">
            <a:avLst/>
          </a:prstGeom>
        </p:spPr>
        <p:txBody>
          <a:bodyPr wrap="square">
            <a:spAutoFit/>
          </a:bodyPr>
          <a:lstStyle/>
          <a:p>
            <a:pPr marL="342900" indent="-342900">
              <a:buFont typeface="Wingdings" charset="2"/>
              <a:buChar char="q"/>
            </a:pPr>
            <a:r>
              <a:rPr lang="en-US" sz="2000" dirty="0" smtClean="0"/>
              <a:t>Machine Learning basics</a:t>
            </a:r>
          </a:p>
          <a:p>
            <a:pPr marL="342900" indent="-342900">
              <a:buFont typeface="Wingdings" charset="2"/>
              <a:buChar char="q"/>
            </a:pPr>
            <a:r>
              <a:rPr lang="en-US" sz="2000" dirty="0" smtClean="0"/>
              <a:t>Introduction to Deep Learning</a:t>
            </a:r>
          </a:p>
          <a:p>
            <a:pPr marL="800100" lvl="1" indent="-342900">
              <a:buFont typeface="Wingdings" charset="2"/>
              <a:buChar char="§"/>
            </a:pPr>
            <a:r>
              <a:rPr lang="en-US" sz="2000" dirty="0" smtClean="0"/>
              <a:t>what </a:t>
            </a:r>
            <a:r>
              <a:rPr lang="en-US" sz="2000" dirty="0"/>
              <a:t>is Deep </a:t>
            </a:r>
            <a:r>
              <a:rPr lang="en-US" sz="2000" dirty="0" smtClean="0"/>
              <a:t>Learning</a:t>
            </a:r>
            <a:endParaRPr lang="en-US" sz="2000" dirty="0"/>
          </a:p>
          <a:p>
            <a:pPr marL="800100" lvl="1" indent="-342900">
              <a:buFont typeface="Wingdings" charset="2"/>
              <a:buChar char="§"/>
            </a:pPr>
            <a:r>
              <a:rPr lang="en-US" sz="2000" dirty="0" smtClean="0"/>
              <a:t>why </a:t>
            </a:r>
            <a:r>
              <a:rPr lang="en-US" sz="2000" dirty="0"/>
              <a:t>is it </a:t>
            </a:r>
            <a:r>
              <a:rPr lang="en-US" sz="2000" dirty="0" smtClean="0"/>
              <a:t>useful</a:t>
            </a:r>
          </a:p>
          <a:p>
            <a:pPr marL="342900" indent="-342900">
              <a:buFont typeface="Wingdings" charset="2"/>
              <a:buChar char="q"/>
            </a:pPr>
            <a:r>
              <a:rPr lang="en-US" sz="2000" dirty="0" smtClean="0"/>
              <a:t>Main </a:t>
            </a:r>
            <a:r>
              <a:rPr lang="en-US" sz="2000" dirty="0"/>
              <a:t>components/hyper-parameters: </a:t>
            </a:r>
            <a:endParaRPr lang="en-US" sz="2000" dirty="0" smtClean="0"/>
          </a:p>
          <a:p>
            <a:pPr marL="800100" lvl="1" indent="-342900">
              <a:buFont typeface="Wingdings" charset="2"/>
              <a:buChar char="§"/>
            </a:pPr>
            <a:r>
              <a:rPr lang="en-US" sz="2000" dirty="0" smtClean="0"/>
              <a:t>activation functions</a:t>
            </a:r>
            <a:endParaRPr lang="en-US" sz="2000" dirty="0"/>
          </a:p>
          <a:p>
            <a:pPr marL="800100" lvl="1" indent="-342900">
              <a:buFont typeface="Wingdings" charset="2"/>
              <a:buChar char="§"/>
            </a:pPr>
            <a:r>
              <a:rPr lang="en-US" sz="2000" dirty="0" smtClean="0"/>
              <a:t>optimizers</a:t>
            </a:r>
            <a:r>
              <a:rPr lang="en-US" sz="2000" dirty="0"/>
              <a:t>, </a:t>
            </a:r>
            <a:r>
              <a:rPr lang="en-US" sz="2000" dirty="0" smtClean="0"/>
              <a:t>cost functions and training</a:t>
            </a:r>
          </a:p>
          <a:p>
            <a:pPr marL="800100" lvl="1" indent="-342900">
              <a:buFont typeface="Wingdings" charset="2"/>
              <a:buChar char="§"/>
            </a:pPr>
            <a:r>
              <a:rPr lang="en-US" sz="2000" dirty="0" smtClean="0"/>
              <a:t>regularization </a:t>
            </a:r>
            <a:r>
              <a:rPr lang="en-US" sz="2000" dirty="0"/>
              <a:t>methods </a:t>
            </a:r>
            <a:endParaRPr lang="en-US" sz="2000" dirty="0" smtClean="0"/>
          </a:p>
          <a:p>
            <a:pPr marL="800100" lvl="1" indent="-342900">
              <a:buFont typeface="Wingdings" charset="2"/>
              <a:buChar char="§"/>
            </a:pPr>
            <a:r>
              <a:rPr lang="en-US" sz="2000" dirty="0" smtClean="0"/>
              <a:t>tuning</a:t>
            </a:r>
          </a:p>
          <a:p>
            <a:pPr marL="800100" lvl="1" indent="-342900">
              <a:buFont typeface="Wingdings" charset="2"/>
              <a:buChar char="§"/>
            </a:pPr>
            <a:r>
              <a:rPr lang="en-US" sz="2000" dirty="0" smtClean="0"/>
              <a:t>classification </a:t>
            </a:r>
            <a:r>
              <a:rPr lang="en-US" sz="2000" dirty="0"/>
              <a:t>vs. regression tasks</a:t>
            </a:r>
          </a:p>
          <a:p>
            <a:pPr marL="342900" indent="-342900">
              <a:buFont typeface="Wingdings" charset="2"/>
              <a:buChar char="q"/>
            </a:pPr>
            <a:r>
              <a:rPr lang="en-US" sz="2000" dirty="0" smtClean="0"/>
              <a:t>DNN basic architectures: </a:t>
            </a:r>
          </a:p>
          <a:p>
            <a:pPr marL="800100" lvl="1" indent="-342900">
              <a:buFont typeface="Wingdings" charset="2"/>
              <a:buChar char="§"/>
            </a:pPr>
            <a:r>
              <a:rPr lang="en-US" sz="2000" dirty="0"/>
              <a:t>c</a:t>
            </a:r>
            <a:r>
              <a:rPr lang="en-US" sz="2000" dirty="0" smtClean="0"/>
              <a:t>onvolutional</a:t>
            </a:r>
          </a:p>
          <a:p>
            <a:pPr marL="800100" lvl="1" indent="-342900">
              <a:buFont typeface="Wingdings" charset="2"/>
              <a:buChar char="§"/>
            </a:pPr>
            <a:r>
              <a:rPr lang="en-US" sz="2000" dirty="0"/>
              <a:t>r</a:t>
            </a:r>
            <a:r>
              <a:rPr lang="en-US" sz="2000" dirty="0" smtClean="0"/>
              <a:t>ecurrent</a:t>
            </a:r>
          </a:p>
          <a:p>
            <a:pPr marL="800100" lvl="1" indent="-342900">
              <a:buFont typeface="Wingdings" charset="2"/>
              <a:buChar char="§"/>
            </a:pPr>
            <a:r>
              <a:rPr lang="en-US" sz="2000" dirty="0"/>
              <a:t>a</a:t>
            </a:r>
            <a:r>
              <a:rPr lang="en-US" sz="2000" dirty="0" smtClean="0"/>
              <a:t>ttention mechanism</a:t>
            </a:r>
            <a:endParaRPr lang="en-US" sz="2000" dirty="0"/>
          </a:p>
          <a:p>
            <a:pPr marL="342900" indent="-342900">
              <a:buFont typeface="Wingdings" charset="2"/>
              <a:buChar char="q"/>
            </a:pPr>
            <a:r>
              <a:rPr lang="en-US" sz="2000" dirty="0" smtClean="0"/>
              <a:t>Application example: Relation Extraction</a:t>
            </a:r>
            <a:endParaRPr lang="en-US" sz="2000" dirty="0"/>
          </a:p>
        </p:txBody>
      </p:sp>
      <p:sp>
        <p:nvSpPr>
          <p:cNvPr id="3" name="Ορθογώνιο 2"/>
          <p:cNvSpPr/>
          <p:nvPr/>
        </p:nvSpPr>
        <p:spPr>
          <a:xfrm>
            <a:off x="793750" y="6068784"/>
            <a:ext cx="7556500" cy="369332"/>
          </a:xfrm>
          <a:prstGeom prst="rect">
            <a:avLst/>
          </a:prstGeom>
        </p:spPr>
        <p:txBody>
          <a:bodyPr wrap="square">
            <a:spAutoFit/>
          </a:bodyPr>
          <a:lstStyle/>
          <a:p>
            <a:r>
              <a:rPr lang="en-US" dirty="0" smtClean="0"/>
              <a:t>Most material from </a:t>
            </a:r>
            <a:r>
              <a:rPr lang="en-US" dirty="0">
                <a:hlinkClick r:id="rId2"/>
              </a:rPr>
              <a:t>CS224 NLP with DL course at Stanford</a:t>
            </a:r>
            <a:endParaRPr lang="el-GR" dirty="0"/>
          </a:p>
        </p:txBody>
      </p:sp>
      <p:grpSp>
        <p:nvGrpSpPr>
          <p:cNvPr id="9" name="Ομάδα 8"/>
          <p:cNvGrpSpPr/>
          <p:nvPr/>
        </p:nvGrpSpPr>
        <p:grpSpPr>
          <a:xfrm>
            <a:off x="5704251" y="2833685"/>
            <a:ext cx="3265638" cy="2646878"/>
            <a:chOff x="5554126" y="3570664"/>
            <a:chExt cx="3265638" cy="2646878"/>
          </a:xfrm>
        </p:grpSpPr>
        <p:sp>
          <p:nvSpPr>
            <p:cNvPr id="10" name="TextBox 9"/>
            <p:cNvSpPr txBox="1"/>
            <p:nvPr/>
          </p:nvSpPr>
          <p:spPr>
            <a:xfrm>
              <a:off x="5554126" y="4300568"/>
              <a:ext cx="3265638" cy="1477328"/>
            </a:xfrm>
            <a:prstGeom prst="rect">
              <a:avLst/>
            </a:prstGeom>
            <a:noFill/>
          </p:spPr>
          <p:txBody>
            <a:bodyPr wrap="none" rtlCol="0">
              <a:spAutoFit/>
            </a:bodyPr>
            <a:lstStyle/>
            <a:p>
              <a:pPr algn="ctr"/>
              <a:r>
                <a:rPr lang="en-US" dirty="0"/>
                <a:t>Backpropagation</a:t>
              </a:r>
              <a:endParaRPr lang="el-GR" dirty="0"/>
            </a:p>
            <a:p>
              <a:pPr algn="ctr"/>
              <a:r>
                <a:rPr lang="en-US" dirty="0" smtClean="0"/>
                <a:t>GANs &amp; Adversarial training</a:t>
              </a:r>
            </a:p>
            <a:p>
              <a:pPr algn="ctr"/>
              <a:r>
                <a:rPr lang="en-US" dirty="0" smtClean="0"/>
                <a:t>Bayesian Deep Learning</a:t>
              </a:r>
            </a:p>
            <a:p>
              <a:pPr algn="ctr"/>
              <a:r>
                <a:rPr lang="en-US" dirty="0" smtClean="0"/>
                <a:t>Generative models</a:t>
              </a:r>
            </a:p>
            <a:p>
              <a:pPr algn="ctr"/>
              <a:r>
                <a:rPr lang="en-US" dirty="0" smtClean="0"/>
                <a:t>Unsupervised / </a:t>
              </a:r>
              <a:r>
                <a:rPr lang="en-US" dirty="0" err="1" smtClean="0"/>
                <a:t>Pretraining</a:t>
              </a:r>
              <a:endParaRPr lang="en-US" dirty="0" smtClean="0"/>
            </a:p>
          </p:txBody>
        </p:sp>
        <p:sp>
          <p:nvSpPr>
            <p:cNvPr id="11" name="TextBox 10"/>
            <p:cNvSpPr txBox="1"/>
            <p:nvPr/>
          </p:nvSpPr>
          <p:spPr>
            <a:xfrm>
              <a:off x="6603760" y="3570664"/>
              <a:ext cx="2149522" cy="2646878"/>
            </a:xfrm>
            <a:prstGeom prst="rect">
              <a:avLst/>
            </a:prstGeom>
            <a:noFill/>
          </p:spPr>
          <p:txBody>
            <a:bodyPr wrap="square" rtlCol="0">
              <a:spAutoFit/>
            </a:bodyPr>
            <a:lstStyle/>
            <a:p>
              <a:r>
                <a:rPr lang="en-US" sz="16600" dirty="0" smtClean="0">
                  <a:solidFill>
                    <a:srgbClr val="FF0000"/>
                  </a:solidFill>
                </a:rPr>
                <a:t>x</a:t>
              </a:r>
              <a:endParaRPr lang="el-GR" sz="11500" dirty="0">
                <a:solidFill>
                  <a:srgbClr val="FF0000"/>
                </a:solidFill>
              </a:endParaRPr>
            </a:p>
          </p:txBody>
        </p:sp>
      </p:grpSp>
    </p:spTree>
    <p:extLst>
      <p:ext uri="{BB962C8B-B14F-4D97-AF65-F5344CB8AC3E}">
        <p14:creationId xmlns:p14="http://schemas.microsoft.com/office/powerpoint/2010/main" val="3242457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1424969"/>
            <a:ext cx="7899400" cy="646331"/>
          </a:xfrm>
          <a:prstGeom prst="rect">
            <a:avLst/>
          </a:prstGeom>
        </p:spPr>
        <p:txBody>
          <a:bodyPr wrap="square">
            <a:spAutoFit/>
          </a:bodyPr>
          <a:lstStyle/>
          <a:p>
            <a:r>
              <a:rPr lang="en-US" dirty="0"/>
              <a:t>Machine learning is a field of computer science that gives computers the ability to </a:t>
            </a:r>
            <a:r>
              <a:rPr lang="en-US" b="1" dirty="0">
                <a:solidFill>
                  <a:schemeClr val="accent2"/>
                </a:solidFill>
              </a:rPr>
              <a:t>learn without being explicitly </a:t>
            </a:r>
            <a:r>
              <a:rPr lang="en-US" b="1" dirty="0" smtClean="0">
                <a:solidFill>
                  <a:schemeClr val="accent2"/>
                </a:solidFill>
              </a:rPr>
              <a:t>programmed</a:t>
            </a:r>
            <a:endParaRPr lang="en-US" b="1" dirty="0">
              <a:solidFill>
                <a:schemeClr val="accent2"/>
              </a:solidFill>
            </a:endParaRPr>
          </a:p>
        </p:txBody>
      </p:sp>
      <p:sp>
        <p:nvSpPr>
          <p:cNvPr id="9" name="Rectangle 8"/>
          <p:cNvSpPr/>
          <p:nvPr/>
        </p:nvSpPr>
        <p:spPr>
          <a:xfrm>
            <a:off x="457200" y="5551268"/>
            <a:ext cx="8496300" cy="369332"/>
          </a:xfrm>
          <a:prstGeom prst="rect">
            <a:avLst/>
          </a:prstGeom>
        </p:spPr>
        <p:txBody>
          <a:bodyPr wrap="square">
            <a:spAutoFit/>
          </a:bodyPr>
          <a:lstStyle/>
          <a:p>
            <a:r>
              <a:rPr lang="en-US" dirty="0" smtClean="0"/>
              <a:t>Methods that </a:t>
            </a:r>
            <a:r>
              <a:rPr lang="en-US" dirty="0"/>
              <a:t>can learn from and make predictions on data</a:t>
            </a:r>
          </a:p>
        </p:txBody>
      </p:sp>
      <p:grpSp>
        <p:nvGrpSpPr>
          <p:cNvPr id="78" name="Group 77"/>
          <p:cNvGrpSpPr/>
          <p:nvPr/>
        </p:nvGrpSpPr>
        <p:grpSpPr>
          <a:xfrm>
            <a:off x="457200" y="2359582"/>
            <a:ext cx="8496300" cy="2737104"/>
            <a:chOff x="457200" y="2682748"/>
            <a:chExt cx="8496300" cy="2737104"/>
          </a:xfrm>
        </p:grpSpPr>
        <p:sp>
          <p:nvSpPr>
            <p:cNvPr id="12" name="Can 11"/>
            <p:cNvSpPr/>
            <p:nvPr/>
          </p:nvSpPr>
          <p:spPr>
            <a:xfrm>
              <a:off x="457200" y="2682748"/>
              <a:ext cx="2108200" cy="949452"/>
            </a:xfrm>
            <a:prstGeom prst="ca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t>Labeled Data</a:t>
              </a:r>
              <a:endParaRPr lang="en-US" dirty="0"/>
            </a:p>
          </p:txBody>
        </p:sp>
        <p:sp>
          <p:nvSpPr>
            <p:cNvPr id="13" name="Can 12"/>
            <p:cNvSpPr/>
            <p:nvPr/>
          </p:nvSpPr>
          <p:spPr>
            <a:xfrm>
              <a:off x="457200" y="4470400"/>
              <a:ext cx="2108200" cy="949452"/>
            </a:xfrm>
            <a:prstGeom prst="can">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t>Labeled Data</a:t>
              </a:r>
              <a:endParaRPr lang="en-US" dirty="0"/>
            </a:p>
          </p:txBody>
        </p:sp>
        <p:sp>
          <p:nvSpPr>
            <p:cNvPr id="14" name="Rounded Rectangle 13"/>
            <p:cNvSpPr/>
            <p:nvPr/>
          </p:nvSpPr>
          <p:spPr>
            <a:xfrm>
              <a:off x="3542697" y="2682748"/>
              <a:ext cx="2654300" cy="949452"/>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dirty="0" smtClean="0"/>
                <a:t>Machine Learning algorithm</a:t>
              </a:r>
              <a:endParaRPr lang="en-US" dirty="0"/>
            </a:p>
          </p:txBody>
        </p:sp>
        <p:sp>
          <p:nvSpPr>
            <p:cNvPr id="15" name="Cube 14"/>
            <p:cNvSpPr/>
            <p:nvPr/>
          </p:nvSpPr>
          <p:spPr>
            <a:xfrm>
              <a:off x="3809397" y="4364454"/>
              <a:ext cx="1943100" cy="909574"/>
            </a:xfrm>
            <a:prstGeom prst="cub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dirty="0" smtClean="0"/>
                <a:t>Learned model</a:t>
              </a:r>
              <a:endParaRPr lang="en-US" dirty="0"/>
            </a:p>
          </p:txBody>
        </p:sp>
        <p:sp>
          <p:nvSpPr>
            <p:cNvPr id="18" name="Bevel 17"/>
            <p:cNvSpPr/>
            <p:nvPr/>
          </p:nvSpPr>
          <p:spPr>
            <a:xfrm>
              <a:off x="6196997" y="4509782"/>
              <a:ext cx="1536700" cy="870688"/>
            </a:xfrm>
            <a:prstGeom prst="bevel">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t>Prediction</a:t>
              </a:r>
              <a:endParaRPr lang="en-US" dirty="0"/>
            </a:p>
          </p:txBody>
        </p:sp>
        <p:cxnSp>
          <p:nvCxnSpPr>
            <p:cNvPr id="20" name="Straight Arrow Connector 19"/>
            <p:cNvCxnSpPr>
              <a:stCxn id="12" idx="4"/>
              <a:endCxn id="14" idx="1"/>
            </p:cNvCxnSpPr>
            <p:nvPr/>
          </p:nvCxnSpPr>
          <p:spPr>
            <a:xfrm>
              <a:off x="2565400" y="3157474"/>
              <a:ext cx="977297"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a:stCxn id="13" idx="4"/>
              <a:endCxn id="15" idx="2"/>
            </p:cNvCxnSpPr>
            <p:nvPr/>
          </p:nvCxnSpPr>
          <p:spPr>
            <a:xfrm flipV="1">
              <a:off x="2565400" y="4932938"/>
              <a:ext cx="1243997" cy="121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a:stCxn id="15" idx="4"/>
              <a:endCxn id="18" idx="4"/>
            </p:cNvCxnSpPr>
            <p:nvPr/>
          </p:nvCxnSpPr>
          <p:spPr>
            <a:xfrm>
              <a:off x="5525104" y="4932938"/>
              <a:ext cx="671893" cy="121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a:stCxn id="14" idx="2"/>
              <a:endCxn id="15" idx="0"/>
            </p:cNvCxnSpPr>
            <p:nvPr/>
          </p:nvCxnSpPr>
          <p:spPr>
            <a:xfrm>
              <a:off x="4869847" y="3632200"/>
              <a:ext cx="24797" cy="732254"/>
            </a:xfrm>
            <a:prstGeom prst="straightConnector1">
              <a:avLst/>
            </a:prstGeom>
            <a:ln w="38100" cmpd="sng">
              <a:tailEnd type="arrow"/>
            </a:ln>
          </p:spPr>
          <p:style>
            <a:lnRef idx="2">
              <a:schemeClr val="dk1"/>
            </a:lnRef>
            <a:fillRef idx="0">
              <a:schemeClr val="dk1"/>
            </a:fillRef>
            <a:effectRef idx="1">
              <a:schemeClr val="dk1"/>
            </a:effectRef>
            <a:fontRef idx="minor">
              <a:schemeClr val="tx1"/>
            </a:fontRef>
          </p:style>
        </p:cxnSp>
        <p:cxnSp>
          <p:nvCxnSpPr>
            <p:cNvPr id="43" name="Straight Connector 42"/>
            <p:cNvCxnSpPr/>
            <p:nvPr/>
          </p:nvCxnSpPr>
          <p:spPr>
            <a:xfrm flipV="1">
              <a:off x="457200" y="4000500"/>
              <a:ext cx="8496300" cy="38100"/>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57200" y="3702446"/>
              <a:ext cx="952003" cy="338554"/>
            </a:xfrm>
            <a:prstGeom prst="rect">
              <a:avLst/>
            </a:prstGeom>
            <a:noFill/>
          </p:spPr>
          <p:txBody>
            <a:bodyPr wrap="none" rtlCol="0">
              <a:spAutoFit/>
            </a:bodyPr>
            <a:lstStyle/>
            <a:p>
              <a:r>
                <a:rPr lang="en-US" sz="1600" b="1" dirty="0" smtClean="0">
                  <a:solidFill>
                    <a:schemeClr val="accent2"/>
                  </a:solidFill>
                </a:rPr>
                <a:t>Training</a:t>
              </a:r>
              <a:endParaRPr lang="en-US" sz="1600" b="1" dirty="0">
                <a:solidFill>
                  <a:schemeClr val="accent2"/>
                </a:solidFill>
              </a:endParaRPr>
            </a:p>
          </p:txBody>
        </p:sp>
        <p:sp>
          <p:nvSpPr>
            <p:cNvPr id="46" name="TextBox 45"/>
            <p:cNvSpPr txBox="1"/>
            <p:nvPr/>
          </p:nvSpPr>
          <p:spPr>
            <a:xfrm>
              <a:off x="457200" y="4025900"/>
              <a:ext cx="1177726" cy="338554"/>
            </a:xfrm>
            <a:prstGeom prst="rect">
              <a:avLst/>
            </a:prstGeom>
            <a:noFill/>
          </p:spPr>
          <p:txBody>
            <a:bodyPr wrap="none" rtlCol="0">
              <a:spAutoFit/>
            </a:bodyPr>
            <a:lstStyle/>
            <a:p>
              <a:r>
                <a:rPr lang="en-US" sz="1600" b="1" dirty="0" smtClean="0">
                  <a:solidFill>
                    <a:schemeClr val="accent2"/>
                  </a:solidFill>
                </a:rPr>
                <a:t>Prediction</a:t>
              </a:r>
              <a:endParaRPr lang="en-US" sz="1600" b="1" dirty="0">
                <a:solidFill>
                  <a:schemeClr val="accent2"/>
                </a:solidFill>
              </a:endParaRPr>
            </a:p>
          </p:txBody>
        </p:sp>
      </p:grpSp>
      <p:sp>
        <p:nvSpPr>
          <p:cNvPr id="80"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Machine Learning Basics</a:t>
            </a:r>
          </a:p>
        </p:txBody>
      </p:sp>
    </p:spTree>
    <p:extLst>
      <p:ext uri="{BB962C8B-B14F-4D97-AF65-F5344CB8AC3E}">
        <p14:creationId xmlns:p14="http://schemas.microsoft.com/office/powerpoint/2010/main" val="344532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2971800" y="3797300"/>
            <a:ext cx="3124200" cy="1955800"/>
            <a:chOff x="2806700" y="3998831"/>
            <a:chExt cx="2539492" cy="1690769"/>
          </a:xfrm>
        </p:grpSpPr>
        <p:pic>
          <p:nvPicPr>
            <p:cNvPr id="23" name="Picture 22" descr="m2.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3998831"/>
              <a:ext cx="2539492" cy="1451138"/>
            </a:xfrm>
            <a:prstGeom prst="rect">
              <a:avLst/>
            </a:prstGeom>
          </p:spPr>
        </p:pic>
        <p:sp>
          <p:nvSpPr>
            <p:cNvPr id="24" name="TextBox 23"/>
            <p:cNvSpPr txBox="1"/>
            <p:nvPr/>
          </p:nvSpPr>
          <p:spPr>
            <a:xfrm>
              <a:off x="3566292" y="5320268"/>
              <a:ext cx="1365991" cy="369332"/>
            </a:xfrm>
            <a:prstGeom prst="rect">
              <a:avLst/>
            </a:prstGeom>
            <a:noFill/>
          </p:spPr>
          <p:txBody>
            <a:bodyPr wrap="none" rtlCol="0">
              <a:spAutoFit/>
            </a:bodyPr>
            <a:lstStyle/>
            <a:p>
              <a:r>
                <a:rPr lang="en-US" dirty="0" smtClean="0"/>
                <a:t>Regression</a:t>
              </a:r>
              <a:endParaRPr lang="en-US" dirty="0"/>
            </a:p>
          </p:txBody>
        </p:sp>
      </p:grpSp>
      <p:sp>
        <p:nvSpPr>
          <p:cNvPr id="5" name="TextBox 4"/>
          <p:cNvSpPr txBox="1"/>
          <p:nvPr/>
        </p:nvSpPr>
        <p:spPr>
          <a:xfrm>
            <a:off x="793184" y="1338971"/>
            <a:ext cx="7400997" cy="2308324"/>
          </a:xfrm>
          <a:prstGeom prst="rect">
            <a:avLst/>
          </a:prstGeom>
          <a:noFill/>
        </p:spPr>
        <p:txBody>
          <a:bodyPr wrap="none" rtlCol="0">
            <a:spAutoFit/>
          </a:bodyPr>
          <a:lstStyle/>
          <a:p>
            <a:r>
              <a:rPr lang="en-US" b="1" dirty="0" smtClean="0"/>
              <a:t>Supervised</a:t>
            </a:r>
            <a:r>
              <a:rPr lang="en-US" dirty="0" smtClean="0"/>
              <a:t>: Learning with a </a:t>
            </a:r>
            <a:r>
              <a:rPr lang="en-US" b="1" dirty="0" smtClean="0">
                <a:solidFill>
                  <a:srgbClr val="E68230"/>
                </a:solidFill>
              </a:rPr>
              <a:t>labeled training</a:t>
            </a:r>
            <a:r>
              <a:rPr lang="en-US" dirty="0" smtClean="0"/>
              <a:t> set</a:t>
            </a:r>
            <a:endParaRPr lang="en-US" dirty="0"/>
          </a:p>
          <a:p>
            <a:r>
              <a:rPr lang="en-US" dirty="0" smtClean="0"/>
              <a:t>Example: email </a:t>
            </a:r>
            <a:r>
              <a:rPr lang="en-US" i="1" dirty="0" smtClean="0">
                <a:solidFill>
                  <a:schemeClr val="accent2">
                    <a:lumMod val="75000"/>
                  </a:schemeClr>
                </a:solidFill>
              </a:rPr>
              <a:t>classification</a:t>
            </a:r>
            <a:r>
              <a:rPr lang="en-US" dirty="0" smtClean="0">
                <a:solidFill>
                  <a:schemeClr val="accent2">
                    <a:lumMod val="75000"/>
                  </a:schemeClr>
                </a:solidFill>
              </a:rPr>
              <a:t> </a:t>
            </a:r>
            <a:r>
              <a:rPr lang="en-US" dirty="0" smtClean="0"/>
              <a:t>with already labeled emails</a:t>
            </a:r>
          </a:p>
          <a:p>
            <a:endParaRPr lang="en-US" dirty="0"/>
          </a:p>
          <a:p>
            <a:r>
              <a:rPr lang="en-US" b="1" dirty="0" smtClean="0"/>
              <a:t>Unsupervised</a:t>
            </a:r>
            <a:r>
              <a:rPr lang="en-US" dirty="0" smtClean="0"/>
              <a:t>: Discover </a:t>
            </a:r>
            <a:r>
              <a:rPr lang="en-US" b="1" dirty="0" smtClean="0">
                <a:solidFill>
                  <a:srgbClr val="E68230"/>
                </a:solidFill>
              </a:rPr>
              <a:t>patterns</a:t>
            </a:r>
            <a:r>
              <a:rPr lang="en-US" dirty="0" smtClean="0"/>
              <a:t> in </a:t>
            </a:r>
            <a:r>
              <a:rPr lang="en-US" b="1" dirty="0" smtClean="0">
                <a:solidFill>
                  <a:srgbClr val="E68230"/>
                </a:solidFill>
              </a:rPr>
              <a:t>unlabeled</a:t>
            </a:r>
            <a:r>
              <a:rPr lang="en-US" dirty="0" smtClean="0"/>
              <a:t> data</a:t>
            </a:r>
          </a:p>
          <a:p>
            <a:r>
              <a:rPr lang="en-US" dirty="0" smtClean="0"/>
              <a:t>Example: </a:t>
            </a:r>
            <a:r>
              <a:rPr lang="en-US" i="1" dirty="0" smtClean="0">
                <a:solidFill>
                  <a:srgbClr val="BA6016"/>
                </a:solidFill>
              </a:rPr>
              <a:t>cluster</a:t>
            </a:r>
            <a:r>
              <a:rPr lang="en-US" dirty="0" smtClean="0">
                <a:solidFill>
                  <a:srgbClr val="BA6016"/>
                </a:solidFill>
              </a:rPr>
              <a:t> </a:t>
            </a:r>
            <a:r>
              <a:rPr lang="en-US" dirty="0" smtClean="0"/>
              <a:t>similar documents based on text</a:t>
            </a:r>
          </a:p>
          <a:p>
            <a:endParaRPr lang="en-US" dirty="0"/>
          </a:p>
          <a:p>
            <a:r>
              <a:rPr lang="en-US" b="1" dirty="0" smtClean="0"/>
              <a:t>Reinforcement learning</a:t>
            </a:r>
            <a:r>
              <a:rPr lang="en-US" dirty="0" smtClean="0"/>
              <a:t>: learn to </a:t>
            </a:r>
            <a:r>
              <a:rPr lang="en-US" b="1" dirty="0" smtClean="0">
                <a:solidFill>
                  <a:schemeClr val="accent2"/>
                </a:solidFill>
              </a:rPr>
              <a:t>act</a:t>
            </a:r>
            <a:r>
              <a:rPr lang="en-US" dirty="0" smtClean="0"/>
              <a:t> based on </a:t>
            </a:r>
            <a:r>
              <a:rPr lang="en-US" b="1" dirty="0" smtClean="0">
                <a:solidFill>
                  <a:srgbClr val="E68230"/>
                </a:solidFill>
              </a:rPr>
              <a:t>feedback/reward</a:t>
            </a:r>
          </a:p>
          <a:p>
            <a:r>
              <a:rPr lang="en-US" dirty="0" smtClean="0"/>
              <a:t>Example: learn to play Go, reward: </a:t>
            </a:r>
            <a:r>
              <a:rPr lang="en-US" i="1" dirty="0" smtClean="0">
                <a:solidFill>
                  <a:srgbClr val="BA6016"/>
                </a:solidFill>
              </a:rPr>
              <a:t>win or lose </a:t>
            </a:r>
          </a:p>
        </p:txBody>
      </p:sp>
      <p:sp>
        <p:nvSpPr>
          <p:cNvPr id="7"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Types of Learning</a:t>
            </a:r>
            <a:endParaRPr lang="en-US" dirty="0"/>
          </a:p>
        </p:txBody>
      </p:sp>
      <p:grpSp>
        <p:nvGrpSpPr>
          <p:cNvPr id="21" name="Group 20"/>
          <p:cNvGrpSpPr/>
          <p:nvPr/>
        </p:nvGrpSpPr>
        <p:grpSpPr>
          <a:xfrm>
            <a:off x="558234" y="4140200"/>
            <a:ext cx="2007166" cy="1549400"/>
            <a:chOff x="393134" y="4140200"/>
            <a:chExt cx="2007166" cy="1549400"/>
          </a:xfrm>
        </p:grpSpPr>
        <p:pic>
          <p:nvPicPr>
            <p:cNvPr id="12" name="Picture 11"/>
            <p:cNvPicPr>
              <a:picLocks noChangeAspect="1"/>
            </p:cNvPicPr>
            <p:nvPr/>
          </p:nvPicPr>
          <p:blipFill>
            <a:blip r:embed="rId4"/>
            <a:stretch>
              <a:fillRect/>
            </a:stretch>
          </p:blipFill>
          <p:spPr>
            <a:xfrm>
              <a:off x="393134" y="4140200"/>
              <a:ext cx="800100" cy="1117600"/>
            </a:xfrm>
            <a:prstGeom prst="rect">
              <a:avLst/>
            </a:prstGeom>
          </p:spPr>
        </p:pic>
        <p:sp>
          <p:nvSpPr>
            <p:cNvPr id="13" name="Rectangle 12"/>
            <p:cNvSpPr/>
            <p:nvPr/>
          </p:nvSpPr>
          <p:spPr>
            <a:xfrm>
              <a:off x="1587500" y="4229100"/>
              <a:ext cx="812800" cy="3429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dirty="0" smtClean="0"/>
                <a:t>class A</a:t>
              </a:r>
              <a:endParaRPr lang="en-US" sz="1400" dirty="0"/>
            </a:p>
          </p:txBody>
        </p:sp>
        <p:sp>
          <p:nvSpPr>
            <p:cNvPr id="14" name="Rectangle 13"/>
            <p:cNvSpPr/>
            <p:nvPr/>
          </p:nvSpPr>
          <p:spPr>
            <a:xfrm>
              <a:off x="1587500" y="4775200"/>
              <a:ext cx="812800" cy="3429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smtClean="0"/>
                <a:t>class A</a:t>
              </a:r>
              <a:endParaRPr lang="en-US" sz="1400" dirty="0"/>
            </a:p>
          </p:txBody>
        </p:sp>
        <p:cxnSp>
          <p:nvCxnSpPr>
            <p:cNvPr id="16" name="Straight Arrow Connector 15"/>
            <p:cNvCxnSpPr/>
            <p:nvPr/>
          </p:nvCxnSpPr>
          <p:spPr>
            <a:xfrm>
              <a:off x="1193234" y="4660900"/>
              <a:ext cx="322266" cy="0"/>
            </a:xfrm>
            <a:prstGeom prst="straightConnector1">
              <a:avLst/>
            </a:prstGeom>
            <a:ln w="38100" cmpd="sng">
              <a:solidFill>
                <a:srgbClr val="4F81BD"/>
              </a:solidFill>
              <a:tailEnd type="arrow"/>
            </a:ln>
          </p:spPr>
          <p:style>
            <a:lnRef idx="2">
              <a:schemeClr val="accent5"/>
            </a:lnRef>
            <a:fillRef idx="0">
              <a:schemeClr val="accent5"/>
            </a:fillRef>
            <a:effectRef idx="1">
              <a:schemeClr val="accent5"/>
            </a:effectRef>
            <a:fontRef idx="minor">
              <a:schemeClr val="tx1"/>
            </a:fontRef>
          </p:style>
        </p:cxnSp>
        <p:sp>
          <p:nvSpPr>
            <p:cNvPr id="20" name="TextBox 19"/>
            <p:cNvSpPr txBox="1"/>
            <p:nvPr/>
          </p:nvSpPr>
          <p:spPr>
            <a:xfrm>
              <a:off x="693644" y="5320268"/>
              <a:ext cx="1643712" cy="369332"/>
            </a:xfrm>
            <a:prstGeom prst="rect">
              <a:avLst/>
            </a:prstGeom>
            <a:noFill/>
          </p:spPr>
          <p:txBody>
            <a:bodyPr wrap="none" rtlCol="0">
              <a:spAutoFit/>
            </a:bodyPr>
            <a:lstStyle/>
            <a:p>
              <a:r>
                <a:rPr lang="en-US" dirty="0" smtClean="0"/>
                <a:t>Classification</a:t>
              </a:r>
              <a:endParaRPr lang="en-US" dirty="0"/>
            </a:p>
          </p:txBody>
        </p:sp>
      </p:grpSp>
      <p:sp>
        <p:nvSpPr>
          <p:cNvPr id="25" name="TextBox 24"/>
          <p:cNvSpPr txBox="1"/>
          <p:nvPr/>
        </p:nvSpPr>
        <p:spPr>
          <a:xfrm>
            <a:off x="577236" y="5798234"/>
            <a:ext cx="2371149" cy="923330"/>
          </a:xfrm>
          <a:prstGeom prst="rect">
            <a:avLst/>
          </a:prstGeom>
          <a:noFill/>
        </p:spPr>
        <p:txBody>
          <a:bodyPr wrap="none" rtlCol="0">
            <a:spAutoFit/>
          </a:bodyPr>
          <a:lstStyle/>
          <a:p>
            <a:r>
              <a:rPr lang="en-US" dirty="0" smtClean="0"/>
              <a:t>Anomaly Detection</a:t>
            </a:r>
          </a:p>
          <a:p>
            <a:r>
              <a:rPr lang="en-US" dirty="0" smtClean="0"/>
              <a:t>Sequence labeling</a:t>
            </a:r>
          </a:p>
          <a:p>
            <a:r>
              <a:rPr lang="mr-IN" dirty="0" smtClean="0"/>
              <a:t>…</a:t>
            </a:r>
            <a:endParaRPr lang="en-US" dirty="0"/>
          </a:p>
        </p:txBody>
      </p:sp>
      <p:grpSp>
        <p:nvGrpSpPr>
          <p:cNvPr id="31" name="Group 30"/>
          <p:cNvGrpSpPr/>
          <p:nvPr/>
        </p:nvGrpSpPr>
        <p:grpSpPr>
          <a:xfrm>
            <a:off x="6278317" y="4070350"/>
            <a:ext cx="2670726" cy="1619250"/>
            <a:chOff x="5635074" y="4070350"/>
            <a:chExt cx="2670726" cy="1619250"/>
          </a:xfrm>
        </p:grpSpPr>
        <p:pic>
          <p:nvPicPr>
            <p:cNvPr id="26" name="Picture 25" descr="220px-Cluster-2.sv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5174" y="4070350"/>
              <a:ext cx="1870626" cy="1249918"/>
            </a:xfrm>
            <a:prstGeom prst="rect">
              <a:avLst/>
            </a:prstGeom>
          </p:spPr>
        </p:pic>
        <p:pic>
          <p:nvPicPr>
            <p:cNvPr id="28" name="Picture 27"/>
            <p:cNvPicPr>
              <a:picLocks noChangeAspect="1"/>
            </p:cNvPicPr>
            <p:nvPr/>
          </p:nvPicPr>
          <p:blipFill>
            <a:blip r:embed="rId4"/>
            <a:stretch>
              <a:fillRect/>
            </a:stretch>
          </p:blipFill>
          <p:spPr>
            <a:xfrm>
              <a:off x="5635074" y="4140200"/>
              <a:ext cx="800100" cy="1117600"/>
            </a:xfrm>
            <a:prstGeom prst="rect">
              <a:avLst/>
            </a:prstGeom>
          </p:spPr>
        </p:pic>
        <p:cxnSp>
          <p:nvCxnSpPr>
            <p:cNvPr id="29" name="Straight Arrow Connector 28"/>
            <p:cNvCxnSpPr/>
            <p:nvPr/>
          </p:nvCxnSpPr>
          <p:spPr>
            <a:xfrm>
              <a:off x="6435174" y="4660900"/>
              <a:ext cx="322266" cy="0"/>
            </a:xfrm>
            <a:prstGeom prst="straightConnector1">
              <a:avLst/>
            </a:prstGeom>
            <a:ln w="38100" cmpd="sng">
              <a:solidFill>
                <a:srgbClr val="4F81BD"/>
              </a:solidFill>
              <a:tailEnd type="arrow"/>
            </a:ln>
          </p:spPr>
          <p:style>
            <a:lnRef idx="2">
              <a:schemeClr val="accent5"/>
            </a:lnRef>
            <a:fillRef idx="0">
              <a:schemeClr val="accent5"/>
            </a:fillRef>
            <a:effectRef idx="1">
              <a:schemeClr val="accent5"/>
            </a:effectRef>
            <a:fontRef idx="minor">
              <a:schemeClr val="tx1"/>
            </a:fontRef>
          </p:style>
        </p:cxnSp>
        <p:sp>
          <p:nvSpPr>
            <p:cNvPr id="30" name="TextBox 29"/>
            <p:cNvSpPr txBox="1"/>
            <p:nvPr/>
          </p:nvSpPr>
          <p:spPr>
            <a:xfrm>
              <a:off x="6113217" y="5320268"/>
              <a:ext cx="1288446" cy="369332"/>
            </a:xfrm>
            <a:prstGeom prst="rect">
              <a:avLst/>
            </a:prstGeom>
            <a:noFill/>
          </p:spPr>
          <p:txBody>
            <a:bodyPr wrap="none" rtlCol="0">
              <a:spAutoFit/>
            </a:bodyPr>
            <a:lstStyle/>
            <a:p>
              <a:r>
                <a:rPr lang="en-US" dirty="0" smtClean="0"/>
                <a:t>Clustering</a:t>
              </a:r>
              <a:endParaRPr lang="en-US" dirty="0"/>
            </a:p>
          </p:txBody>
        </p:sp>
      </p:grpSp>
      <p:sp>
        <p:nvSpPr>
          <p:cNvPr id="2" name="Ορθογώνιο 1"/>
          <p:cNvSpPr/>
          <p:nvPr/>
        </p:nvSpPr>
        <p:spPr>
          <a:xfrm>
            <a:off x="4377043" y="6339354"/>
            <a:ext cx="4572000" cy="230832"/>
          </a:xfrm>
          <a:prstGeom prst="rect">
            <a:avLst/>
          </a:prstGeom>
        </p:spPr>
        <p:txBody>
          <a:bodyPr>
            <a:spAutoFit/>
          </a:bodyPr>
          <a:lstStyle/>
          <a:p>
            <a:pPr algn="r"/>
            <a:r>
              <a:rPr lang="en-US" sz="900" i="1" dirty="0"/>
              <a:t>http://</a:t>
            </a:r>
            <a:r>
              <a:rPr lang="en-US" sz="900" i="1" dirty="0" err="1"/>
              <a:t>mbjoseph.github.io</a:t>
            </a:r>
            <a:r>
              <a:rPr lang="en-US" sz="900" i="1" dirty="0"/>
              <a:t>/2013/11/27/</a:t>
            </a:r>
            <a:r>
              <a:rPr lang="en-US" sz="900" i="1" dirty="0" err="1"/>
              <a:t>measure.html</a:t>
            </a:r>
            <a:endParaRPr lang="en-US" sz="900" i="1" dirty="0"/>
          </a:p>
        </p:txBody>
      </p:sp>
    </p:spTree>
    <p:extLst>
      <p:ext uri="{BB962C8B-B14F-4D97-AF65-F5344CB8AC3E}">
        <p14:creationId xmlns:p14="http://schemas.microsoft.com/office/powerpoint/2010/main" val="4163644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1280" y="2336437"/>
            <a:ext cx="3966912" cy="3644900"/>
          </a:xfrm>
          <a:prstGeom prst="rect">
            <a:avLst/>
          </a:prstGeom>
        </p:spPr>
      </p:pic>
      <p:sp>
        <p:nvSpPr>
          <p:cNvPr id="5" name="Rectangle 4"/>
          <p:cNvSpPr/>
          <p:nvPr/>
        </p:nvSpPr>
        <p:spPr>
          <a:xfrm>
            <a:off x="551280" y="1266372"/>
            <a:ext cx="8275335" cy="923330"/>
          </a:xfrm>
          <a:prstGeom prst="rect">
            <a:avLst/>
          </a:prstGeom>
        </p:spPr>
        <p:txBody>
          <a:bodyPr wrap="square">
            <a:spAutoFit/>
          </a:bodyPr>
          <a:lstStyle/>
          <a:p>
            <a:r>
              <a:rPr lang="en-US" dirty="0" smtClean="0"/>
              <a:t>Most </a:t>
            </a:r>
            <a:r>
              <a:rPr lang="en-US" dirty="0"/>
              <a:t>machine learning methods work well because of </a:t>
            </a:r>
            <a:r>
              <a:rPr lang="en-US" b="1" dirty="0">
                <a:solidFill>
                  <a:srgbClr val="E68230"/>
                </a:solidFill>
              </a:rPr>
              <a:t>human-designed representations</a:t>
            </a:r>
            <a:r>
              <a:rPr lang="en-US" dirty="0">
                <a:solidFill>
                  <a:srgbClr val="E68230"/>
                </a:solidFill>
              </a:rPr>
              <a:t> </a:t>
            </a:r>
            <a:r>
              <a:rPr lang="en-US" dirty="0"/>
              <a:t>and </a:t>
            </a:r>
            <a:r>
              <a:rPr lang="en-US" b="1" dirty="0">
                <a:solidFill>
                  <a:srgbClr val="E68230"/>
                </a:solidFill>
              </a:rPr>
              <a:t>input features</a:t>
            </a:r>
          </a:p>
          <a:p>
            <a:r>
              <a:rPr lang="en-US" dirty="0" smtClean="0"/>
              <a:t>ML becomes </a:t>
            </a:r>
            <a:r>
              <a:rPr lang="en-US" dirty="0"/>
              <a:t>just </a:t>
            </a:r>
            <a:r>
              <a:rPr lang="en-US" b="1" dirty="0">
                <a:solidFill>
                  <a:srgbClr val="E68230"/>
                </a:solidFill>
              </a:rPr>
              <a:t>optimizing weights </a:t>
            </a:r>
            <a:r>
              <a:rPr lang="en-US" dirty="0"/>
              <a:t>to best make a final prediction</a:t>
            </a:r>
          </a:p>
        </p:txBody>
      </p:sp>
      <p:pic>
        <p:nvPicPr>
          <p:cNvPr id="6" name="Picture 5"/>
          <p:cNvPicPr>
            <a:picLocks noChangeAspect="1"/>
          </p:cNvPicPr>
          <p:nvPr/>
        </p:nvPicPr>
        <p:blipFill>
          <a:blip r:embed="rId3"/>
          <a:stretch>
            <a:fillRect/>
          </a:stretch>
        </p:blipFill>
        <p:spPr>
          <a:xfrm>
            <a:off x="5541796" y="2755537"/>
            <a:ext cx="2847723" cy="2222863"/>
          </a:xfrm>
          <a:prstGeom prst="rect">
            <a:avLst/>
          </a:prstGeom>
        </p:spPr>
      </p:pic>
      <p:sp>
        <p:nvSpPr>
          <p:cNvPr id="7"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ML vs. Deep Learning </a:t>
            </a:r>
            <a:endParaRPr lang="en-US" dirty="0"/>
          </a:p>
        </p:txBody>
      </p:sp>
    </p:spTree>
    <p:extLst>
      <p:ext uri="{BB962C8B-B14F-4D97-AF65-F5344CB8AC3E}">
        <p14:creationId xmlns:p14="http://schemas.microsoft.com/office/powerpoint/2010/main" val="3488711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35872" y="1211263"/>
            <a:ext cx="8250928" cy="1754327"/>
          </a:xfrm>
          <a:prstGeom prst="rect">
            <a:avLst/>
          </a:prstGeom>
        </p:spPr>
        <p:txBody>
          <a:bodyPr wrap="square">
            <a:spAutoFit/>
          </a:bodyPr>
          <a:lstStyle/>
          <a:p>
            <a:r>
              <a:rPr lang="en-US" dirty="0" smtClean="0"/>
              <a:t>A machine </a:t>
            </a:r>
            <a:r>
              <a:rPr lang="en-US" dirty="0"/>
              <a:t>learning </a:t>
            </a:r>
            <a:r>
              <a:rPr lang="en-US" dirty="0" smtClean="0"/>
              <a:t>subfield </a:t>
            </a:r>
            <a:r>
              <a:rPr lang="en-US" dirty="0"/>
              <a:t>of learning </a:t>
            </a:r>
            <a:r>
              <a:rPr lang="en-US" b="1" dirty="0">
                <a:solidFill>
                  <a:srgbClr val="E68230"/>
                </a:solidFill>
              </a:rPr>
              <a:t>representations</a:t>
            </a:r>
            <a:r>
              <a:rPr lang="en-US" dirty="0">
                <a:solidFill>
                  <a:srgbClr val="E68230"/>
                </a:solidFill>
              </a:rPr>
              <a:t> </a:t>
            </a:r>
            <a:r>
              <a:rPr lang="en-US" dirty="0"/>
              <a:t>of data. Exceptional effective at </a:t>
            </a:r>
            <a:r>
              <a:rPr lang="en-US" b="1" dirty="0">
                <a:solidFill>
                  <a:srgbClr val="E68230"/>
                </a:solidFill>
              </a:rPr>
              <a:t>learning patterns</a:t>
            </a:r>
            <a:r>
              <a:rPr lang="en-US" dirty="0" smtClean="0"/>
              <a:t>.</a:t>
            </a:r>
          </a:p>
          <a:p>
            <a:r>
              <a:rPr lang="en-US" dirty="0"/>
              <a:t>Deep learning algorithms attempt to learn (multiple levels of) representation </a:t>
            </a:r>
            <a:r>
              <a:rPr lang="en-US" dirty="0" smtClean="0"/>
              <a:t>by </a:t>
            </a:r>
            <a:r>
              <a:rPr lang="en-US" dirty="0"/>
              <a:t>using a </a:t>
            </a:r>
            <a:r>
              <a:rPr lang="en-US" b="1" dirty="0">
                <a:solidFill>
                  <a:srgbClr val="E68230"/>
                </a:solidFill>
              </a:rPr>
              <a:t>hierarchy of multiple layers</a:t>
            </a:r>
          </a:p>
          <a:p>
            <a:r>
              <a:rPr lang="en-US" dirty="0"/>
              <a:t>If you provide the system </a:t>
            </a:r>
            <a:r>
              <a:rPr lang="en-US" b="1" dirty="0">
                <a:solidFill>
                  <a:srgbClr val="E68230"/>
                </a:solidFill>
              </a:rPr>
              <a:t>tons of information</a:t>
            </a:r>
            <a:r>
              <a:rPr lang="en-US" dirty="0"/>
              <a:t>, it begins to understand it and respond in useful ways</a:t>
            </a:r>
            <a:r>
              <a:rPr lang="en-US" dirty="0" smtClean="0"/>
              <a:t>.</a:t>
            </a:r>
            <a:endParaRPr lang="en-US" dirty="0"/>
          </a:p>
        </p:txBody>
      </p:sp>
      <p:sp>
        <p:nvSpPr>
          <p:cNvPr id="12"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What is Deep Learning </a:t>
            </a:r>
            <a:r>
              <a:rPr lang="en-US" sz="4000" dirty="0" smtClean="0"/>
              <a:t>(DL) </a:t>
            </a:r>
            <a:r>
              <a:rPr lang="en-US" dirty="0" smtClean="0"/>
              <a:t>? </a:t>
            </a:r>
            <a:endParaRPr lang="en-US" dirty="0"/>
          </a:p>
        </p:txBody>
      </p:sp>
      <p:pic>
        <p:nvPicPr>
          <p:cNvPr id="14" name="Picture 13" descr="machine-learning-vs-deep-learni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3029090"/>
            <a:ext cx="6890920" cy="3360939"/>
          </a:xfrm>
          <a:prstGeom prst="rect">
            <a:avLst/>
          </a:prstGeom>
        </p:spPr>
      </p:pic>
      <p:sp>
        <p:nvSpPr>
          <p:cNvPr id="2" name="Ορθογώνιο 1"/>
          <p:cNvSpPr/>
          <p:nvPr/>
        </p:nvSpPr>
        <p:spPr>
          <a:xfrm>
            <a:off x="1473102" y="6390029"/>
            <a:ext cx="6374361" cy="229135"/>
          </a:xfrm>
          <a:prstGeom prst="rect">
            <a:avLst/>
          </a:prstGeom>
        </p:spPr>
        <p:txBody>
          <a:bodyPr wrap="square">
            <a:spAutoFit/>
          </a:bodyPr>
          <a:lstStyle/>
          <a:p>
            <a:r>
              <a:rPr lang="en-US" sz="900" i="1" dirty="0"/>
              <a:t>https://</a:t>
            </a:r>
            <a:r>
              <a:rPr lang="en-US" sz="900" i="1" dirty="0" err="1"/>
              <a:t>www.xenonstack.com</a:t>
            </a:r>
            <a:r>
              <a:rPr lang="en-US" sz="900" i="1" dirty="0"/>
              <a:t>/blog/static/public/uploads/media/machine-learning-vs-deep-</a:t>
            </a:r>
            <a:r>
              <a:rPr lang="en-US" sz="900" i="1" dirty="0" err="1"/>
              <a:t>learning.png</a:t>
            </a:r>
            <a:endParaRPr lang="en-US" sz="900" i="1" dirty="0"/>
          </a:p>
        </p:txBody>
      </p:sp>
    </p:spTree>
    <p:extLst>
      <p:ext uri="{BB962C8B-B14F-4D97-AF65-F5344CB8AC3E}">
        <p14:creationId xmlns:p14="http://schemas.microsoft.com/office/powerpoint/2010/main" val="928293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59300" y="3618226"/>
            <a:ext cx="4414420" cy="2998474"/>
          </a:xfrm>
          <a:prstGeom prst="rect">
            <a:avLst/>
          </a:prstGeom>
        </p:spPr>
      </p:pic>
      <p:sp>
        <p:nvSpPr>
          <p:cNvPr id="5" name="Rectangle 4"/>
          <p:cNvSpPr/>
          <p:nvPr/>
        </p:nvSpPr>
        <p:spPr>
          <a:xfrm>
            <a:off x="330200" y="1231014"/>
            <a:ext cx="8458200" cy="2585323"/>
          </a:xfrm>
          <a:prstGeom prst="rect">
            <a:avLst/>
          </a:prstGeom>
        </p:spPr>
        <p:txBody>
          <a:bodyPr wrap="square">
            <a:spAutoFit/>
          </a:bodyPr>
          <a:lstStyle/>
          <a:p>
            <a:pPr marL="285750" indent="-285750">
              <a:buFont typeface="Courier New"/>
              <a:buChar char="o"/>
            </a:pPr>
            <a:r>
              <a:rPr lang="en-US" dirty="0"/>
              <a:t>Manually designed features are often </a:t>
            </a:r>
            <a:r>
              <a:rPr lang="en-US" b="1" dirty="0">
                <a:solidFill>
                  <a:srgbClr val="E68230"/>
                </a:solidFill>
              </a:rPr>
              <a:t>over-specified</a:t>
            </a:r>
            <a:r>
              <a:rPr lang="en-US" dirty="0"/>
              <a:t>, </a:t>
            </a:r>
            <a:r>
              <a:rPr lang="en-US" b="1" dirty="0">
                <a:solidFill>
                  <a:srgbClr val="E68230"/>
                </a:solidFill>
              </a:rPr>
              <a:t>incomplete</a:t>
            </a:r>
            <a:r>
              <a:rPr lang="en-US" dirty="0">
                <a:solidFill>
                  <a:srgbClr val="E68230"/>
                </a:solidFill>
              </a:rPr>
              <a:t> </a:t>
            </a:r>
            <a:r>
              <a:rPr lang="en-US" dirty="0"/>
              <a:t>and take a </a:t>
            </a:r>
            <a:r>
              <a:rPr lang="en-US" b="1" dirty="0">
                <a:solidFill>
                  <a:srgbClr val="E68230"/>
                </a:solidFill>
              </a:rPr>
              <a:t>long time to design </a:t>
            </a:r>
            <a:r>
              <a:rPr lang="en-US" dirty="0"/>
              <a:t>and validate</a:t>
            </a:r>
          </a:p>
          <a:p>
            <a:pPr marL="285750" indent="-285750">
              <a:buFont typeface="Courier New"/>
              <a:buChar char="o"/>
            </a:pPr>
            <a:r>
              <a:rPr lang="en-US" dirty="0" smtClean="0"/>
              <a:t>Learned </a:t>
            </a:r>
            <a:r>
              <a:rPr lang="en-US" dirty="0"/>
              <a:t>Features are </a:t>
            </a:r>
            <a:r>
              <a:rPr lang="en-US" b="1" dirty="0">
                <a:solidFill>
                  <a:srgbClr val="E68230"/>
                </a:solidFill>
              </a:rPr>
              <a:t>easy to adapt</a:t>
            </a:r>
            <a:r>
              <a:rPr lang="en-US" dirty="0"/>
              <a:t>, </a:t>
            </a:r>
            <a:r>
              <a:rPr lang="en-US" b="1" dirty="0">
                <a:solidFill>
                  <a:srgbClr val="E68230"/>
                </a:solidFill>
              </a:rPr>
              <a:t>fast</a:t>
            </a:r>
            <a:r>
              <a:rPr lang="en-US" dirty="0"/>
              <a:t> to learn</a:t>
            </a:r>
          </a:p>
          <a:p>
            <a:pPr marL="285750" indent="-285750">
              <a:buFont typeface="Courier New"/>
              <a:buChar char="o"/>
            </a:pPr>
            <a:r>
              <a:rPr lang="en-US" dirty="0" smtClean="0"/>
              <a:t>Deep </a:t>
            </a:r>
            <a:r>
              <a:rPr lang="en-US" dirty="0"/>
              <a:t>learning provides a very </a:t>
            </a:r>
            <a:r>
              <a:rPr lang="en-US" b="1" dirty="0">
                <a:solidFill>
                  <a:srgbClr val="E68230"/>
                </a:solidFill>
              </a:rPr>
              <a:t>flexible</a:t>
            </a:r>
            <a:r>
              <a:rPr lang="en-US" dirty="0"/>
              <a:t>, (almost?) </a:t>
            </a:r>
            <a:r>
              <a:rPr lang="en-US" b="1" dirty="0">
                <a:solidFill>
                  <a:srgbClr val="E68230"/>
                </a:solidFill>
              </a:rPr>
              <a:t>universal</a:t>
            </a:r>
            <a:r>
              <a:rPr lang="en-US" dirty="0"/>
              <a:t>, learnable framework for representing world, visual and linguistic information.</a:t>
            </a:r>
          </a:p>
          <a:p>
            <a:pPr marL="285750" indent="-285750">
              <a:buFont typeface="Courier New"/>
              <a:buChar char="o"/>
            </a:pPr>
            <a:r>
              <a:rPr lang="en-US" dirty="0"/>
              <a:t>C</a:t>
            </a:r>
            <a:r>
              <a:rPr lang="en-US" dirty="0" smtClean="0"/>
              <a:t>an </a:t>
            </a:r>
            <a:r>
              <a:rPr lang="en-US" dirty="0"/>
              <a:t>learn </a:t>
            </a:r>
            <a:r>
              <a:rPr lang="en-US" dirty="0" smtClean="0"/>
              <a:t>both unsupervised and supervised</a:t>
            </a:r>
          </a:p>
          <a:p>
            <a:pPr marL="285750" indent="-285750">
              <a:buFont typeface="Courier New"/>
              <a:buChar char="o"/>
            </a:pPr>
            <a:r>
              <a:rPr lang="en-US" dirty="0"/>
              <a:t>Effective </a:t>
            </a:r>
            <a:r>
              <a:rPr lang="en-US" b="1" dirty="0">
                <a:solidFill>
                  <a:srgbClr val="E68230"/>
                </a:solidFill>
              </a:rPr>
              <a:t>end-to-end </a:t>
            </a:r>
            <a:r>
              <a:rPr lang="en-US" dirty="0"/>
              <a:t>joint system </a:t>
            </a:r>
            <a:r>
              <a:rPr lang="en-US" dirty="0" smtClean="0"/>
              <a:t>learning</a:t>
            </a:r>
          </a:p>
          <a:p>
            <a:pPr marL="285750" indent="-285750">
              <a:buFont typeface="Courier New"/>
              <a:buChar char="o"/>
            </a:pPr>
            <a:r>
              <a:rPr lang="en-US" dirty="0" smtClean="0"/>
              <a:t>Utilize large </a:t>
            </a:r>
            <a:r>
              <a:rPr lang="en-US" dirty="0"/>
              <a:t>amounts of training </a:t>
            </a:r>
            <a:r>
              <a:rPr lang="en-US" dirty="0" smtClean="0"/>
              <a:t>data</a:t>
            </a:r>
            <a:endParaRPr lang="en-US" dirty="0"/>
          </a:p>
          <a:p>
            <a:endParaRPr lang="en-US" dirty="0"/>
          </a:p>
        </p:txBody>
      </p:sp>
      <p:sp>
        <p:nvSpPr>
          <p:cNvPr id="7"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Why is DL useful? </a:t>
            </a:r>
            <a:endParaRPr lang="en-US" dirty="0"/>
          </a:p>
        </p:txBody>
      </p:sp>
      <p:sp>
        <p:nvSpPr>
          <p:cNvPr id="8" name="Rectangle 7"/>
          <p:cNvSpPr/>
          <p:nvPr/>
        </p:nvSpPr>
        <p:spPr>
          <a:xfrm>
            <a:off x="444500" y="4402370"/>
            <a:ext cx="4114800" cy="923330"/>
          </a:xfrm>
          <a:prstGeom prst="rect">
            <a:avLst/>
          </a:prstGeom>
        </p:spPr>
        <p:txBody>
          <a:bodyPr wrap="square">
            <a:spAutoFit/>
          </a:bodyPr>
          <a:lstStyle/>
          <a:p>
            <a:r>
              <a:rPr lang="en-US" dirty="0"/>
              <a:t>In ~2010 </a:t>
            </a:r>
            <a:r>
              <a:rPr lang="en-US" dirty="0" smtClean="0"/>
              <a:t>DL started </a:t>
            </a:r>
            <a:r>
              <a:rPr lang="en-US" dirty="0"/>
              <a:t>outperforming other </a:t>
            </a:r>
            <a:r>
              <a:rPr lang="en-US" dirty="0" smtClean="0"/>
              <a:t>ML techniques </a:t>
            </a:r>
          </a:p>
          <a:p>
            <a:r>
              <a:rPr lang="en-US" dirty="0" smtClean="0"/>
              <a:t>first </a:t>
            </a:r>
            <a:r>
              <a:rPr lang="en-US" dirty="0"/>
              <a:t>in speech and vision, </a:t>
            </a:r>
            <a:r>
              <a:rPr lang="en-US" dirty="0" smtClean="0"/>
              <a:t>then NLP</a:t>
            </a:r>
            <a:endParaRPr lang="en-US" dirty="0"/>
          </a:p>
        </p:txBody>
      </p:sp>
    </p:spTree>
    <p:extLst>
      <p:ext uri="{BB962C8B-B14F-4D97-AF65-F5344CB8AC3E}">
        <p14:creationId xmlns:p14="http://schemas.microsoft.com/office/powerpoint/2010/main" val="2278962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6236" y="1041400"/>
            <a:ext cx="5137780" cy="3580049"/>
          </a:xfrm>
          <a:prstGeom prst="rect">
            <a:avLst/>
          </a:prstGeom>
        </p:spPr>
      </p:pic>
      <p:pic>
        <p:nvPicPr>
          <p:cNvPr id="4" name="Picture 3"/>
          <p:cNvPicPr>
            <a:picLocks noChangeAspect="1"/>
          </p:cNvPicPr>
          <p:nvPr/>
        </p:nvPicPr>
        <p:blipFill>
          <a:blip r:embed="rId3"/>
          <a:stretch>
            <a:fillRect/>
          </a:stretch>
        </p:blipFill>
        <p:spPr>
          <a:xfrm>
            <a:off x="3291890" y="1397000"/>
            <a:ext cx="5636210" cy="3441700"/>
          </a:xfrm>
          <a:prstGeom prst="rect">
            <a:avLst/>
          </a:prstGeom>
        </p:spPr>
      </p:pic>
      <p:sp>
        <p:nvSpPr>
          <p:cNvPr id="6" name="Rectangle 5"/>
          <p:cNvSpPr/>
          <p:nvPr/>
        </p:nvSpPr>
        <p:spPr>
          <a:xfrm>
            <a:off x="226236" y="4838700"/>
            <a:ext cx="5590364" cy="1754327"/>
          </a:xfrm>
          <a:prstGeom prst="rect">
            <a:avLst/>
          </a:prstGeom>
        </p:spPr>
        <p:txBody>
          <a:bodyPr wrap="square">
            <a:spAutoFit/>
          </a:bodyPr>
          <a:lstStyle/>
          <a:p>
            <a:r>
              <a:rPr lang="en-US" dirty="0"/>
              <a:t>Several big improvements in recent years in NLP </a:t>
            </a:r>
            <a:endParaRPr lang="en-US" dirty="0" smtClean="0"/>
          </a:p>
          <a:p>
            <a:pPr marL="285750" indent="-285750">
              <a:buFont typeface="Wingdings" charset="2"/>
              <a:buChar char="ü"/>
            </a:pPr>
            <a:r>
              <a:rPr lang="en-US" dirty="0" smtClean="0"/>
              <a:t>Machine Translation</a:t>
            </a:r>
            <a:endParaRPr lang="en-US" dirty="0"/>
          </a:p>
          <a:p>
            <a:pPr marL="285750" indent="-285750">
              <a:buFont typeface="Wingdings" charset="2"/>
              <a:buChar char="ü"/>
            </a:pPr>
            <a:r>
              <a:rPr lang="en-US" dirty="0"/>
              <a:t>S</a:t>
            </a:r>
            <a:r>
              <a:rPr lang="en-US" dirty="0" smtClean="0"/>
              <a:t>entiment Analysis</a:t>
            </a:r>
            <a:endParaRPr lang="en-US" dirty="0"/>
          </a:p>
          <a:p>
            <a:pPr marL="285750" indent="-285750">
              <a:buFont typeface="Wingdings" charset="2"/>
              <a:buChar char="ü"/>
            </a:pPr>
            <a:r>
              <a:rPr lang="en-US" dirty="0"/>
              <a:t>D</a:t>
            </a:r>
            <a:r>
              <a:rPr lang="en-US" dirty="0" smtClean="0"/>
              <a:t>ialogue Agents</a:t>
            </a:r>
            <a:endParaRPr lang="en-US" dirty="0"/>
          </a:p>
          <a:p>
            <a:pPr marL="285750" indent="-285750">
              <a:buFont typeface="Wingdings" charset="2"/>
              <a:buChar char="ü"/>
            </a:pPr>
            <a:r>
              <a:rPr lang="en-US" dirty="0"/>
              <a:t>Q</a:t>
            </a:r>
            <a:r>
              <a:rPr lang="en-US" dirty="0" smtClean="0"/>
              <a:t>uestion Answering</a:t>
            </a:r>
          </a:p>
          <a:p>
            <a:pPr marL="285750" indent="-285750">
              <a:buFont typeface="Wingdings" charset="2"/>
              <a:buChar char="ü"/>
            </a:pPr>
            <a:r>
              <a:rPr lang="en-US" dirty="0" smtClean="0"/>
              <a:t>Text Classification     </a:t>
            </a:r>
            <a:r>
              <a:rPr lang="mr-IN" dirty="0" smtClean="0"/>
              <a:t>…</a:t>
            </a:r>
            <a:endParaRPr lang="en-US" dirty="0" smtClean="0"/>
          </a:p>
        </p:txBody>
      </p:sp>
      <p:sp>
        <p:nvSpPr>
          <p:cNvPr id="7"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State of the art in </a:t>
            </a:r>
            <a:r>
              <a:rPr lang="mr-IN" dirty="0" smtClean="0"/>
              <a:t>…</a:t>
            </a:r>
            <a:endParaRPr lang="en-US" dirty="0"/>
          </a:p>
        </p:txBody>
      </p:sp>
      <p:sp>
        <p:nvSpPr>
          <p:cNvPr id="8" name="Rectangle 7"/>
          <p:cNvSpPr/>
          <p:nvPr/>
        </p:nvSpPr>
        <p:spPr>
          <a:xfrm>
            <a:off x="3848100" y="5419636"/>
            <a:ext cx="5080000" cy="923330"/>
          </a:xfrm>
          <a:prstGeom prst="rect">
            <a:avLst/>
          </a:prstGeom>
        </p:spPr>
        <p:txBody>
          <a:bodyPr wrap="square">
            <a:spAutoFit/>
          </a:bodyPr>
          <a:lstStyle/>
          <a:p>
            <a:r>
              <a:rPr lang="en-US" dirty="0"/>
              <a:t>L</a:t>
            </a:r>
            <a:r>
              <a:rPr lang="en-US" dirty="0" smtClean="0"/>
              <a:t>everage </a:t>
            </a:r>
            <a:r>
              <a:rPr lang="en-US" dirty="0"/>
              <a:t>different levels of representation</a:t>
            </a:r>
          </a:p>
          <a:p>
            <a:pPr marL="285750" indent="-285750">
              <a:buFont typeface="Courier New"/>
              <a:buChar char="o"/>
            </a:pPr>
            <a:r>
              <a:rPr lang="en-US" dirty="0" smtClean="0"/>
              <a:t>words &amp; characters</a:t>
            </a:r>
          </a:p>
          <a:p>
            <a:pPr marL="285750" indent="-285750">
              <a:buFont typeface="Courier New"/>
              <a:buChar char="o"/>
            </a:pPr>
            <a:r>
              <a:rPr lang="en-US" dirty="0" smtClean="0"/>
              <a:t>syntax &amp; semantics</a:t>
            </a:r>
            <a:endParaRPr lang="en-US" dirty="0"/>
          </a:p>
        </p:txBody>
      </p:sp>
    </p:spTree>
    <p:extLst>
      <p:ext uri="{BB962C8B-B14F-4D97-AF65-F5344CB8AC3E}">
        <p14:creationId xmlns:p14="http://schemas.microsoft.com/office/powerpoint/2010/main" val="3619048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Neural Network Intro</a:t>
            </a:r>
            <a:endParaRPr lang="en-US" dirty="0"/>
          </a:p>
        </p:txBody>
      </p:sp>
      <p:sp>
        <p:nvSpPr>
          <p:cNvPr id="12" name="Στρογγυλεμένο ορθογώνιο 11"/>
          <p:cNvSpPr/>
          <p:nvPr/>
        </p:nvSpPr>
        <p:spPr>
          <a:xfrm>
            <a:off x="1645920" y="1371600"/>
            <a:ext cx="1131570" cy="424053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l-GR"/>
          </a:p>
        </p:txBody>
      </p:sp>
      <p:sp>
        <p:nvSpPr>
          <p:cNvPr id="13" name="Στρογγυλεμένο ορθογώνιο 12"/>
          <p:cNvSpPr/>
          <p:nvPr/>
        </p:nvSpPr>
        <p:spPr>
          <a:xfrm>
            <a:off x="3280410" y="2503169"/>
            <a:ext cx="868013" cy="194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l-GR"/>
          </a:p>
        </p:txBody>
      </p:sp>
      <p:sp>
        <p:nvSpPr>
          <p:cNvPr id="17" name="Στρογγυλεμένο ορθογώνιο 16"/>
          <p:cNvSpPr/>
          <p:nvPr/>
        </p:nvSpPr>
        <p:spPr>
          <a:xfrm>
            <a:off x="274320" y="1932271"/>
            <a:ext cx="868013" cy="308549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l-GR"/>
          </a:p>
        </p:txBody>
      </p:sp>
      <p:sp>
        <p:nvSpPr>
          <p:cNvPr id="7" name="TextBox 6"/>
          <p:cNvSpPr txBox="1"/>
          <p:nvPr/>
        </p:nvSpPr>
        <p:spPr>
          <a:xfrm>
            <a:off x="1533710" y="6223500"/>
            <a:ext cx="1355989" cy="400110"/>
          </a:xfrm>
          <a:prstGeom prst="rect">
            <a:avLst/>
          </a:prstGeom>
          <a:noFill/>
        </p:spPr>
        <p:txBody>
          <a:bodyPr wrap="square" rtlCol="0">
            <a:spAutoFit/>
          </a:bodyPr>
          <a:lstStyle/>
          <a:p>
            <a:pPr algn="ctr"/>
            <a:r>
              <a:rPr lang="en-US" sz="2000" dirty="0" smtClean="0">
                <a:solidFill>
                  <a:srgbClr val="6B9BC7"/>
                </a:solidFill>
                <a:hlinkClick r:id="rId3"/>
              </a:rPr>
              <a:t>Demo</a:t>
            </a:r>
            <a:endParaRPr lang="en-US" sz="2000" dirty="0">
              <a:solidFill>
                <a:srgbClr val="6B9BC7"/>
              </a:solidFill>
            </a:endParaRPr>
          </a:p>
        </p:txBody>
      </p:sp>
      <p:pic>
        <p:nvPicPr>
          <p:cNvPr id="8" name="Picture 7" descr="300px-Colored_neural_network.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727" y="1181100"/>
            <a:ext cx="3810000" cy="4584700"/>
          </a:xfrm>
          <a:prstGeom prst="rect">
            <a:avLst/>
          </a:prstGeom>
        </p:spPr>
      </p:pic>
      <p:sp>
        <p:nvSpPr>
          <p:cNvPr id="9" name="TextBox 8"/>
          <p:cNvSpPr txBox="1"/>
          <p:nvPr/>
        </p:nvSpPr>
        <p:spPr>
          <a:xfrm>
            <a:off x="5434798" y="3890207"/>
            <a:ext cx="2157963" cy="369332"/>
          </a:xfrm>
          <a:prstGeom prst="rect">
            <a:avLst/>
          </a:prstGeom>
          <a:noFill/>
        </p:spPr>
        <p:txBody>
          <a:bodyPr wrap="none" rtlCol="0">
            <a:spAutoFit/>
          </a:bodyPr>
          <a:lstStyle/>
          <a:p>
            <a:r>
              <a:rPr lang="en-US" dirty="0" smtClean="0"/>
              <a:t>How do we train?</a:t>
            </a:r>
          </a:p>
        </p:txBody>
      </p:sp>
      <mc:AlternateContent xmlns:mc="http://schemas.openxmlformats.org/markup-compatibility/2006" xmlns:a14="http://schemas.microsoft.com/office/drawing/2010/main">
        <mc:Choice Requires="a14">
          <p:sp>
            <p:nvSpPr>
              <p:cNvPr id="2" name="TextBox 1"/>
              <p:cNvSpPr txBox="1"/>
              <p:nvPr/>
            </p:nvSpPr>
            <p:spPr>
              <a:xfrm>
                <a:off x="5223993" y="1932271"/>
                <a:ext cx="308229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1" i="1" smtClean="0">
                          <a:solidFill>
                            <a:schemeClr val="accent4"/>
                          </a:solidFill>
                          <a:latin typeface="Cambria Math" charset="0"/>
                        </a:rPr>
                        <m:t>𝒉</m:t>
                      </m:r>
                      <m:r>
                        <a:rPr lang="en-US" sz="2400" b="1" i="1" smtClean="0">
                          <a:solidFill>
                            <a:schemeClr val="accent4"/>
                          </a:solidFill>
                          <a:latin typeface="Cambria Math" charset="0"/>
                        </a:rPr>
                        <m:t>=  </m:t>
                      </m:r>
                      <m:r>
                        <a:rPr lang="el-GR" sz="2400" b="1" i="1" smtClean="0">
                          <a:solidFill>
                            <a:schemeClr val="accent4"/>
                          </a:solidFill>
                          <a:latin typeface="Cambria Math" charset="0"/>
                        </a:rPr>
                        <m:t>𝝈</m:t>
                      </m:r>
                      <m:r>
                        <a:rPr lang="el-GR" sz="2400" b="1" i="1" smtClean="0">
                          <a:solidFill>
                            <a:schemeClr val="accent4"/>
                          </a:solidFill>
                          <a:latin typeface="Cambria Math" charset="0"/>
                        </a:rPr>
                        <m:t>(</m:t>
                      </m:r>
                      <m:sSub>
                        <m:sSubPr>
                          <m:ctrlPr>
                            <a:rPr lang="en-US" sz="2400" b="1" i="1" smtClean="0">
                              <a:solidFill>
                                <a:schemeClr val="accent4"/>
                              </a:solidFill>
                              <a:latin typeface="Cambria Math" panose="02040503050406030204" pitchFamily="18" charset="0"/>
                            </a:rPr>
                          </m:ctrlPr>
                        </m:sSubPr>
                        <m:e>
                          <m:r>
                            <a:rPr lang="en-US" sz="2400" b="1" i="0" smtClean="0">
                              <a:solidFill>
                                <a:schemeClr val="accent4"/>
                              </a:solidFill>
                              <a:latin typeface="Cambria Math" charset="0"/>
                            </a:rPr>
                            <m:t>𝐖</m:t>
                          </m:r>
                        </m:e>
                        <m:sub>
                          <m:r>
                            <a:rPr lang="en-US" sz="2400" b="1" i="1" smtClean="0">
                              <a:solidFill>
                                <a:schemeClr val="accent4"/>
                              </a:solidFill>
                              <a:latin typeface="Cambria Math" charset="0"/>
                            </a:rPr>
                            <m:t>𝟏</m:t>
                          </m:r>
                        </m:sub>
                      </m:sSub>
                      <m:r>
                        <a:rPr lang="en-US" sz="2400" b="1" i="1" smtClean="0">
                          <a:solidFill>
                            <a:schemeClr val="accent4"/>
                          </a:solidFill>
                          <a:latin typeface="Cambria Math" charset="0"/>
                        </a:rPr>
                        <m:t>𝒙</m:t>
                      </m:r>
                      <m:r>
                        <a:rPr lang="en-US" sz="2400" b="1" i="1" smtClean="0">
                          <a:solidFill>
                            <a:schemeClr val="accent4"/>
                          </a:solidFill>
                          <a:latin typeface="Cambria Math" charset="0"/>
                        </a:rPr>
                        <m:t>+</m:t>
                      </m:r>
                      <m:sSub>
                        <m:sSubPr>
                          <m:ctrlPr>
                            <a:rPr lang="en-US" sz="2400" b="1" i="1" smtClean="0">
                              <a:solidFill>
                                <a:schemeClr val="accent4"/>
                              </a:solidFill>
                              <a:latin typeface="Cambria Math" panose="02040503050406030204" pitchFamily="18" charset="0"/>
                            </a:rPr>
                          </m:ctrlPr>
                        </m:sSubPr>
                        <m:e>
                          <m:r>
                            <a:rPr lang="en-US" sz="2400" b="1" i="1" smtClean="0">
                              <a:solidFill>
                                <a:schemeClr val="accent4"/>
                              </a:solidFill>
                              <a:latin typeface="Cambria Math" charset="0"/>
                            </a:rPr>
                            <m:t>𝒃</m:t>
                          </m:r>
                        </m:e>
                        <m:sub>
                          <m:r>
                            <a:rPr lang="en-US" sz="2400" b="1" i="1" smtClean="0">
                              <a:solidFill>
                                <a:schemeClr val="accent4"/>
                              </a:solidFill>
                              <a:latin typeface="Cambria Math" charset="0"/>
                            </a:rPr>
                            <m:t>𝟏</m:t>
                          </m:r>
                        </m:sub>
                      </m:sSub>
                      <m:r>
                        <a:rPr lang="en-US" sz="2400" b="1" i="1" smtClean="0">
                          <a:solidFill>
                            <a:schemeClr val="accent4"/>
                          </a:solidFill>
                          <a:latin typeface="Cambria Math" charset="0"/>
                        </a:rPr>
                        <m:t>)</m:t>
                      </m:r>
                    </m:oMath>
                  </m:oMathPara>
                </a14:m>
                <a:endParaRPr lang="el-GR" sz="2400" b="1" dirty="0">
                  <a:solidFill>
                    <a:schemeClr val="accent4"/>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223993" y="1932271"/>
                <a:ext cx="3082290" cy="369332"/>
              </a:xfrm>
              <a:prstGeom prst="rect">
                <a:avLst/>
              </a:prstGeom>
              <a:blipFill rotWithShape="0">
                <a:blip r:embed="rId5"/>
                <a:stretch>
                  <a:fillRect t="-137705" b="-177049"/>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479538" y="2518430"/>
                <a:ext cx="246689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1" i="1" smtClean="0">
                          <a:solidFill>
                            <a:schemeClr val="accent3"/>
                          </a:solidFill>
                          <a:latin typeface="Cambria Math" charset="0"/>
                        </a:rPr>
                        <m:t>𝒚</m:t>
                      </m:r>
                      <m:r>
                        <a:rPr lang="en-US" sz="2400" b="1" i="1" smtClean="0">
                          <a:solidFill>
                            <a:schemeClr val="accent3"/>
                          </a:solidFill>
                          <a:latin typeface="Cambria Math" charset="0"/>
                        </a:rPr>
                        <m:t>=</m:t>
                      </m:r>
                      <m:r>
                        <a:rPr lang="el-GR" sz="2400" b="1" i="1" smtClean="0">
                          <a:solidFill>
                            <a:schemeClr val="accent3"/>
                          </a:solidFill>
                          <a:latin typeface="Cambria Math" charset="0"/>
                        </a:rPr>
                        <m:t>𝝈</m:t>
                      </m:r>
                      <m:r>
                        <a:rPr lang="el-GR" sz="2400" b="1" i="1" smtClean="0">
                          <a:solidFill>
                            <a:schemeClr val="accent3"/>
                          </a:solidFill>
                          <a:latin typeface="Cambria Math" charset="0"/>
                        </a:rPr>
                        <m:t>(</m:t>
                      </m:r>
                      <m:sSub>
                        <m:sSubPr>
                          <m:ctrlPr>
                            <a:rPr lang="en-US" sz="2400" b="1" i="1" smtClean="0">
                              <a:solidFill>
                                <a:schemeClr val="accent3"/>
                              </a:solidFill>
                              <a:latin typeface="Cambria Math" panose="02040503050406030204" pitchFamily="18" charset="0"/>
                            </a:rPr>
                          </m:ctrlPr>
                        </m:sSubPr>
                        <m:e>
                          <m:r>
                            <a:rPr lang="en-US" sz="2400" b="1" i="1" smtClean="0">
                              <a:solidFill>
                                <a:schemeClr val="accent3"/>
                              </a:solidFill>
                              <a:latin typeface="Cambria Math" charset="0"/>
                            </a:rPr>
                            <m:t>𝑾</m:t>
                          </m:r>
                        </m:e>
                        <m:sub>
                          <m:r>
                            <a:rPr lang="en-US" sz="2400" b="1" i="1" smtClean="0">
                              <a:solidFill>
                                <a:schemeClr val="accent3"/>
                              </a:solidFill>
                              <a:latin typeface="Cambria Math" charset="0"/>
                            </a:rPr>
                            <m:t>𝟐</m:t>
                          </m:r>
                        </m:sub>
                      </m:sSub>
                      <m:r>
                        <a:rPr lang="en-US" sz="2400" b="1" i="1" smtClean="0">
                          <a:solidFill>
                            <a:schemeClr val="accent3"/>
                          </a:solidFill>
                          <a:latin typeface="Cambria Math" charset="0"/>
                        </a:rPr>
                        <m:t>𝒉</m:t>
                      </m:r>
                      <m:r>
                        <a:rPr lang="en-US" sz="2400" b="1" i="1" smtClean="0">
                          <a:solidFill>
                            <a:schemeClr val="accent3"/>
                          </a:solidFill>
                          <a:latin typeface="Cambria Math" charset="0"/>
                        </a:rPr>
                        <m:t>+</m:t>
                      </m:r>
                      <m:sSub>
                        <m:sSubPr>
                          <m:ctrlPr>
                            <a:rPr lang="en-US" sz="2400" b="1" i="1" smtClean="0">
                              <a:solidFill>
                                <a:schemeClr val="accent3"/>
                              </a:solidFill>
                              <a:latin typeface="Cambria Math" panose="02040503050406030204" pitchFamily="18" charset="0"/>
                            </a:rPr>
                          </m:ctrlPr>
                        </m:sSubPr>
                        <m:e>
                          <m:r>
                            <a:rPr lang="en-US" sz="2400" b="1" i="1" smtClean="0">
                              <a:solidFill>
                                <a:schemeClr val="accent3"/>
                              </a:solidFill>
                              <a:latin typeface="Cambria Math" charset="0"/>
                            </a:rPr>
                            <m:t>𝒃</m:t>
                          </m:r>
                        </m:e>
                        <m:sub>
                          <m:r>
                            <a:rPr lang="en-US" sz="2400" b="1" i="1" smtClean="0">
                              <a:solidFill>
                                <a:schemeClr val="accent3"/>
                              </a:solidFill>
                              <a:latin typeface="Cambria Math" charset="0"/>
                            </a:rPr>
                            <m:t>𝟐</m:t>
                          </m:r>
                        </m:sub>
                      </m:sSub>
                      <m:r>
                        <a:rPr lang="en-US" sz="2400" b="1" i="1" smtClean="0">
                          <a:solidFill>
                            <a:schemeClr val="accent3"/>
                          </a:solidFill>
                          <a:latin typeface="Cambria Math" charset="0"/>
                        </a:rPr>
                        <m:t>)</m:t>
                      </m:r>
                    </m:oMath>
                  </m:oMathPara>
                </a14:m>
                <a:endParaRPr lang="el-GR" sz="2400" b="1" dirty="0">
                  <a:solidFill>
                    <a:schemeClr val="accent3"/>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5479538" y="2518430"/>
                <a:ext cx="2466894" cy="369332"/>
              </a:xfrm>
              <a:prstGeom prst="rect">
                <a:avLst/>
              </a:prstGeom>
              <a:blipFill rotWithShape="0">
                <a:blip r:embed="rId6"/>
                <a:stretch>
                  <a:fillRect l="-2222" r="-3457" b="-37705"/>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014375" y="5608290"/>
                <a:ext cx="418704"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chemeClr val="accent4"/>
                          </a:solidFill>
                          <a:latin typeface="Cambria Math" charset="0"/>
                        </a:rPr>
                        <m:t>𝒉</m:t>
                      </m:r>
                    </m:oMath>
                  </m:oMathPara>
                </a14:m>
                <a:endParaRPr lang="el-GR" sz="2000" b="1" dirty="0"/>
              </a:p>
            </p:txBody>
          </p:sp>
        </mc:Choice>
        <mc:Fallback xmlns="">
          <p:sp>
            <p:nvSpPr>
              <p:cNvPr id="14" name="TextBox 13"/>
              <p:cNvSpPr txBox="1">
                <a:spLocks noRot="1" noChangeAspect="1" noMove="1" noResize="1" noEditPoints="1" noAdjustHandles="1" noChangeArrowheads="1" noChangeShapeType="1" noTextEdit="1"/>
              </p:cNvSpPr>
              <p:nvPr/>
            </p:nvSpPr>
            <p:spPr>
              <a:xfrm>
                <a:off x="2014375" y="5608290"/>
                <a:ext cx="418704" cy="400110"/>
              </a:xfrm>
              <a:prstGeom prst="rect">
                <a:avLst/>
              </a:prstGeom>
              <a:blipFill rotWithShape="0">
                <a:blip r:embed="rId7"/>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Ορθογώνιο 14"/>
              <p:cNvSpPr/>
              <p:nvPr/>
            </p:nvSpPr>
            <p:spPr>
              <a:xfrm>
                <a:off x="3509071" y="4402348"/>
                <a:ext cx="41069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solidFill>
                            <a:schemeClr val="accent3"/>
                          </a:solidFill>
                          <a:latin typeface="Cambria Math" charset="0"/>
                        </a:rPr>
                        <m:t>𝒚</m:t>
                      </m:r>
                    </m:oMath>
                  </m:oMathPara>
                </a14:m>
                <a:endParaRPr lang="el-GR" sz="2000" b="1" dirty="0">
                  <a:solidFill>
                    <a:schemeClr val="accent3"/>
                  </a:solidFill>
                </a:endParaRPr>
              </a:p>
            </p:txBody>
          </p:sp>
        </mc:Choice>
        <mc:Fallback xmlns="">
          <p:sp>
            <p:nvSpPr>
              <p:cNvPr id="15" name="Ορθογώνιο 14"/>
              <p:cNvSpPr>
                <a:spLocks noRot="1" noChangeAspect="1" noMove="1" noResize="1" noEditPoints="1" noAdjustHandles="1" noChangeArrowheads="1" noChangeShapeType="1" noTextEdit="1"/>
              </p:cNvSpPr>
              <p:nvPr/>
            </p:nvSpPr>
            <p:spPr>
              <a:xfrm>
                <a:off x="3509071" y="4402348"/>
                <a:ext cx="410690" cy="400110"/>
              </a:xfrm>
              <a:prstGeom prst="rect">
                <a:avLst/>
              </a:prstGeom>
              <a:blipFill rotWithShape="0">
                <a:blip r:embed="rId8"/>
                <a:stretch>
                  <a:fillRect b="-10606"/>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6" name="Ορθογώνιο 15"/>
              <p:cNvSpPr/>
              <p:nvPr/>
            </p:nvSpPr>
            <p:spPr>
              <a:xfrm>
                <a:off x="506187" y="5006142"/>
                <a:ext cx="40427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FF0000"/>
                          </a:solidFill>
                          <a:latin typeface="Cambria Math" charset="0"/>
                        </a:rPr>
                        <m:t>𝒙</m:t>
                      </m:r>
                    </m:oMath>
                  </m:oMathPara>
                </a14:m>
                <a:endParaRPr lang="el-GR" b="1" dirty="0"/>
              </a:p>
            </p:txBody>
          </p:sp>
        </mc:Choice>
        <mc:Fallback xmlns="">
          <p:sp>
            <p:nvSpPr>
              <p:cNvPr id="16" name="Ορθογώνιο 15"/>
              <p:cNvSpPr>
                <a:spLocks noRot="1" noChangeAspect="1" noMove="1" noResize="1" noEditPoints="1" noAdjustHandles="1" noChangeArrowheads="1" noChangeShapeType="1" noTextEdit="1"/>
              </p:cNvSpPr>
              <p:nvPr/>
            </p:nvSpPr>
            <p:spPr>
              <a:xfrm>
                <a:off x="506187" y="5006142"/>
                <a:ext cx="404277" cy="400110"/>
              </a:xfrm>
              <a:prstGeom prst="rect">
                <a:avLst/>
              </a:prstGeom>
              <a:blipFill rotWithShape="0">
                <a:blip r:embed="rId9"/>
                <a:stretch>
                  <a:fillRect/>
                </a:stretch>
              </a:blipFill>
            </p:spPr>
            <p:txBody>
              <a:bodyPr/>
              <a:lstStyle/>
              <a:p>
                <a:r>
                  <a:rPr lang="el-GR">
                    <a:noFill/>
                  </a:rPr>
                  <a:t> </a:t>
                </a:r>
              </a:p>
            </p:txBody>
          </p:sp>
        </mc:Fallback>
      </mc:AlternateContent>
      <p:grpSp>
        <p:nvGrpSpPr>
          <p:cNvPr id="11" name="Ομάδα 10"/>
          <p:cNvGrpSpPr/>
          <p:nvPr/>
        </p:nvGrpSpPr>
        <p:grpSpPr>
          <a:xfrm>
            <a:off x="4245370" y="4873466"/>
            <a:ext cx="4572000" cy="1200329"/>
            <a:chOff x="4245370" y="4873466"/>
            <a:chExt cx="4572000" cy="1200329"/>
          </a:xfrm>
        </p:grpSpPr>
        <p:sp>
          <p:nvSpPr>
            <p:cNvPr id="5" name="Rectangle 4"/>
            <p:cNvSpPr/>
            <p:nvPr/>
          </p:nvSpPr>
          <p:spPr>
            <a:xfrm>
              <a:off x="4245370" y="4873466"/>
              <a:ext cx="4572000" cy="1200329"/>
            </a:xfrm>
            <a:prstGeom prst="rect">
              <a:avLst/>
            </a:prstGeom>
          </p:spPr>
          <p:txBody>
            <a:bodyPr>
              <a:spAutoFit/>
            </a:bodyPr>
            <a:lstStyle/>
            <a:p>
              <a:pPr algn="ctr"/>
              <a:r>
                <a:rPr lang="en-US" dirty="0" smtClean="0"/>
                <a:t>4 </a:t>
              </a:r>
              <a:r>
                <a:rPr lang="en-US" dirty="0"/>
                <a:t>+ 2 = 6 neurons (not counting </a:t>
              </a:r>
              <a:r>
                <a:rPr lang="en-US" dirty="0" smtClean="0"/>
                <a:t>inputs)</a:t>
              </a:r>
            </a:p>
            <a:p>
              <a:pPr algn="ctr"/>
              <a:r>
                <a:rPr lang="en-US" dirty="0" smtClean="0"/>
                <a:t>[</a:t>
              </a:r>
              <a:r>
                <a:rPr lang="en-US" dirty="0"/>
                <a:t>3 x 4] + [4 x 2] = 20 weights </a:t>
              </a:r>
              <a:endParaRPr lang="en-US" dirty="0" smtClean="0"/>
            </a:p>
            <a:p>
              <a:pPr algn="ctr"/>
              <a:r>
                <a:rPr lang="en-US" dirty="0" smtClean="0"/>
                <a:t>4 </a:t>
              </a:r>
              <a:r>
                <a:rPr lang="en-US" dirty="0"/>
                <a:t>+ 2 = 6 </a:t>
              </a:r>
              <a:r>
                <a:rPr lang="en-US" dirty="0" smtClean="0"/>
                <a:t>biases</a:t>
              </a:r>
            </a:p>
            <a:p>
              <a:pPr algn="ctr"/>
              <a:r>
                <a:rPr lang="en-US" dirty="0" smtClean="0">
                  <a:solidFill>
                    <a:schemeClr val="accent2"/>
                  </a:solidFill>
                </a:rPr>
                <a:t>26</a:t>
              </a:r>
              <a:r>
                <a:rPr lang="en-US" dirty="0" smtClean="0"/>
                <a:t> </a:t>
              </a:r>
              <a:r>
                <a:rPr lang="en-US" dirty="0">
                  <a:solidFill>
                    <a:schemeClr val="accent2"/>
                  </a:solidFill>
                </a:rPr>
                <a:t>learnable </a:t>
              </a:r>
              <a:r>
                <a:rPr lang="en-US" b="1" dirty="0" smtClean="0">
                  <a:solidFill>
                    <a:schemeClr val="accent2"/>
                  </a:solidFill>
                </a:rPr>
                <a:t>parameters</a:t>
              </a:r>
              <a:endParaRPr lang="en-US" b="1" dirty="0">
                <a:solidFill>
                  <a:schemeClr val="accent2"/>
                </a:solidFill>
              </a:endParaRPr>
            </a:p>
          </p:txBody>
        </p:sp>
        <p:cxnSp>
          <p:nvCxnSpPr>
            <p:cNvPr id="10" name="Ευθεία γραμμή σύνδεσης 9"/>
            <p:cNvCxnSpPr/>
            <p:nvPr/>
          </p:nvCxnSpPr>
          <p:spPr>
            <a:xfrm>
              <a:off x="4434840" y="5765800"/>
              <a:ext cx="415788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 name="Ορθογώνιο 17"/>
          <p:cNvSpPr/>
          <p:nvPr/>
        </p:nvSpPr>
        <p:spPr>
          <a:xfrm>
            <a:off x="6765138" y="1186934"/>
            <a:ext cx="1067921" cy="369332"/>
          </a:xfrm>
          <a:prstGeom prst="rect">
            <a:avLst/>
          </a:prstGeom>
        </p:spPr>
        <p:txBody>
          <a:bodyPr wrap="none">
            <a:spAutoFit/>
          </a:bodyPr>
          <a:lstStyle/>
          <a:p>
            <a:r>
              <a:rPr lang="en-US"/>
              <a:t>Weights</a:t>
            </a:r>
            <a:endParaRPr lang="en-US" dirty="0"/>
          </a:p>
        </p:txBody>
      </p:sp>
      <p:sp>
        <p:nvSpPr>
          <p:cNvPr id="19" name="Ορθογώνιο 18"/>
          <p:cNvSpPr/>
          <p:nvPr/>
        </p:nvSpPr>
        <p:spPr>
          <a:xfrm>
            <a:off x="4631647" y="3184002"/>
            <a:ext cx="2406428" cy="369332"/>
          </a:xfrm>
          <a:prstGeom prst="rect">
            <a:avLst/>
          </a:prstGeom>
        </p:spPr>
        <p:txBody>
          <a:bodyPr wrap="none">
            <a:spAutoFit/>
          </a:bodyPr>
          <a:lstStyle/>
          <a:p>
            <a:r>
              <a:rPr lang="en-US" dirty="0"/>
              <a:t>Activation </a:t>
            </a:r>
            <a:r>
              <a:rPr lang="en-US" dirty="0" smtClean="0"/>
              <a:t>functions</a:t>
            </a:r>
            <a:endParaRPr lang="en-US" dirty="0"/>
          </a:p>
        </p:txBody>
      </p:sp>
      <p:cxnSp>
        <p:nvCxnSpPr>
          <p:cNvPr id="21" name="Ευθύγραμμο βέλος σύνδεσης 20"/>
          <p:cNvCxnSpPr>
            <a:stCxn id="18" idx="2"/>
            <a:endCxn id="2" idx="0"/>
          </p:cNvCxnSpPr>
          <p:nvPr/>
        </p:nvCxnSpPr>
        <p:spPr>
          <a:xfrm flipH="1">
            <a:off x="6765138" y="1556266"/>
            <a:ext cx="533961" cy="3760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Ευθύγραμμο βέλος σύνδεσης 22"/>
          <p:cNvCxnSpPr>
            <a:stCxn id="18" idx="2"/>
            <a:endCxn id="4" idx="0"/>
          </p:cNvCxnSpPr>
          <p:nvPr/>
        </p:nvCxnSpPr>
        <p:spPr>
          <a:xfrm flipH="1">
            <a:off x="6712985" y="1556266"/>
            <a:ext cx="586114" cy="9621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Ευθύγραμμο βέλος σύνδεσης 24"/>
          <p:cNvCxnSpPr>
            <a:stCxn id="19" idx="0"/>
          </p:cNvCxnSpPr>
          <p:nvPr/>
        </p:nvCxnSpPr>
        <p:spPr>
          <a:xfrm flipV="1">
            <a:off x="5834861" y="2855452"/>
            <a:ext cx="325909" cy="3285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Ευθύγραμμο βέλος σύνδεσης 26"/>
          <p:cNvCxnSpPr>
            <a:stCxn id="19" idx="0"/>
          </p:cNvCxnSpPr>
          <p:nvPr/>
        </p:nvCxnSpPr>
        <p:spPr>
          <a:xfrm flipV="1">
            <a:off x="5834861" y="2301603"/>
            <a:ext cx="474499" cy="8823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843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Training</a:t>
            </a:r>
            <a:endParaRPr lang="en-US" dirty="0"/>
          </a:p>
        </p:txBody>
      </p:sp>
      <p:sp>
        <p:nvSpPr>
          <p:cNvPr id="3" name="Ορθογώνιο 2"/>
          <p:cNvSpPr/>
          <p:nvPr/>
        </p:nvSpPr>
        <p:spPr>
          <a:xfrm>
            <a:off x="355600" y="1145948"/>
            <a:ext cx="1708704" cy="141264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smtClean="0"/>
              <a:t>Sample labeled data</a:t>
            </a:r>
          </a:p>
          <a:p>
            <a:pPr algn="ctr"/>
            <a:r>
              <a:rPr lang="en-US" dirty="0" smtClean="0"/>
              <a:t>(</a:t>
            </a:r>
            <a:r>
              <a:rPr lang="en-US" sz="2000" b="1" dirty="0" smtClean="0">
                <a:solidFill>
                  <a:schemeClr val="bg1"/>
                </a:solidFill>
              </a:rPr>
              <a:t>batch</a:t>
            </a:r>
            <a:r>
              <a:rPr lang="en-US" dirty="0" smtClean="0"/>
              <a:t>)</a:t>
            </a:r>
            <a:endParaRPr lang="el-GR" dirty="0"/>
          </a:p>
        </p:txBody>
      </p:sp>
      <p:sp>
        <p:nvSpPr>
          <p:cNvPr id="7" name="Ορθογώνιο 6"/>
          <p:cNvSpPr/>
          <p:nvPr/>
        </p:nvSpPr>
        <p:spPr>
          <a:xfrm>
            <a:off x="2523847" y="1145948"/>
            <a:ext cx="1708704" cy="141264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b="1" dirty="0" smtClean="0">
                <a:solidFill>
                  <a:schemeClr val="bg1"/>
                </a:solidFill>
              </a:rPr>
              <a:t>Forward</a:t>
            </a:r>
            <a:r>
              <a:rPr lang="en-US" sz="2000" dirty="0" smtClean="0">
                <a:solidFill>
                  <a:schemeClr val="bg1"/>
                </a:solidFill>
              </a:rPr>
              <a:t> </a:t>
            </a:r>
            <a:r>
              <a:rPr lang="en-US" dirty="0" smtClean="0"/>
              <a:t>it through the network, get predictions</a:t>
            </a:r>
            <a:endParaRPr lang="el-GR" dirty="0"/>
          </a:p>
        </p:txBody>
      </p:sp>
      <p:sp>
        <p:nvSpPr>
          <p:cNvPr id="8" name="Ορθογώνιο 7"/>
          <p:cNvSpPr/>
          <p:nvPr/>
        </p:nvSpPr>
        <p:spPr>
          <a:xfrm>
            <a:off x="4692094" y="1145948"/>
            <a:ext cx="1708704" cy="141264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b="1" dirty="0" smtClean="0">
                <a:solidFill>
                  <a:schemeClr val="bg1"/>
                </a:solidFill>
              </a:rPr>
              <a:t>Back-propagate</a:t>
            </a:r>
            <a:r>
              <a:rPr lang="en-US" dirty="0" smtClean="0"/>
              <a:t> the errors</a:t>
            </a:r>
            <a:endParaRPr lang="el-GR" dirty="0"/>
          </a:p>
        </p:txBody>
      </p:sp>
      <p:sp>
        <p:nvSpPr>
          <p:cNvPr id="9" name="Ορθογώνιο 8"/>
          <p:cNvSpPr/>
          <p:nvPr/>
        </p:nvSpPr>
        <p:spPr>
          <a:xfrm>
            <a:off x="6860341" y="1145948"/>
            <a:ext cx="1708704" cy="1412648"/>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b="1" dirty="0" smtClean="0"/>
              <a:t>Update</a:t>
            </a:r>
            <a:r>
              <a:rPr lang="en-US" sz="2000" dirty="0" smtClean="0"/>
              <a:t> </a:t>
            </a:r>
            <a:r>
              <a:rPr lang="en-US" dirty="0" smtClean="0"/>
              <a:t>the network weights</a:t>
            </a:r>
            <a:endParaRPr lang="el-GR" dirty="0"/>
          </a:p>
        </p:txBody>
      </p:sp>
      <p:cxnSp>
        <p:nvCxnSpPr>
          <p:cNvPr id="11" name="Ευθύγραμμο βέλος σύνδεσης 10"/>
          <p:cNvCxnSpPr>
            <a:stCxn id="3" idx="3"/>
            <a:endCxn id="7" idx="1"/>
          </p:cNvCxnSpPr>
          <p:nvPr/>
        </p:nvCxnSpPr>
        <p:spPr>
          <a:xfrm>
            <a:off x="2064304" y="1852272"/>
            <a:ext cx="459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Ευθύγραμμο βέλος σύνδεσης 11"/>
          <p:cNvCxnSpPr/>
          <p:nvPr/>
        </p:nvCxnSpPr>
        <p:spPr>
          <a:xfrm>
            <a:off x="4232551" y="1852272"/>
            <a:ext cx="459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p:cNvCxnSpPr/>
          <p:nvPr/>
        </p:nvCxnSpPr>
        <p:spPr>
          <a:xfrm>
            <a:off x="6400798" y="1863044"/>
            <a:ext cx="4595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8194" y="2885622"/>
            <a:ext cx="2804526" cy="2171246"/>
          </a:xfrm>
          <a:prstGeom prst="rect">
            <a:avLst/>
          </a:prstGeom>
        </p:spPr>
      </p:pic>
      <p:cxnSp>
        <p:nvCxnSpPr>
          <p:cNvPr id="15" name="Γωνιώδης σύνδεση 14"/>
          <p:cNvCxnSpPr>
            <a:stCxn id="9" idx="2"/>
            <a:endCxn id="3" idx="2"/>
          </p:cNvCxnSpPr>
          <p:nvPr/>
        </p:nvCxnSpPr>
        <p:spPr>
          <a:xfrm rot="5400000">
            <a:off x="4462323" y="-693774"/>
            <a:ext cx="12700" cy="6504741"/>
          </a:xfrm>
          <a:prstGeom prst="bentConnector3">
            <a:avLst>
              <a:gd name="adj1" fmla="val 180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 name="Εικόνα 19"/>
          <p:cNvPicPr>
            <a:picLocks noChangeAspect="1"/>
          </p:cNvPicPr>
          <p:nvPr/>
        </p:nvPicPr>
        <p:blipFill>
          <a:blip r:embed="rId4"/>
          <a:stretch>
            <a:fillRect/>
          </a:stretch>
        </p:blipFill>
        <p:spPr>
          <a:xfrm>
            <a:off x="355600" y="4352294"/>
            <a:ext cx="2559600" cy="2032048"/>
          </a:xfrm>
          <a:prstGeom prst="rect">
            <a:avLst/>
          </a:prstGeom>
        </p:spPr>
      </p:pic>
      <mc:AlternateContent xmlns:mc="http://schemas.openxmlformats.org/markup-compatibility/2006" xmlns:a14="http://schemas.microsoft.com/office/drawing/2010/main">
        <mc:Choice Requires="a14">
          <p:sp>
            <p:nvSpPr>
              <p:cNvPr id="21" name="TextBox 20"/>
              <p:cNvSpPr txBox="1"/>
              <p:nvPr/>
            </p:nvSpPr>
            <p:spPr>
              <a:xfrm>
                <a:off x="355600" y="3373490"/>
                <a:ext cx="5880100" cy="923330"/>
              </a:xfrm>
              <a:prstGeom prst="rect">
                <a:avLst/>
              </a:prstGeom>
              <a:noFill/>
            </p:spPr>
            <p:txBody>
              <a:bodyPr wrap="square" rtlCol="0">
                <a:spAutoFit/>
              </a:bodyPr>
              <a:lstStyle/>
              <a:p>
                <a:r>
                  <a:rPr lang="en-US" dirty="0" smtClean="0"/>
                  <a:t>Optimize (min. or max.) </a:t>
                </a:r>
                <a:r>
                  <a:rPr lang="en-US" b="1" dirty="0" smtClean="0">
                    <a:solidFill>
                      <a:schemeClr val="accent2"/>
                    </a:solidFill>
                  </a:rPr>
                  <a:t>objective/cost function </a:t>
                </a:r>
                <a14:m>
                  <m:oMath xmlns:m="http://schemas.openxmlformats.org/officeDocument/2006/math">
                    <m:r>
                      <a:rPr lang="en-US" b="1" i="1" smtClean="0">
                        <a:solidFill>
                          <a:schemeClr val="accent2"/>
                        </a:solidFill>
                        <a:latin typeface="Cambria Math" charset="0"/>
                      </a:rPr>
                      <m:t>𝑱</m:t>
                    </m:r>
                    <m:r>
                      <a:rPr lang="en-US" b="1" i="1" smtClean="0">
                        <a:solidFill>
                          <a:schemeClr val="accent2"/>
                        </a:solidFill>
                        <a:latin typeface="Cambria Math" charset="0"/>
                      </a:rPr>
                      <m:t>(</m:t>
                    </m:r>
                    <m:r>
                      <a:rPr lang="el-GR" b="1" i="1" smtClean="0">
                        <a:solidFill>
                          <a:schemeClr val="accent2"/>
                        </a:solidFill>
                        <a:latin typeface="Cambria Math" charset="0"/>
                      </a:rPr>
                      <m:t>𝜽</m:t>
                    </m:r>
                    <m:r>
                      <a:rPr lang="el-GR" b="1" i="1" smtClean="0">
                        <a:solidFill>
                          <a:schemeClr val="accent2"/>
                        </a:solidFill>
                        <a:latin typeface="Cambria Math" charset="0"/>
                      </a:rPr>
                      <m:t>)</m:t>
                    </m:r>
                  </m:oMath>
                </a14:m>
                <a:endParaRPr lang="en-US" b="1" dirty="0" smtClean="0">
                  <a:solidFill>
                    <a:schemeClr val="accent2"/>
                  </a:solidFill>
                </a:endParaRPr>
              </a:p>
              <a:p>
                <a:r>
                  <a:rPr lang="en-US" dirty="0"/>
                  <a:t>Generate </a:t>
                </a:r>
                <a:r>
                  <a:rPr lang="en-US" b="1" dirty="0" smtClean="0">
                    <a:solidFill>
                      <a:schemeClr val="accent2"/>
                    </a:solidFill>
                  </a:rPr>
                  <a:t>error </a:t>
                </a:r>
                <a:r>
                  <a:rPr lang="en-US" b="1" dirty="0">
                    <a:solidFill>
                      <a:schemeClr val="accent2"/>
                    </a:solidFill>
                  </a:rPr>
                  <a:t>signal </a:t>
                </a:r>
                <a:r>
                  <a:rPr lang="en-US" dirty="0"/>
                  <a:t>that </a:t>
                </a:r>
                <a:r>
                  <a:rPr lang="en-US" dirty="0" smtClean="0"/>
                  <a:t>measures difference </a:t>
                </a:r>
                <a:r>
                  <a:rPr lang="en-US" dirty="0"/>
                  <a:t>between predictions and target </a:t>
                </a:r>
                <a:r>
                  <a:rPr lang="en-US" dirty="0" smtClean="0"/>
                  <a:t>values</a:t>
                </a:r>
              </a:p>
            </p:txBody>
          </p:sp>
        </mc:Choice>
        <mc:Fallback xmlns="">
          <p:sp>
            <p:nvSpPr>
              <p:cNvPr id="21" name="TextBox 20"/>
              <p:cNvSpPr txBox="1">
                <a:spLocks noRot="1" noChangeAspect="1" noMove="1" noResize="1" noEditPoints="1" noAdjustHandles="1" noChangeArrowheads="1" noChangeShapeType="1" noTextEdit="1"/>
              </p:cNvSpPr>
              <p:nvPr/>
            </p:nvSpPr>
            <p:spPr>
              <a:xfrm>
                <a:off x="355600" y="3373490"/>
                <a:ext cx="5880100" cy="923330"/>
              </a:xfrm>
              <a:prstGeom prst="rect">
                <a:avLst/>
              </a:prstGeom>
              <a:blipFill rotWithShape="0">
                <a:blip r:embed="rId5"/>
                <a:stretch>
                  <a:fillRect l="-829" t="-3289" r="-104" b="-9211"/>
                </a:stretch>
              </a:blipFill>
            </p:spPr>
            <p:txBody>
              <a:bodyPr/>
              <a:lstStyle/>
              <a:p>
                <a:r>
                  <a:rPr lang="el-GR">
                    <a:noFill/>
                  </a:rPr>
                  <a:t> </a:t>
                </a:r>
              </a:p>
            </p:txBody>
          </p:sp>
        </mc:Fallback>
      </mc:AlternateContent>
      <p:sp>
        <p:nvSpPr>
          <p:cNvPr id="23" name="TextBox 22"/>
          <p:cNvSpPr txBox="1"/>
          <p:nvPr/>
        </p:nvSpPr>
        <p:spPr>
          <a:xfrm>
            <a:off x="3187239" y="5018055"/>
            <a:ext cx="5701481" cy="1477328"/>
          </a:xfrm>
          <a:prstGeom prst="rect">
            <a:avLst/>
          </a:prstGeom>
          <a:noFill/>
        </p:spPr>
        <p:txBody>
          <a:bodyPr wrap="square" rtlCol="0">
            <a:spAutoFit/>
          </a:bodyPr>
          <a:lstStyle/>
          <a:p>
            <a:r>
              <a:rPr lang="en-US" dirty="0" smtClean="0"/>
              <a:t>Use error </a:t>
            </a:r>
            <a:r>
              <a:rPr lang="en-US" dirty="0"/>
              <a:t>signal to change the </a:t>
            </a:r>
            <a:r>
              <a:rPr lang="en-US" b="1" dirty="0">
                <a:solidFill>
                  <a:schemeClr val="accent2"/>
                </a:solidFill>
              </a:rPr>
              <a:t>weights</a:t>
            </a:r>
            <a:r>
              <a:rPr lang="en-US" dirty="0"/>
              <a:t> </a:t>
            </a:r>
            <a:r>
              <a:rPr lang="en-US" dirty="0" smtClean="0"/>
              <a:t>and get </a:t>
            </a:r>
            <a:r>
              <a:rPr lang="en-US" dirty="0"/>
              <a:t>more accurate predictions </a:t>
            </a:r>
          </a:p>
          <a:p>
            <a:r>
              <a:rPr lang="en-US" dirty="0"/>
              <a:t>Subtracting a fraction of the </a:t>
            </a:r>
            <a:r>
              <a:rPr lang="en-US" b="1" dirty="0">
                <a:solidFill>
                  <a:schemeClr val="accent2"/>
                </a:solidFill>
              </a:rPr>
              <a:t>gradient</a:t>
            </a:r>
            <a:r>
              <a:rPr lang="en-US" dirty="0"/>
              <a:t> moves you towards the </a:t>
            </a:r>
            <a:r>
              <a:rPr lang="en-US" b="1" dirty="0">
                <a:solidFill>
                  <a:schemeClr val="accent2"/>
                </a:solidFill>
              </a:rPr>
              <a:t>(local) minimum of the cost function</a:t>
            </a:r>
            <a:endParaRPr lang="el-GR" b="1" dirty="0">
              <a:solidFill>
                <a:schemeClr val="accent2"/>
              </a:solidFill>
            </a:endParaRPr>
          </a:p>
          <a:p>
            <a:endParaRPr lang="el-GR" dirty="0"/>
          </a:p>
        </p:txBody>
      </p:sp>
      <p:sp>
        <p:nvSpPr>
          <p:cNvPr id="5" name="Ορθογώνιο 4"/>
          <p:cNvSpPr/>
          <p:nvPr/>
        </p:nvSpPr>
        <p:spPr>
          <a:xfrm>
            <a:off x="1787857" y="6384342"/>
            <a:ext cx="7016694" cy="230832"/>
          </a:xfrm>
          <a:prstGeom prst="rect">
            <a:avLst/>
          </a:prstGeom>
        </p:spPr>
        <p:txBody>
          <a:bodyPr wrap="square">
            <a:spAutoFit/>
          </a:bodyPr>
          <a:lstStyle/>
          <a:p>
            <a:pPr algn="r"/>
            <a:r>
              <a:rPr lang="el-GR" sz="900" i="1" dirty="0" err="1"/>
              <a:t>https</a:t>
            </a:r>
            <a:r>
              <a:rPr lang="el-GR" sz="900" i="1" dirty="0"/>
              <a:t>://</a:t>
            </a:r>
            <a:r>
              <a:rPr lang="el-GR" sz="900" i="1" dirty="0" err="1"/>
              <a:t>medium.com</a:t>
            </a:r>
            <a:r>
              <a:rPr lang="el-GR" sz="900" i="1" dirty="0"/>
              <a:t>/@</a:t>
            </a:r>
            <a:r>
              <a:rPr lang="el-GR" sz="900" i="1" dirty="0" err="1"/>
              <a:t>ramrajchandradevan</a:t>
            </a:r>
            <a:r>
              <a:rPr lang="el-GR" sz="900" i="1" dirty="0"/>
              <a:t>/the-evolution-of-gradient-descend-optimization-algorithm-4106a6702d39</a:t>
            </a:r>
          </a:p>
        </p:txBody>
      </p:sp>
    </p:spTree>
    <p:extLst>
      <p:ext uri="{BB962C8B-B14F-4D97-AF65-F5344CB8AC3E}">
        <p14:creationId xmlns:p14="http://schemas.microsoft.com/office/powerpoint/2010/main" val="3751986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13487" y="3945196"/>
            <a:ext cx="1611339" cy="369332"/>
          </a:xfrm>
          <a:prstGeom prst="rect">
            <a:avLst/>
          </a:prstGeom>
          <a:noFill/>
        </p:spPr>
        <p:txBody>
          <a:bodyPr wrap="none" rtlCol="0">
            <a:spAutoFit/>
          </a:bodyPr>
          <a:lstStyle/>
          <a:p>
            <a:r>
              <a:rPr lang="en-US" dirty="0" smtClean="0"/>
              <a:t>learning rate</a:t>
            </a:r>
            <a:endParaRPr lang="en-US" dirty="0"/>
          </a:p>
        </p:txBody>
      </p:sp>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Gradient Descent</a:t>
            </a:r>
            <a:endParaRPr lang="en-US" dirty="0"/>
          </a:p>
        </p:txBody>
      </p:sp>
      <mc:AlternateContent xmlns:mc="http://schemas.openxmlformats.org/markup-compatibility/2006" xmlns:a14="http://schemas.microsoft.com/office/drawing/2010/main">
        <mc:Choice Requires="a14">
          <p:sp>
            <p:nvSpPr>
              <p:cNvPr id="15" name="TextBox 14"/>
              <p:cNvSpPr txBox="1"/>
              <p:nvPr/>
            </p:nvSpPr>
            <p:spPr>
              <a:xfrm>
                <a:off x="413674" y="1389618"/>
                <a:ext cx="3272050" cy="369332"/>
              </a:xfrm>
              <a:prstGeom prst="rect">
                <a:avLst/>
              </a:prstGeom>
              <a:noFill/>
            </p:spPr>
            <p:txBody>
              <a:bodyPr wrap="none" rtlCol="0">
                <a:spAutoFit/>
              </a:bodyPr>
              <a:lstStyle/>
              <a:p>
                <a:r>
                  <a:rPr lang="en-US" b="1" dirty="0">
                    <a:solidFill>
                      <a:schemeClr val="accent2"/>
                    </a:solidFill>
                  </a:rPr>
                  <a:t>objective/cost function </a:t>
                </a:r>
                <a14:m>
                  <m:oMath xmlns:m="http://schemas.openxmlformats.org/officeDocument/2006/math">
                    <m:r>
                      <a:rPr lang="en-US" b="1" i="1">
                        <a:solidFill>
                          <a:schemeClr val="accent2"/>
                        </a:solidFill>
                        <a:latin typeface="Cambria Math" charset="0"/>
                      </a:rPr>
                      <m:t>𝑱</m:t>
                    </m:r>
                    <m:r>
                      <a:rPr lang="en-US" b="1" i="1">
                        <a:solidFill>
                          <a:schemeClr val="accent2"/>
                        </a:solidFill>
                        <a:latin typeface="Cambria Math" charset="0"/>
                      </a:rPr>
                      <m:t>(</m:t>
                    </m:r>
                    <m:r>
                      <a:rPr lang="el-GR" b="1" i="1">
                        <a:solidFill>
                          <a:schemeClr val="accent2"/>
                        </a:solidFill>
                        <a:latin typeface="Cambria Math" charset="0"/>
                      </a:rPr>
                      <m:t>𝜽</m:t>
                    </m:r>
                    <m:r>
                      <a:rPr lang="el-GR" b="1" i="1">
                        <a:solidFill>
                          <a:schemeClr val="accent2"/>
                        </a:solidFill>
                        <a:latin typeface="Cambria Math" charset="0"/>
                      </a:rPr>
                      <m:t>)</m:t>
                    </m:r>
                  </m:oMath>
                </a14:m>
                <a:endParaRPr lang="en-US" b="1" dirty="0">
                  <a:solidFill>
                    <a:schemeClr val="accent2"/>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13674" y="1389618"/>
                <a:ext cx="3272050" cy="369332"/>
              </a:xfrm>
              <a:prstGeom prst="rect">
                <a:avLst/>
              </a:prstGeom>
              <a:blipFill rotWithShape="0">
                <a:blip r:embed="rId3"/>
                <a:stretch>
                  <a:fillRect l="-1676" t="-9836" b="-24590"/>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501914" y="2076043"/>
                <a:ext cx="2998128" cy="7305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l-GR" b="0" i="1" smtClean="0">
                              <a:latin typeface="Cambria Math" charset="0"/>
                            </a:rPr>
                            <m:t>𝜃</m:t>
                          </m:r>
                        </m:e>
                        <m:sub>
                          <m:r>
                            <a:rPr lang="en-US" b="0" i="1" smtClean="0">
                              <a:latin typeface="Cambria Math" charset="0"/>
                            </a:rPr>
                            <m:t>𝑗</m:t>
                          </m:r>
                        </m:sub>
                        <m:sup>
                          <m:r>
                            <a:rPr lang="en-US" b="0" i="1" smtClean="0">
                              <a:latin typeface="Cambria Math" charset="0"/>
                            </a:rPr>
                            <m:t>𝑛𝑒𝑤</m:t>
                          </m:r>
                        </m:sup>
                      </m:sSubSup>
                      <m:r>
                        <a:rPr lang="en-US" b="0" i="1" smtClean="0">
                          <a:latin typeface="Cambria Math" charset="0"/>
                        </a:rPr>
                        <m:t>=</m:t>
                      </m:r>
                      <m:sSubSup>
                        <m:sSubSupPr>
                          <m:ctrlPr>
                            <a:rPr lang="en-US" i="1">
                              <a:latin typeface="Cambria Math" panose="02040503050406030204" pitchFamily="18" charset="0"/>
                            </a:rPr>
                          </m:ctrlPr>
                        </m:sSubSupPr>
                        <m:e>
                          <m:r>
                            <a:rPr lang="el-GR" i="1">
                              <a:latin typeface="Cambria Math" charset="0"/>
                            </a:rPr>
                            <m:t>𝜃</m:t>
                          </m:r>
                        </m:e>
                        <m:sub>
                          <m:r>
                            <a:rPr lang="en-US" i="1">
                              <a:latin typeface="Cambria Math" charset="0"/>
                            </a:rPr>
                            <m:t>𝑗</m:t>
                          </m:r>
                        </m:sub>
                        <m:sup>
                          <m:r>
                            <a:rPr lang="en-US" b="0" i="1" smtClean="0">
                              <a:latin typeface="Cambria Math" charset="0"/>
                            </a:rPr>
                            <m:t>𝑜𝑙𝑑</m:t>
                          </m:r>
                        </m:sup>
                      </m:sSubSup>
                      <m:r>
                        <a:rPr lang="en-US" b="0" i="1" smtClean="0">
                          <a:latin typeface="Cambria Math" charset="0"/>
                        </a:rPr>
                        <m:t> −</m:t>
                      </m:r>
                      <m:r>
                        <a:rPr lang="en-US" b="0" i="1" smtClean="0">
                          <a:latin typeface="Cambria Math" charset="0"/>
                        </a:rPr>
                        <m:t>𝛼</m:t>
                      </m:r>
                      <m:f>
                        <m:fPr>
                          <m:ctrlPr>
                            <a:rPr lang="mr-IN" b="0" i="1" smtClean="0">
                              <a:latin typeface="Cambria Math" panose="02040503050406030204" pitchFamily="18" charset="0"/>
                            </a:rPr>
                          </m:ctrlPr>
                        </m:fPr>
                        <m:num>
                          <m:r>
                            <a:rPr lang="mr-IN" b="0" i="1" smtClean="0">
                              <a:latin typeface="Cambria Math" charset="0"/>
                            </a:rPr>
                            <m:t>ⅆ</m:t>
                          </m:r>
                        </m:num>
                        <m:den>
                          <m:r>
                            <a:rPr lang="mr-IN" b="0" i="1" smtClean="0">
                              <a:latin typeface="Cambria Math" charset="0"/>
                            </a:rPr>
                            <m:t>ⅆ</m:t>
                          </m:r>
                          <m:sSubSup>
                            <m:sSubSupPr>
                              <m:ctrlPr>
                                <a:rPr lang="en-US" i="1">
                                  <a:latin typeface="Cambria Math" panose="02040503050406030204" pitchFamily="18" charset="0"/>
                                </a:rPr>
                              </m:ctrlPr>
                            </m:sSubSupPr>
                            <m:e>
                              <m:r>
                                <a:rPr lang="el-GR" i="1">
                                  <a:latin typeface="Cambria Math" charset="0"/>
                                </a:rPr>
                                <m:t>𝜃</m:t>
                              </m:r>
                            </m:e>
                            <m:sub>
                              <m:r>
                                <a:rPr lang="en-US" i="1">
                                  <a:latin typeface="Cambria Math" charset="0"/>
                                </a:rPr>
                                <m:t>𝑗</m:t>
                              </m:r>
                            </m:sub>
                            <m:sup>
                              <m:r>
                                <a:rPr lang="en-US" i="1">
                                  <a:latin typeface="Cambria Math" charset="0"/>
                                </a:rPr>
                                <m:t>𝑜𝑙𝑑</m:t>
                              </m:r>
                            </m:sup>
                          </m:sSubSup>
                        </m:den>
                      </m:f>
                      <m:r>
                        <a:rPr lang="en-US" b="0" i="1" smtClean="0">
                          <a:latin typeface="Cambria Math" charset="0"/>
                        </a:rPr>
                        <m:t>𝐽</m:t>
                      </m:r>
                      <m:r>
                        <a:rPr lang="en-US" b="0" i="1" smtClean="0">
                          <a:latin typeface="Cambria Math" charset="0"/>
                        </a:rPr>
                        <m:t>(</m:t>
                      </m:r>
                      <m:r>
                        <a:rPr lang="el-GR" b="0" i="1" smtClean="0">
                          <a:latin typeface="Cambria Math" charset="0"/>
                        </a:rPr>
                        <m:t>𝜃</m:t>
                      </m:r>
                      <m:r>
                        <a:rPr lang="el-GR" b="0" i="1" smtClean="0">
                          <a:latin typeface="Cambria Math" charset="0"/>
                        </a:rPr>
                        <m:t>)</m:t>
                      </m:r>
                    </m:oMath>
                  </m:oMathPara>
                </a14:m>
                <a:endParaRPr lang="el-GR" dirty="0"/>
              </a:p>
            </p:txBody>
          </p:sp>
        </mc:Choice>
        <mc:Fallback xmlns="">
          <p:sp>
            <p:nvSpPr>
              <p:cNvPr id="2" name="TextBox 1"/>
              <p:cNvSpPr txBox="1">
                <a:spLocks noRot="1" noChangeAspect="1" noMove="1" noResize="1" noEditPoints="1" noAdjustHandles="1" noChangeArrowheads="1" noChangeShapeType="1" noTextEdit="1"/>
              </p:cNvSpPr>
              <p:nvPr/>
            </p:nvSpPr>
            <p:spPr>
              <a:xfrm>
                <a:off x="501914" y="2076043"/>
                <a:ext cx="2998128" cy="730521"/>
              </a:xfrm>
              <a:prstGeom prst="rect">
                <a:avLst/>
              </a:prstGeom>
              <a:blipFill rotWithShape="0">
                <a:blip r:embed="rId4"/>
                <a:stretch>
                  <a:fillRect/>
                </a:stretch>
              </a:blipFill>
            </p:spPr>
            <p:txBody>
              <a:bodyPr/>
              <a:lstStyle/>
              <a:p>
                <a:r>
                  <a:rPr lang="el-GR">
                    <a:noFill/>
                  </a:rPr>
                  <a:t> </a:t>
                </a:r>
              </a:p>
            </p:txBody>
          </p:sp>
        </mc:Fallback>
      </mc:AlternateContent>
      <p:sp>
        <p:nvSpPr>
          <p:cNvPr id="3" name="TextBox 2"/>
          <p:cNvSpPr txBox="1"/>
          <p:nvPr/>
        </p:nvSpPr>
        <p:spPr>
          <a:xfrm>
            <a:off x="3539455" y="2230000"/>
            <a:ext cx="3199915" cy="369332"/>
          </a:xfrm>
          <a:prstGeom prst="rect">
            <a:avLst/>
          </a:prstGeom>
          <a:noFill/>
        </p:spPr>
        <p:txBody>
          <a:bodyPr wrap="none" rtlCol="0">
            <a:spAutoFit/>
          </a:bodyPr>
          <a:lstStyle/>
          <a:p>
            <a:r>
              <a:rPr lang="en-US" dirty="0" smtClean="0"/>
              <a:t>Update each element of </a:t>
            </a:r>
            <a:r>
              <a:rPr lang="el-GR" dirty="0" smtClean="0"/>
              <a:t>θ</a:t>
            </a:r>
            <a:endParaRPr lang="el-GR" dirty="0"/>
          </a:p>
        </p:txBody>
      </p:sp>
      <mc:AlternateContent xmlns:mc="http://schemas.openxmlformats.org/markup-compatibility/2006" xmlns:a14="http://schemas.microsoft.com/office/drawing/2010/main">
        <mc:Choice Requires="a14">
          <p:sp>
            <p:nvSpPr>
              <p:cNvPr id="4" name="Ορθογώνιο 3"/>
              <p:cNvSpPr/>
              <p:nvPr/>
            </p:nvSpPr>
            <p:spPr>
              <a:xfrm>
                <a:off x="501914" y="3126951"/>
                <a:ext cx="2600584"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l-GR" i="1">
                              <a:latin typeface="Cambria Math" charset="0"/>
                            </a:rPr>
                            <m:t>𝜃</m:t>
                          </m:r>
                        </m:e>
                        <m:sub/>
                        <m:sup>
                          <m:r>
                            <a:rPr lang="en-US" i="1">
                              <a:latin typeface="Cambria Math" charset="0"/>
                            </a:rPr>
                            <m:t>𝑛𝑒𝑤</m:t>
                          </m:r>
                        </m:sup>
                      </m:sSubSup>
                      <m:r>
                        <a:rPr lang="en-US" i="1">
                          <a:latin typeface="Cambria Math" charset="0"/>
                        </a:rPr>
                        <m:t>=</m:t>
                      </m:r>
                      <m:sSubSup>
                        <m:sSubSupPr>
                          <m:ctrlPr>
                            <a:rPr lang="en-US" i="1">
                              <a:latin typeface="Cambria Math" panose="02040503050406030204" pitchFamily="18" charset="0"/>
                            </a:rPr>
                          </m:ctrlPr>
                        </m:sSubSupPr>
                        <m:e>
                          <m:r>
                            <a:rPr lang="el-GR" i="1">
                              <a:latin typeface="Cambria Math" charset="0"/>
                            </a:rPr>
                            <m:t>𝜃</m:t>
                          </m:r>
                        </m:e>
                        <m:sub/>
                        <m:sup>
                          <m:r>
                            <a:rPr lang="en-US" i="1" smtClean="0">
                              <a:latin typeface="Cambria Math" charset="0"/>
                            </a:rPr>
                            <m:t>𝑜</m:t>
                          </m:r>
                          <m:r>
                            <a:rPr lang="en-US" i="1">
                              <a:latin typeface="Cambria Math" charset="0"/>
                            </a:rPr>
                            <m:t>𝑙𝑑</m:t>
                          </m:r>
                        </m:sup>
                      </m:sSubSup>
                      <m:r>
                        <a:rPr lang="en-US" i="1">
                          <a:latin typeface="Cambria Math" charset="0"/>
                        </a:rPr>
                        <m:t> −</m:t>
                      </m:r>
                      <m:r>
                        <a:rPr lang="en-US" i="1">
                          <a:latin typeface="Cambria Math" charset="0"/>
                        </a:rPr>
                        <m:t>𝛼</m:t>
                      </m:r>
                      <m:sSub>
                        <m:sSubPr>
                          <m:ctrlPr>
                            <a:rPr lang="en-US" i="1" smtClean="0">
                              <a:latin typeface="Cambria Math" panose="02040503050406030204" pitchFamily="18" charset="0"/>
                            </a:rPr>
                          </m:ctrlPr>
                        </m:sSubPr>
                        <m:e>
                          <m:r>
                            <a:rPr lang="en-US" i="1">
                              <a:latin typeface="Cambria Math" charset="0"/>
                              <a:ea typeface="Cambria Math" charset="0"/>
                              <a:cs typeface="Cambria Math" charset="0"/>
                            </a:rPr>
                            <m:t>𝛻</m:t>
                          </m:r>
                        </m:e>
                        <m:sub>
                          <m:r>
                            <a:rPr lang="el-GR" b="0" i="1" smtClean="0">
                              <a:latin typeface="Cambria Math" charset="0"/>
                            </a:rPr>
                            <m:t>𝜃</m:t>
                          </m:r>
                        </m:sub>
                      </m:sSub>
                      <m:r>
                        <a:rPr lang="en-US" i="1">
                          <a:latin typeface="Cambria Math" charset="0"/>
                        </a:rPr>
                        <m:t>𝐽</m:t>
                      </m:r>
                      <m:r>
                        <a:rPr lang="en-US" i="1">
                          <a:latin typeface="Cambria Math" charset="0"/>
                        </a:rPr>
                        <m:t>(</m:t>
                      </m:r>
                      <m:r>
                        <a:rPr lang="el-GR" i="1">
                          <a:latin typeface="Cambria Math" charset="0"/>
                        </a:rPr>
                        <m:t>𝜃</m:t>
                      </m:r>
                      <m:r>
                        <a:rPr lang="el-GR" i="1">
                          <a:latin typeface="Cambria Math" charset="0"/>
                        </a:rPr>
                        <m:t>)</m:t>
                      </m:r>
                    </m:oMath>
                  </m:oMathPara>
                </a14:m>
                <a:endParaRPr lang="el-GR" dirty="0"/>
              </a:p>
            </p:txBody>
          </p:sp>
        </mc:Choice>
        <mc:Fallback xmlns="">
          <p:sp>
            <p:nvSpPr>
              <p:cNvPr id="4" name="Ορθογώνιο 3"/>
              <p:cNvSpPr>
                <a:spLocks noRot="1" noChangeAspect="1" noMove="1" noResize="1" noEditPoints="1" noAdjustHandles="1" noChangeArrowheads="1" noChangeShapeType="1" noTextEdit="1"/>
              </p:cNvSpPr>
              <p:nvPr/>
            </p:nvSpPr>
            <p:spPr>
              <a:xfrm>
                <a:off x="501914" y="3126951"/>
                <a:ext cx="2600584" cy="404791"/>
              </a:xfrm>
              <a:prstGeom prst="rect">
                <a:avLst/>
              </a:prstGeom>
              <a:blipFill rotWithShape="0">
                <a:blip r:embed="rId5"/>
                <a:stretch>
                  <a:fillRect t="-81818" b="-110606"/>
                </a:stretch>
              </a:blipFill>
            </p:spPr>
            <p:txBody>
              <a:bodyPr/>
              <a:lstStyle/>
              <a:p>
                <a:r>
                  <a:rPr lang="el-GR">
                    <a:noFill/>
                  </a:rPr>
                  <a:t> </a:t>
                </a:r>
              </a:p>
            </p:txBody>
          </p:sp>
        </mc:Fallback>
      </mc:AlternateContent>
      <p:sp>
        <p:nvSpPr>
          <p:cNvPr id="8" name="TextBox 7"/>
          <p:cNvSpPr txBox="1"/>
          <p:nvPr/>
        </p:nvSpPr>
        <p:spPr>
          <a:xfrm>
            <a:off x="3539455" y="3100824"/>
            <a:ext cx="3895618" cy="369332"/>
          </a:xfrm>
          <a:prstGeom prst="rect">
            <a:avLst/>
          </a:prstGeom>
          <a:noFill/>
        </p:spPr>
        <p:txBody>
          <a:bodyPr wrap="none" rtlCol="0">
            <a:spAutoFit/>
          </a:bodyPr>
          <a:lstStyle/>
          <a:p>
            <a:r>
              <a:rPr lang="en-US" dirty="0" smtClean="0"/>
              <a:t>Matrix notation for </a:t>
            </a:r>
            <a:r>
              <a:rPr lang="en-US" smtClean="0"/>
              <a:t>all parameters</a:t>
            </a:r>
            <a:endParaRPr lang="el-GR" dirty="0"/>
          </a:p>
        </p:txBody>
      </p:sp>
      <p:cxnSp>
        <p:nvCxnSpPr>
          <p:cNvPr id="12" name="Ευθύγραμμο βέλος σύνδεσης 11"/>
          <p:cNvCxnSpPr>
            <a:stCxn id="9" idx="0"/>
          </p:cNvCxnSpPr>
          <p:nvPr/>
        </p:nvCxnSpPr>
        <p:spPr>
          <a:xfrm flipV="1">
            <a:off x="1819157" y="3470156"/>
            <a:ext cx="350837" cy="475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Εικόνα 16"/>
          <p:cNvPicPr>
            <a:picLocks noChangeAspect="1"/>
          </p:cNvPicPr>
          <p:nvPr/>
        </p:nvPicPr>
        <p:blipFill>
          <a:blip r:embed="rId6"/>
          <a:stretch>
            <a:fillRect/>
          </a:stretch>
        </p:blipFill>
        <p:spPr>
          <a:xfrm>
            <a:off x="3430496" y="3621688"/>
            <a:ext cx="4560703" cy="2535496"/>
          </a:xfrm>
          <a:prstGeom prst="rect">
            <a:avLst/>
          </a:prstGeom>
        </p:spPr>
      </p:pic>
      <p:sp>
        <p:nvSpPr>
          <p:cNvPr id="18" name="TextBox 17"/>
          <p:cNvSpPr txBox="1"/>
          <p:nvPr/>
        </p:nvSpPr>
        <p:spPr>
          <a:xfrm>
            <a:off x="501914" y="6201306"/>
            <a:ext cx="5493812" cy="369332"/>
          </a:xfrm>
          <a:prstGeom prst="rect">
            <a:avLst/>
          </a:prstGeom>
          <a:noFill/>
        </p:spPr>
        <p:txBody>
          <a:bodyPr wrap="none" rtlCol="0">
            <a:spAutoFit/>
          </a:bodyPr>
          <a:lstStyle/>
          <a:p>
            <a:r>
              <a:rPr lang="en-US" dirty="0" smtClean="0"/>
              <a:t>Recursively apply </a:t>
            </a:r>
            <a:r>
              <a:rPr lang="en-US" b="1" dirty="0" smtClean="0">
                <a:solidFill>
                  <a:schemeClr val="accent2"/>
                </a:solidFill>
              </a:rPr>
              <a:t>chain rule </a:t>
            </a:r>
            <a:r>
              <a:rPr lang="en-US" dirty="0" smtClean="0"/>
              <a:t>though each node</a:t>
            </a:r>
            <a:endParaRPr lang="el-GR" dirty="0"/>
          </a:p>
        </p:txBody>
      </p:sp>
      <p:sp>
        <p:nvSpPr>
          <p:cNvPr id="19" name="Ορθογώνιο 18"/>
          <p:cNvSpPr/>
          <p:nvPr/>
        </p:nvSpPr>
        <p:spPr>
          <a:xfrm>
            <a:off x="5139412" y="1327784"/>
            <a:ext cx="3663637" cy="369332"/>
          </a:xfrm>
          <a:prstGeom prst="rect">
            <a:avLst/>
          </a:prstGeom>
        </p:spPr>
        <p:txBody>
          <a:bodyPr wrap="square">
            <a:spAutoFit/>
          </a:bodyPr>
          <a:lstStyle/>
          <a:p>
            <a:r>
              <a:rPr lang="en-US" dirty="0" smtClean="0">
                <a:hlinkClick r:id="rId7"/>
              </a:rPr>
              <a:t>Review of backpropagation</a:t>
            </a:r>
            <a:endParaRPr lang="en-US" dirty="0"/>
          </a:p>
        </p:txBody>
      </p:sp>
    </p:spTree>
    <p:extLst>
      <p:ext uri="{BB962C8B-B14F-4D97-AF65-F5344CB8AC3E}">
        <p14:creationId xmlns:p14="http://schemas.microsoft.com/office/powerpoint/2010/main" val="2519029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One forward pass</a:t>
            </a:r>
            <a:endParaRPr lang="en-US" dirty="0"/>
          </a:p>
        </p:txBody>
      </p:sp>
      <p:graphicFrame>
        <p:nvGraphicFramePr>
          <p:cNvPr id="3" name="Πίνακας 2"/>
          <p:cNvGraphicFramePr>
            <a:graphicFrameLocks noGrp="1"/>
          </p:cNvGraphicFramePr>
          <p:nvPr>
            <p:extLst>
              <p:ext uri="{D42A27DB-BD31-4B8C-83A1-F6EECF244321}">
                <p14:modId xmlns:p14="http://schemas.microsoft.com/office/powerpoint/2010/main" val="53869381"/>
              </p:ext>
            </p:extLst>
          </p:nvPr>
        </p:nvGraphicFramePr>
        <p:xfrm>
          <a:off x="3519344" y="2948939"/>
          <a:ext cx="504000" cy="1483362"/>
        </p:xfrm>
        <a:graphic>
          <a:graphicData uri="http://schemas.openxmlformats.org/drawingml/2006/table">
            <a:tbl>
              <a:tblPr firstRow="1" bandRow="1">
                <a:tableStyleId>{5940675A-B579-460E-94D1-54222C63F5DA}</a:tableStyleId>
              </a:tblPr>
              <a:tblGrid>
                <a:gridCol w="504000">
                  <a:extLst>
                    <a:ext uri="{9D8B030D-6E8A-4147-A177-3AD203B41FA5}">
                      <a16:colId xmlns:a16="http://schemas.microsoft.com/office/drawing/2014/main" val="20000"/>
                    </a:ext>
                  </a:extLst>
                </a:gridCol>
              </a:tblGrid>
              <a:tr h="494454">
                <a:tc>
                  <a:txBody>
                    <a:bodyPr/>
                    <a:lstStyle/>
                    <a:p>
                      <a:pPr algn="ctr"/>
                      <a:r>
                        <a:rPr lang="en-US" dirty="0" smtClean="0"/>
                        <a:t>0.1</a:t>
                      </a:r>
                      <a:endParaRPr lang="el-GR" dirty="0"/>
                    </a:p>
                  </a:txBody>
                  <a:tcPr/>
                </a:tc>
                <a:extLst>
                  <a:ext uri="{0D108BD9-81ED-4DB2-BD59-A6C34878D82A}">
                    <a16:rowId xmlns:a16="http://schemas.microsoft.com/office/drawing/2014/main" val="10000"/>
                  </a:ext>
                </a:extLst>
              </a:tr>
              <a:tr h="494454">
                <a:tc>
                  <a:txBody>
                    <a:bodyPr/>
                    <a:lstStyle/>
                    <a:p>
                      <a:pPr algn="ctr"/>
                      <a:r>
                        <a:rPr lang="en-US" dirty="0" smtClean="0"/>
                        <a:t>0.2</a:t>
                      </a:r>
                      <a:endParaRPr lang="el-GR" dirty="0"/>
                    </a:p>
                  </a:txBody>
                  <a:tcPr/>
                </a:tc>
                <a:extLst>
                  <a:ext uri="{0D108BD9-81ED-4DB2-BD59-A6C34878D82A}">
                    <a16:rowId xmlns:a16="http://schemas.microsoft.com/office/drawing/2014/main" val="10001"/>
                  </a:ext>
                </a:extLst>
              </a:tr>
              <a:tr h="494454">
                <a:tc>
                  <a:txBody>
                    <a:bodyPr/>
                    <a:lstStyle/>
                    <a:p>
                      <a:pPr algn="ctr"/>
                      <a:r>
                        <a:rPr lang="en-US" dirty="0" smtClean="0"/>
                        <a:t>0.3</a:t>
                      </a:r>
                      <a:endParaRPr lang="el-GR" dirty="0"/>
                    </a:p>
                  </a:txBody>
                  <a:tcPr/>
                </a:tc>
                <a:extLst>
                  <a:ext uri="{0D108BD9-81ED-4DB2-BD59-A6C34878D82A}">
                    <a16:rowId xmlns:a16="http://schemas.microsoft.com/office/drawing/2014/main" val="10002"/>
                  </a:ext>
                </a:extLst>
              </a:tr>
            </a:tbl>
          </a:graphicData>
        </a:graphic>
      </p:graphicFrame>
      <p:graphicFrame>
        <p:nvGraphicFramePr>
          <p:cNvPr id="6" name="Πίνακας 5"/>
          <p:cNvGraphicFramePr>
            <a:graphicFrameLocks noGrp="1"/>
          </p:cNvGraphicFramePr>
          <p:nvPr>
            <p:extLst>
              <p:ext uri="{D42A27DB-BD31-4B8C-83A1-F6EECF244321}">
                <p14:modId xmlns:p14="http://schemas.microsoft.com/office/powerpoint/2010/main" val="1165449032"/>
              </p:ext>
            </p:extLst>
          </p:nvPr>
        </p:nvGraphicFramePr>
        <p:xfrm>
          <a:off x="240237" y="2948940"/>
          <a:ext cx="3036570" cy="1483360"/>
        </p:xfrm>
        <a:graphic>
          <a:graphicData uri="http://schemas.openxmlformats.org/drawingml/2006/table">
            <a:tbl>
              <a:tblPr bandRow="1">
                <a:tableStyleId>{5C22544A-7EE6-4342-B048-85BDC9FD1C3A}</a:tableStyleId>
              </a:tblPr>
              <a:tblGrid>
                <a:gridCol w="1012190">
                  <a:extLst>
                    <a:ext uri="{9D8B030D-6E8A-4147-A177-3AD203B41FA5}">
                      <a16:colId xmlns:a16="http://schemas.microsoft.com/office/drawing/2014/main" val="20000"/>
                    </a:ext>
                  </a:extLst>
                </a:gridCol>
                <a:gridCol w="1012190">
                  <a:extLst>
                    <a:ext uri="{9D8B030D-6E8A-4147-A177-3AD203B41FA5}">
                      <a16:colId xmlns:a16="http://schemas.microsoft.com/office/drawing/2014/main" val="20001"/>
                    </a:ext>
                  </a:extLst>
                </a:gridCol>
                <a:gridCol w="1012190">
                  <a:extLst>
                    <a:ext uri="{9D8B030D-6E8A-4147-A177-3AD203B41FA5}">
                      <a16:colId xmlns:a16="http://schemas.microsoft.com/office/drawing/2014/main" val="20002"/>
                    </a:ext>
                  </a:extLst>
                </a:gridCol>
              </a:tblGrid>
              <a:tr h="370840">
                <a:tc>
                  <a:txBody>
                    <a:bodyPr/>
                    <a:lstStyle/>
                    <a:p>
                      <a:pPr algn="ctr"/>
                      <a:r>
                        <a:rPr lang="en-US" dirty="0" smtClean="0"/>
                        <a:t>0.2</a:t>
                      </a:r>
                      <a:endParaRPr lang="el-GR" dirty="0"/>
                    </a:p>
                  </a:txBody>
                  <a:tcPr>
                    <a:solidFill>
                      <a:schemeClr val="accent2">
                        <a:lumMod val="20000"/>
                        <a:lumOff val="80000"/>
                      </a:schemeClr>
                    </a:solidFill>
                  </a:tcPr>
                </a:tc>
                <a:tc>
                  <a:txBody>
                    <a:bodyPr/>
                    <a:lstStyle/>
                    <a:p>
                      <a:pPr algn="ctr"/>
                      <a:r>
                        <a:rPr lang="en-US" dirty="0" smtClean="0"/>
                        <a:t>-0.5</a:t>
                      </a:r>
                      <a:endParaRPr lang="el-GR" dirty="0"/>
                    </a:p>
                  </a:txBody>
                  <a:tcPr>
                    <a:solidFill>
                      <a:schemeClr val="accent2">
                        <a:lumMod val="20000"/>
                        <a:lumOff val="80000"/>
                      </a:schemeClr>
                    </a:solidFill>
                  </a:tcPr>
                </a:tc>
                <a:tc>
                  <a:txBody>
                    <a:bodyPr/>
                    <a:lstStyle/>
                    <a:p>
                      <a:pPr algn="ctr"/>
                      <a:r>
                        <a:rPr lang="en-US" dirty="0" smtClean="0"/>
                        <a:t>0.1</a:t>
                      </a:r>
                      <a:endParaRPr lang="el-GR" dirty="0"/>
                    </a:p>
                  </a:txBody>
                  <a:tcP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ctr"/>
                      <a:r>
                        <a:rPr lang="en-US" dirty="0" smtClean="0"/>
                        <a:t>2.0</a:t>
                      </a:r>
                      <a:endParaRPr lang="el-GR" dirty="0"/>
                    </a:p>
                  </a:txBody>
                  <a:tcPr>
                    <a:solidFill>
                      <a:schemeClr val="accent5">
                        <a:lumMod val="20000"/>
                        <a:lumOff val="80000"/>
                      </a:schemeClr>
                    </a:solidFill>
                  </a:tcPr>
                </a:tc>
                <a:tc>
                  <a:txBody>
                    <a:bodyPr/>
                    <a:lstStyle/>
                    <a:p>
                      <a:pPr algn="ctr"/>
                      <a:r>
                        <a:rPr lang="en-US" dirty="0" smtClean="0"/>
                        <a:t>1.5</a:t>
                      </a:r>
                      <a:endParaRPr lang="el-GR" dirty="0"/>
                    </a:p>
                  </a:txBody>
                  <a:tcPr>
                    <a:solidFill>
                      <a:schemeClr val="accent5">
                        <a:lumMod val="20000"/>
                        <a:lumOff val="80000"/>
                      </a:schemeClr>
                    </a:solidFill>
                  </a:tcPr>
                </a:tc>
                <a:tc>
                  <a:txBody>
                    <a:bodyPr/>
                    <a:lstStyle/>
                    <a:p>
                      <a:pPr algn="ctr"/>
                      <a:r>
                        <a:rPr lang="en-US" dirty="0" smtClean="0"/>
                        <a:t>1.3</a:t>
                      </a:r>
                      <a:endParaRPr lang="el-GR" dirty="0"/>
                    </a:p>
                  </a:txBody>
                  <a:tcPr>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smtClean="0"/>
                        <a:t>0.5</a:t>
                      </a:r>
                      <a:endParaRPr lang="el-GR" dirty="0"/>
                    </a:p>
                  </a:txBody>
                  <a:tcPr>
                    <a:solidFill>
                      <a:schemeClr val="accent3">
                        <a:lumMod val="20000"/>
                        <a:lumOff val="80000"/>
                      </a:schemeClr>
                    </a:solidFill>
                  </a:tcPr>
                </a:tc>
                <a:tc>
                  <a:txBody>
                    <a:bodyPr/>
                    <a:lstStyle/>
                    <a:p>
                      <a:pPr algn="ctr"/>
                      <a:r>
                        <a:rPr lang="en-US" dirty="0" smtClean="0"/>
                        <a:t>0.0</a:t>
                      </a:r>
                      <a:endParaRPr lang="el-GR" dirty="0"/>
                    </a:p>
                  </a:txBody>
                  <a:tcPr>
                    <a:solidFill>
                      <a:schemeClr val="accent3">
                        <a:lumMod val="20000"/>
                        <a:lumOff val="80000"/>
                      </a:schemeClr>
                    </a:solidFill>
                  </a:tcPr>
                </a:tc>
                <a:tc>
                  <a:txBody>
                    <a:bodyPr/>
                    <a:lstStyle/>
                    <a:p>
                      <a:pPr algn="ctr"/>
                      <a:r>
                        <a:rPr lang="en-US" dirty="0" smtClean="0"/>
                        <a:t>0.25</a:t>
                      </a:r>
                      <a:endParaRPr lang="el-GR" dirty="0"/>
                    </a:p>
                  </a:txBody>
                  <a:tcPr>
                    <a:solidFill>
                      <a:schemeClr val="accent3">
                        <a:lumMod val="20000"/>
                        <a:lumOff val="80000"/>
                      </a:schemeClr>
                    </a:solidFill>
                  </a:tcPr>
                </a:tc>
                <a:extLst>
                  <a:ext uri="{0D108BD9-81ED-4DB2-BD59-A6C34878D82A}">
                    <a16:rowId xmlns:a16="http://schemas.microsoft.com/office/drawing/2014/main" val="10002"/>
                  </a:ext>
                </a:extLst>
              </a:tr>
              <a:tr h="370840">
                <a:tc>
                  <a:txBody>
                    <a:bodyPr/>
                    <a:lstStyle/>
                    <a:p>
                      <a:pPr algn="ctr"/>
                      <a:r>
                        <a:rPr lang="en-US" dirty="0" smtClean="0"/>
                        <a:t>-0.3</a:t>
                      </a:r>
                      <a:endParaRPr lang="el-GR" dirty="0"/>
                    </a:p>
                  </a:txBody>
                  <a:tcPr>
                    <a:solidFill>
                      <a:schemeClr val="accent4">
                        <a:lumMod val="20000"/>
                        <a:lumOff val="80000"/>
                      </a:schemeClr>
                    </a:solidFill>
                  </a:tcPr>
                </a:tc>
                <a:tc>
                  <a:txBody>
                    <a:bodyPr/>
                    <a:lstStyle/>
                    <a:p>
                      <a:pPr algn="ctr"/>
                      <a:r>
                        <a:rPr lang="en-US" dirty="0" smtClean="0"/>
                        <a:t>2.0</a:t>
                      </a:r>
                      <a:endParaRPr lang="el-GR" dirty="0"/>
                    </a:p>
                  </a:txBody>
                  <a:tcPr>
                    <a:solidFill>
                      <a:schemeClr val="accent4">
                        <a:lumMod val="20000"/>
                        <a:lumOff val="80000"/>
                      </a:schemeClr>
                    </a:solidFill>
                  </a:tcPr>
                </a:tc>
                <a:tc>
                  <a:txBody>
                    <a:bodyPr/>
                    <a:lstStyle/>
                    <a:p>
                      <a:pPr algn="ctr"/>
                      <a:r>
                        <a:rPr lang="en-US" dirty="0" smtClean="0"/>
                        <a:t>0.0</a:t>
                      </a:r>
                      <a:endParaRPr lang="el-GR" dirty="0"/>
                    </a:p>
                  </a:txBody>
                  <a:tcPr>
                    <a:solidFill>
                      <a:schemeClr val="accent4">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7" name="Πίνακας 6"/>
          <p:cNvGraphicFramePr>
            <a:graphicFrameLocks noGrp="1"/>
          </p:cNvGraphicFramePr>
          <p:nvPr>
            <p:extLst>
              <p:ext uri="{D42A27DB-BD31-4B8C-83A1-F6EECF244321}">
                <p14:modId xmlns:p14="http://schemas.microsoft.com/office/powerpoint/2010/main" val="1618301867"/>
              </p:ext>
            </p:extLst>
          </p:nvPr>
        </p:nvGraphicFramePr>
        <p:xfrm>
          <a:off x="6397340" y="2948938"/>
          <a:ext cx="759600" cy="1483360"/>
        </p:xfrm>
        <a:graphic>
          <a:graphicData uri="http://schemas.openxmlformats.org/drawingml/2006/table">
            <a:tbl>
              <a:tblPr bandRow="1">
                <a:tableStyleId>{5C22544A-7EE6-4342-B048-85BDC9FD1C3A}</a:tableStyleId>
              </a:tblPr>
              <a:tblGrid>
                <a:gridCol w="759600">
                  <a:extLst>
                    <a:ext uri="{9D8B030D-6E8A-4147-A177-3AD203B41FA5}">
                      <a16:colId xmlns:a16="http://schemas.microsoft.com/office/drawing/2014/main" val="20000"/>
                    </a:ext>
                  </a:extLst>
                </a:gridCol>
              </a:tblGrid>
              <a:tr h="370840">
                <a:tc>
                  <a:txBody>
                    <a:bodyPr/>
                    <a:lstStyle/>
                    <a:p>
                      <a:pPr algn="ctr"/>
                      <a:r>
                        <a:rPr lang="en-US" dirty="0" smtClean="0"/>
                        <a:t>0.95</a:t>
                      </a:r>
                      <a:endParaRPr lang="el-GR" dirty="0"/>
                    </a:p>
                  </a:txBody>
                  <a:tcP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ctr"/>
                      <a:r>
                        <a:rPr lang="en-US" dirty="0" smtClean="0"/>
                        <a:t>3.89</a:t>
                      </a:r>
                      <a:endParaRPr lang="el-GR" dirty="0"/>
                    </a:p>
                  </a:txBody>
                  <a:tcPr>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smtClean="0"/>
                        <a:t>0.15</a:t>
                      </a:r>
                      <a:endParaRPr lang="el-GR" dirty="0"/>
                    </a:p>
                  </a:txBody>
                  <a:tcPr>
                    <a:solidFill>
                      <a:schemeClr val="accent3">
                        <a:lumMod val="20000"/>
                        <a:lumOff val="80000"/>
                      </a:schemeClr>
                    </a:solidFill>
                  </a:tcPr>
                </a:tc>
                <a:extLst>
                  <a:ext uri="{0D108BD9-81ED-4DB2-BD59-A6C34878D82A}">
                    <a16:rowId xmlns:a16="http://schemas.microsoft.com/office/drawing/2014/main" val="10002"/>
                  </a:ext>
                </a:extLst>
              </a:tr>
              <a:tr h="370840">
                <a:tc>
                  <a:txBody>
                    <a:bodyPr/>
                    <a:lstStyle/>
                    <a:p>
                      <a:pPr algn="ctr"/>
                      <a:r>
                        <a:rPr lang="en-US" dirty="0" smtClean="0"/>
                        <a:t>0.37</a:t>
                      </a:r>
                      <a:endParaRPr lang="el-GR" dirty="0"/>
                    </a:p>
                  </a:txBody>
                  <a:tcPr>
                    <a:solidFill>
                      <a:schemeClr val="accent4">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9" name="Πίνακας 8"/>
          <p:cNvGraphicFramePr>
            <a:graphicFrameLocks noGrp="1"/>
          </p:cNvGraphicFramePr>
          <p:nvPr>
            <p:extLst>
              <p:ext uri="{D42A27DB-BD31-4B8C-83A1-F6EECF244321}">
                <p14:modId xmlns:p14="http://schemas.microsoft.com/office/powerpoint/2010/main" val="700615659"/>
              </p:ext>
            </p:extLst>
          </p:nvPr>
        </p:nvGraphicFramePr>
        <p:xfrm>
          <a:off x="4802926" y="2948940"/>
          <a:ext cx="759600" cy="1483360"/>
        </p:xfrm>
        <a:graphic>
          <a:graphicData uri="http://schemas.openxmlformats.org/drawingml/2006/table">
            <a:tbl>
              <a:tblPr bandRow="1">
                <a:tableStyleId>{5C22544A-7EE6-4342-B048-85BDC9FD1C3A}</a:tableStyleId>
              </a:tblPr>
              <a:tblGrid>
                <a:gridCol w="759600">
                  <a:extLst>
                    <a:ext uri="{9D8B030D-6E8A-4147-A177-3AD203B41FA5}">
                      <a16:colId xmlns:a16="http://schemas.microsoft.com/office/drawing/2014/main" val="20000"/>
                    </a:ext>
                  </a:extLst>
                </a:gridCol>
              </a:tblGrid>
              <a:tr h="370840">
                <a:tc>
                  <a:txBody>
                    <a:bodyPr/>
                    <a:lstStyle/>
                    <a:p>
                      <a:pPr algn="ctr"/>
                      <a:r>
                        <a:rPr lang="en-US" dirty="0" smtClean="0"/>
                        <a:t>1.0</a:t>
                      </a:r>
                      <a:endParaRPr lang="el-GR" dirty="0"/>
                    </a:p>
                  </a:txBody>
                  <a:tcP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ctr"/>
                      <a:r>
                        <a:rPr lang="en-US" dirty="0" smtClean="0"/>
                        <a:t>3.0</a:t>
                      </a:r>
                      <a:endParaRPr lang="el-GR" dirty="0"/>
                    </a:p>
                  </a:txBody>
                  <a:tcPr>
                    <a:solidFill>
                      <a:schemeClr val="accent5">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smtClean="0"/>
                        <a:t>0.025</a:t>
                      </a:r>
                      <a:endParaRPr lang="el-GR" dirty="0"/>
                    </a:p>
                  </a:txBody>
                  <a:tcPr>
                    <a:solidFill>
                      <a:schemeClr val="accent3">
                        <a:lumMod val="20000"/>
                        <a:lumOff val="80000"/>
                      </a:schemeClr>
                    </a:solidFill>
                  </a:tcPr>
                </a:tc>
                <a:extLst>
                  <a:ext uri="{0D108BD9-81ED-4DB2-BD59-A6C34878D82A}">
                    <a16:rowId xmlns:a16="http://schemas.microsoft.com/office/drawing/2014/main" val="10002"/>
                  </a:ext>
                </a:extLst>
              </a:tr>
              <a:tr h="370840">
                <a:tc>
                  <a:txBody>
                    <a:bodyPr/>
                    <a:lstStyle/>
                    <a:p>
                      <a:pPr algn="ctr"/>
                      <a:r>
                        <a:rPr lang="en-US" dirty="0" smtClean="0"/>
                        <a:t>0.0</a:t>
                      </a:r>
                      <a:endParaRPr lang="el-GR" dirty="0"/>
                    </a:p>
                  </a:txBody>
                  <a:tcPr>
                    <a:solidFill>
                      <a:schemeClr val="accent4">
                        <a:lumMod val="20000"/>
                        <a:lumOff val="80000"/>
                      </a:schemeClr>
                    </a:solidFill>
                  </a:tcPr>
                </a:tc>
                <a:extLst>
                  <a:ext uri="{0D108BD9-81ED-4DB2-BD59-A6C34878D82A}">
                    <a16:rowId xmlns:a16="http://schemas.microsoft.com/office/drawing/2014/main" val="10003"/>
                  </a:ext>
                </a:extLst>
              </a:tr>
            </a:tbl>
          </a:graphicData>
        </a:graphic>
      </p:graphicFrame>
      <p:sp>
        <p:nvSpPr>
          <p:cNvPr id="12" name="Ίσον 11"/>
          <p:cNvSpPr/>
          <p:nvPr/>
        </p:nvSpPr>
        <p:spPr>
          <a:xfrm>
            <a:off x="5782442" y="3456620"/>
            <a:ext cx="356400" cy="468000"/>
          </a:xfrm>
          <a:prstGeom prst="mathEqual">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l-GR">
              <a:ln w="0"/>
              <a:solidFill>
                <a:schemeClr val="tx1"/>
              </a:solidFill>
              <a:effectLst>
                <a:outerShdw blurRad="38100" dist="19050" dir="2700000" algn="tl" rotWithShape="0">
                  <a:schemeClr val="dk1">
                    <a:alpha val="40000"/>
                  </a:schemeClr>
                </a:outerShdw>
              </a:effectLst>
            </a:endParaRPr>
          </a:p>
        </p:txBody>
      </p:sp>
      <p:sp>
        <p:nvSpPr>
          <p:cNvPr id="13" name="Συν 12"/>
          <p:cNvSpPr/>
          <p:nvPr/>
        </p:nvSpPr>
        <p:spPr>
          <a:xfrm>
            <a:off x="4244331" y="3456620"/>
            <a:ext cx="356400" cy="468000"/>
          </a:xfrm>
          <a:prstGeom prst="mathPlus">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l-GR">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14" name="Ορθογώνιο 13"/>
              <p:cNvSpPr/>
              <p:nvPr/>
            </p:nvSpPr>
            <p:spPr>
              <a:xfrm>
                <a:off x="1521919" y="4547553"/>
                <a:ext cx="50526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smtClean="0">
                          <a:solidFill>
                            <a:schemeClr val="tx1"/>
                          </a:solidFill>
                          <a:latin typeface="Cambria Math" charset="0"/>
                        </a:rPr>
                        <m:t>𝐖</m:t>
                      </m:r>
                    </m:oMath>
                  </m:oMathPara>
                </a14:m>
                <a:endParaRPr lang="el-GR" sz="2000" dirty="0"/>
              </a:p>
            </p:txBody>
          </p:sp>
        </mc:Choice>
        <mc:Fallback xmlns="">
          <p:sp>
            <p:nvSpPr>
              <p:cNvPr id="14" name="Ορθογώνιο 13"/>
              <p:cNvSpPr>
                <a:spLocks noRot="1" noChangeAspect="1" noMove="1" noResize="1" noEditPoints="1" noAdjustHandles="1" noChangeArrowheads="1" noChangeShapeType="1" noTextEdit="1"/>
              </p:cNvSpPr>
              <p:nvPr/>
            </p:nvSpPr>
            <p:spPr>
              <a:xfrm>
                <a:off x="1521919" y="4547553"/>
                <a:ext cx="505267" cy="400110"/>
              </a:xfrm>
              <a:prstGeom prst="rect">
                <a:avLst/>
              </a:prstGeom>
              <a:blipFill rotWithShape="0">
                <a:blip r:embed="rId2"/>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Ορθογώνιο 14"/>
              <p:cNvSpPr/>
              <p:nvPr/>
            </p:nvSpPr>
            <p:spPr>
              <a:xfrm>
                <a:off x="4977381" y="4547553"/>
                <a:ext cx="41069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solidFill>
                            <a:schemeClr val="tx1"/>
                          </a:solidFill>
                          <a:latin typeface="Cambria Math" charset="0"/>
                        </a:rPr>
                        <m:t>𝒃</m:t>
                      </m:r>
                    </m:oMath>
                  </m:oMathPara>
                </a14:m>
                <a:endParaRPr lang="el-GR" sz="2000" dirty="0">
                  <a:solidFill>
                    <a:schemeClr val="tx1"/>
                  </a:solidFill>
                </a:endParaRPr>
              </a:p>
            </p:txBody>
          </p:sp>
        </mc:Choice>
        <mc:Fallback xmlns="">
          <p:sp>
            <p:nvSpPr>
              <p:cNvPr id="15" name="Ορθογώνιο 14"/>
              <p:cNvSpPr>
                <a:spLocks noRot="1" noChangeAspect="1" noMove="1" noResize="1" noEditPoints="1" noAdjustHandles="1" noChangeArrowheads="1" noChangeShapeType="1" noTextEdit="1"/>
              </p:cNvSpPr>
              <p:nvPr/>
            </p:nvSpPr>
            <p:spPr>
              <a:xfrm>
                <a:off x="4977381" y="4547553"/>
                <a:ext cx="410690" cy="400110"/>
              </a:xfrm>
              <a:prstGeom prst="rect">
                <a:avLst/>
              </a:prstGeom>
              <a:blipFill rotWithShape="0">
                <a:blip r:embed="rId3"/>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6" name="Ορθογώνιο 15"/>
              <p:cNvSpPr/>
              <p:nvPr/>
            </p:nvSpPr>
            <p:spPr>
              <a:xfrm>
                <a:off x="6104552" y="4562942"/>
                <a:ext cx="134517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b="1" i="1" smtClean="0">
                          <a:solidFill>
                            <a:schemeClr val="tx1"/>
                          </a:solidFill>
                          <a:latin typeface="Cambria Math" charset="0"/>
                        </a:rPr>
                        <m:t>𝝈</m:t>
                      </m:r>
                      <m:r>
                        <a:rPr lang="el-GR" b="1" i="1" smtClean="0">
                          <a:solidFill>
                            <a:schemeClr val="tx1"/>
                          </a:solidFill>
                          <a:latin typeface="Cambria Math"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charset="0"/>
                            </a:rPr>
                            <m:t>𝒙</m:t>
                          </m:r>
                        </m:e>
                        <m:sub>
                          <m:r>
                            <a:rPr lang="en-US" b="1" i="1">
                              <a:solidFill>
                                <a:schemeClr val="tx1"/>
                              </a:solidFill>
                              <a:latin typeface="Cambria Math" charset="0"/>
                            </a:rPr>
                            <m:t>𝒊</m:t>
                          </m:r>
                        </m:sub>
                      </m:sSub>
                      <m:r>
                        <a:rPr lang="en-US" b="1" i="1" smtClean="0">
                          <a:solidFill>
                            <a:schemeClr val="tx1"/>
                          </a:solidFill>
                          <a:latin typeface="Cambria Math" charset="0"/>
                        </a:rPr>
                        <m:t>;</m:t>
                      </m:r>
                      <m:r>
                        <a:rPr lang="en-US" b="1" i="1" smtClean="0">
                          <a:solidFill>
                            <a:schemeClr val="tx1"/>
                          </a:solidFill>
                          <a:latin typeface="Cambria Math" charset="0"/>
                        </a:rPr>
                        <m:t>𝑾</m:t>
                      </m:r>
                      <m:r>
                        <a:rPr lang="en-US" b="1" i="1" smtClean="0">
                          <a:solidFill>
                            <a:schemeClr val="tx1"/>
                          </a:solidFill>
                          <a:latin typeface="Cambria Math" charset="0"/>
                        </a:rPr>
                        <m:t>, </m:t>
                      </m:r>
                      <m:r>
                        <a:rPr lang="en-US" b="1" i="1" smtClean="0">
                          <a:solidFill>
                            <a:schemeClr val="tx1"/>
                          </a:solidFill>
                          <a:latin typeface="Cambria Math" charset="0"/>
                        </a:rPr>
                        <m:t>𝒃</m:t>
                      </m:r>
                      <m:r>
                        <a:rPr lang="en-US" b="1" i="1">
                          <a:solidFill>
                            <a:schemeClr val="tx1"/>
                          </a:solidFill>
                          <a:latin typeface="Cambria Math" charset="0"/>
                        </a:rPr>
                        <m:t>)</m:t>
                      </m:r>
                    </m:oMath>
                  </m:oMathPara>
                </a14:m>
                <a:endParaRPr lang="el-GR" b="1" dirty="0">
                  <a:solidFill>
                    <a:schemeClr val="tx1"/>
                  </a:solidFill>
                </a:endParaRPr>
              </a:p>
            </p:txBody>
          </p:sp>
        </mc:Choice>
        <mc:Fallback xmlns="">
          <p:sp>
            <p:nvSpPr>
              <p:cNvPr id="16" name="Ορθογώνιο 15"/>
              <p:cNvSpPr>
                <a:spLocks noRot="1" noChangeAspect="1" noMove="1" noResize="1" noEditPoints="1" noAdjustHandles="1" noChangeArrowheads="1" noChangeShapeType="1" noTextEdit="1"/>
              </p:cNvSpPr>
              <p:nvPr/>
            </p:nvSpPr>
            <p:spPr>
              <a:xfrm>
                <a:off x="6104552" y="4562942"/>
                <a:ext cx="1345176" cy="369332"/>
              </a:xfrm>
              <a:prstGeom prst="rect">
                <a:avLst/>
              </a:prstGeom>
              <a:blipFill rotWithShape="0">
                <a:blip r:embed="rId4"/>
                <a:stretch>
                  <a:fillRect b="-16667"/>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8" name="Ορθογώνιο 17"/>
              <p:cNvSpPr/>
              <p:nvPr/>
            </p:nvSpPr>
            <p:spPr>
              <a:xfrm>
                <a:off x="3555599" y="4547553"/>
                <a:ext cx="48224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solidFill>
                                <a:schemeClr val="tx1"/>
                              </a:solidFill>
                              <a:latin typeface="Cambria Math" panose="02040503050406030204" pitchFamily="18" charset="0"/>
                            </a:rPr>
                          </m:ctrlPr>
                        </m:sSubPr>
                        <m:e>
                          <m:r>
                            <a:rPr lang="en-US" sz="2000" b="1" i="1" smtClean="0">
                              <a:solidFill>
                                <a:schemeClr val="tx1"/>
                              </a:solidFill>
                              <a:latin typeface="Cambria Math" charset="0"/>
                            </a:rPr>
                            <m:t>𝒙</m:t>
                          </m:r>
                        </m:e>
                        <m:sub>
                          <m:r>
                            <a:rPr lang="en-US" sz="2000" b="1" i="1" smtClean="0">
                              <a:solidFill>
                                <a:schemeClr val="tx1"/>
                              </a:solidFill>
                              <a:latin typeface="Cambria Math" charset="0"/>
                            </a:rPr>
                            <m:t>𝒊</m:t>
                          </m:r>
                        </m:sub>
                      </m:sSub>
                    </m:oMath>
                  </m:oMathPara>
                </a14:m>
                <a:endParaRPr lang="el-GR" sz="2000" dirty="0">
                  <a:solidFill>
                    <a:schemeClr val="tx1"/>
                  </a:solidFill>
                </a:endParaRPr>
              </a:p>
            </p:txBody>
          </p:sp>
        </mc:Choice>
        <mc:Fallback xmlns="">
          <p:sp>
            <p:nvSpPr>
              <p:cNvPr id="18" name="Ορθογώνιο 17"/>
              <p:cNvSpPr>
                <a:spLocks noRot="1" noChangeAspect="1" noMove="1" noResize="1" noEditPoints="1" noAdjustHandles="1" noChangeArrowheads="1" noChangeShapeType="1" noTextEdit="1"/>
              </p:cNvSpPr>
              <p:nvPr/>
            </p:nvSpPr>
            <p:spPr>
              <a:xfrm>
                <a:off x="3555599" y="4547553"/>
                <a:ext cx="482248" cy="400110"/>
              </a:xfrm>
              <a:prstGeom prst="rect">
                <a:avLst/>
              </a:prstGeom>
              <a:blipFill rotWithShape="0">
                <a:blip r:embed="rId5"/>
                <a:stretch>
                  <a:fillRect b="-3030"/>
                </a:stretch>
              </a:blipFill>
            </p:spPr>
            <p:txBody>
              <a:bodyPr/>
              <a:lstStyle/>
              <a:p>
                <a:r>
                  <a:rPr lang="el-GR">
                    <a:noFill/>
                  </a:rPr>
                  <a:t> </a:t>
                </a:r>
              </a:p>
            </p:txBody>
          </p:sp>
        </mc:Fallback>
      </mc:AlternateContent>
      <p:sp>
        <p:nvSpPr>
          <p:cNvPr id="19" name="TextBox 18"/>
          <p:cNvSpPr txBox="1"/>
          <p:nvPr/>
        </p:nvSpPr>
        <p:spPr>
          <a:xfrm>
            <a:off x="240237" y="1385797"/>
            <a:ext cx="3097323" cy="1200329"/>
          </a:xfrm>
          <a:prstGeom prst="rect">
            <a:avLst/>
          </a:prstGeom>
          <a:noFill/>
        </p:spPr>
        <p:txBody>
          <a:bodyPr wrap="none" rtlCol="0">
            <a:spAutoFit/>
          </a:bodyPr>
          <a:lstStyle/>
          <a:p>
            <a:pPr algn="ctr"/>
            <a:r>
              <a:rPr lang="en-US" b="1" dirty="0" smtClean="0">
                <a:solidFill>
                  <a:schemeClr val="accent2"/>
                </a:solidFill>
              </a:rPr>
              <a:t>Text (input) representation</a:t>
            </a:r>
          </a:p>
          <a:p>
            <a:pPr algn="ctr"/>
            <a:r>
              <a:rPr lang="en-US" dirty="0" smtClean="0"/>
              <a:t>TFIDF</a:t>
            </a:r>
          </a:p>
          <a:p>
            <a:pPr algn="ctr"/>
            <a:r>
              <a:rPr lang="en-US" dirty="0" smtClean="0"/>
              <a:t>Word </a:t>
            </a:r>
            <a:r>
              <a:rPr lang="en-US" dirty="0" err="1" smtClean="0"/>
              <a:t>embeddings</a:t>
            </a:r>
            <a:endParaRPr lang="en-US" dirty="0" smtClean="0"/>
          </a:p>
          <a:p>
            <a:pPr algn="ctr"/>
            <a:r>
              <a:rPr lang="mr-IN" dirty="0" smtClean="0"/>
              <a:t>…</a:t>
            </a:r>
            <a:r>
              <a:rPr lang="en-US" dirty="0" smtClean="0"/>
              <a:t>.</a:t>
            </a:r>
            <a:endParaRPr lang="el-GR" dirty="0"/>
          </a:p>
        </p:txBody>
      </p:sp>
      <p:cxnSp>
        <p:nvCxnSpPr>
          <p:cNvPr id="21" name="Γωνιώδης σύνδεση 20"/>
          <p:cNvCxnSpPr>
            <a:stCxn id="19" idx="3"/>
            <a:endCxn id="3" idx="0"/>
          </p:cNvCxnSpPr>
          <p:nvPr/>
        </p:nvCxnSpPr>
        <p:spPr>
          <a:xfrm>
            <a:off x="3337560" y="1985962"/>
            <a:ext cx="433784" cy="96297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315200" y="2948938"/>
            <a:ext cx="1593706" cy="369332"/>
          </a:xfrm>
          <a:prstGeom prst="rect">
            <a:avLst/>
          </a:prstGeom>
          <a:noFill/>
        </p:spPr>
        <p:txBody>
          <a:bodyPr wrap="none" rtlCol="0">
            <a:spAutoFit/>
          </a:bodyPr>
          <a:lstStyle/>
          <a:p>
            <a:r>
              <a:rPr lang="en-US" b="1" dirty="0">
                <a:solidFill>
                  <a:schemeClr val="tx2">
                    <a:lumMod val="50000"/>
                    <a:lumOff val="50000"/>
                  </a:schemeClr>
                </a:solidFill>
              </a:rPr>
              <a:t>v</a:t>
            </a:r>
            <a:r>
              <a:rPr lang="en-US" b="1" dirty="0" smtClean="0">
                <a:solidFill>
                  <a:schemeClr val="tx2">
                    <a:lumMod val="50000"/>
                    <a:lumOff val="50000"/>
                  </a:schemeClr>
                </a:solidFill>
              </a:rPr>
              <a:t>ery positive</a:t>
            </a:r>
            <a:endParaRPr lang="el-GR" b="1" dirty="0">
              <a:solidFill>
                <a:schemeClr val="tx2">
                  <a:lumMod val="50000"/>
                  <a:lumOff val="50000"/>
                </a:schemeClr>
              </a:solidFill>
            </a:endParaRPr>
          </a:p>
        </p:txBody>
      </p:sp>
      <p:sp>
        <p:nvSpPr>
          <p:cNvPr id="27" name="TextBox 26"/>
          <p:cNvSpPr txBox="1"/>
          <p:nvPr/>
        </p:nvSpPr>
        <p:spPr>
          <a:xfrm>
            <a:off x="7548844" y="3303186"/>
            <a:ext cx="104387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b="1" dirty="0" smtClean="0">
                <a:solidFill>
                  <a:schemeClr val="accent5">
                    <a:lumMod val="60000"/>
                    <a:lumOff val="40000"/>
                  </a:schemeClr>
                </a:solidFill>
              </a:rPr>
              <a:t>positive</a:t>
            </a:r>
            <a:endParaRPr lang="el-GR" b="1" dirty="0">
              <a:solidFill>
                <a:schemeClr val="accent5">
                  <a:lumMod val="60000"/>
                  <a:lumOff val="40000"/>
                </a:schemeClr>
              </a:solidFill>
            </a:endParaRPr>
          </a:p>
        </p:txBody>
      </p:sp>
      <p:sp>
        <p:nvSpPr>
          <p:cNvPr id="28" name="TextBox 27"/>
          <p:cNvSpPr txBox="1"/>
          <p:nvPr/>
        </p:nvSpPr>
        <p:spPr>
          <a:xfrm>
            <a:off x="7248675" y="4057995"/>
            <a:ext cx="1726755" cy="369332"/>
          </a:xfrm>
          <a:prstGeom prst="rect">
            <a:avLst/>
          </a:prstGeom>
          <a:noFill/>
        </p:spPr>
        <p:txBody>
          <a:bodyPr wrap="none" rtlCol="0">
            <a:spAutoFit/>
          </a:bodyPr>
          <a:lstStyle/>
          <a:p>
            <a:r>
              <a:rPr lang="en-US" b="1" smtClean="0">
                <a:solidFill>
                  <a:schemeClr val="accent4">
                    <a:lumMod val="60000"/>
                    <a:lumOff val="40000"/>
                  </a:schemeClr>
                </a:solidFill>
              </a:rPr>
              <a:t>very negative</a:t>
            </a:r>
            <a:endParaRPr lang="el-GR" b="1" dirty="0">
              <a:solidFill>
                <a:schemeClr val="accent4">
                  <a:lumMod val="60000"/>
                  <a:lumOff val="40000"/>
                </a:schemeClr>
              </a:solidFill>
            </a:endParaRPr>
          </a:p>
        </p:txBody>
      </p:sp>
      <p:sp>
        <p:nvSpPr>
          <p:cNvPr id="29" name="TextBox 28"/>
          <p:cNvSpPr txBox="1"/>
          <p:nvPr/>
        </p:nvSpPr>
        <p:spPr>
          <a:xfrm>
            <a:off x="7441302" y="3691520"/>
            <a:ext cx="1192955" cy="369332"/>
          </a:xfrm>
          <a:prstGeom prst="rect">
            <a:avLst/>
          </a:prstGeom>
          <a:noFill/>
        </p:spPr>
        <p:txBody>
          <a:bodyPr wrap="none" rtlCol="0">
            <a:spAutoFit/>
          </a:bodyPr>
          <a:lstStyle/>
          <a:p>
            <a:r>
              <a:rPr lang="en-US" b="1" dirty="0" smtClean="0">
                <a:solidFill>
                  <a:schemeClr val="accent3">
                    <a:lumMod val="60000"/>
                    <a:lumOff val="40000"/>
                  </a:schemeClr>
                </a:solidFill>
              </a:rPr>
              <a:t>negative</a:t>
            </a:r>
            <a:endParaRPr lang="el-GR" b="1" dirty="0">
              <a:solidFill>
                <a:schemeClr val="accent3">
                  <a:lumMod val="60000"/>
                  <a:lumOff val="40000"/>
                </a:schemeClr>
              </a:solidFill>
            </a:endParaRPr>
          </a:p>
        </p:txBody>
      </p:sp>
    </p:spTree>
    <p:extLst>
      <p:ext uri="{BB962C8B-B14F-4D97-AF65-F5344CB8AC3E}">
        <p14:creationId xmlns:p14="http://schemas.microsoft.com/office/powerpoint/2010/main" val="1678782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51280" y="1332767"/>
            <a:ext cx="8249820" cy="3970318"/>
          </a:xfrm>
          <a:prstGeom prst="rect">
            <a:avLst/>
          </a:prstGeom>
        </p:spPr>
        <p:txBody>
          <a:bodyPr wrap="square">
            <a:spAutoFit/>
          </a:bodyPr>
          <a:lstStyle/>
          <a:p>
            <a:pPr algn="just"/>
            <a:r>
              <a:rPr lang="en-US" dirty="0" smtClean="0"/>
              <a:t>Non-</a:t>
            </a:r>
            <a:r>
              <a:rPr lang="en-US" dirty="0" err="1" smtClean="0"/>
              <a:t>linearities</a:t>
            </a:r>
            <a:r>
              <a:rPr lang="en-US" dirty="0" smtClean="0"/>
              <a:t> </a:t>
            </a:r>
            <a:r>
              <a:rPr lang="en-US" dirty="0"/>
              <a:t>needed to learn complex (non-linear) representations of data, otherwise the NN would be just a linear </a:t>
            </a:r>
            <a:r>
              <a:rPr lang="en-US" dirty="0" smtClean="0"/>
              <a:t>function </a:t>
            </a:r>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smtClean="0"/>
          </a:p>
          <a:p>
            <a:pPr algn="just"/>
            <a:r>
              <a:rPr lang="en-US" dirty="0" smtClean="0"/>
              <a:t>More layers and neurons can approximate more complex functions</a:t>
            </a:r>
            <a:endParaRPr lang="en-US" dirty="0"/>
          </a:p>
        </p:txBody>
      </p:sp>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Activation functions</a:t>
            </a:r>
          </a:p>
        </p:txBody>
      </p:sp>
      <p:pic>
        <p:nvPicPr>
          <p:cNvPr id="4" name="Εικόνα 3"/>
          <p:cNvPicPr>
            <a:picLocks noChangeAspect="1"/>
          </p:cNvPicPr>
          <p:nvPr/>
        </p:nvPicPr>
        <p:blipFill>
          <a:blip r:embed="rId3"/>
          <a:stretch>
            <a:fillRect/>
          </a:stretch>
        </p:blipFill>
        <p:spPr>
          <a:xfrm>
            <a:off x="1116498" y="2091814"/>
            <a:ext cx="6911004" cy="2480186"/>
          </a:xfrm>
          <a:prstGeom prst="rect">
            <a:avLst/>
          </a:prstGeom>
        </p:spPr>
      </p:pic>
      <mc:AlternateContent xmlns:mc="http://schemas.openxmlformats.org/markup-compatibility/2006" xmlns:a14="http://schemas.microsoft.com/office/drawing/2010/main">
        <mc:Choice Requires="a14">
          <p:sp>
            <p:nvSpPr>
              <p:cNvPr id="7" name="Ορθογώνιο 6"/>
              <p:cNvSpPr/>
              <p:nvPr/>
            </p:nvSpPr>
            <p:spPr>
              <a:xfrm>
                <a:off x="6709847" y="1602436"/>
                <a:ext cx="1673279" cy="369332"/>
              </a:xfrm>
              <a:prstGeom prst="rect">
                <a:avLst/>
              </a:prstGeom>
            </p:spPr>
            <p:txBody>
              <a:bodyPr wrap="none">
                <a:spAutoFit/>
              </a:bodyPr>
              <a:lstStyle/>
              <a:p>
                <a14:m>
                  <m:oMath xmlns:m="http://schemas.openxmlformats.org/officeDocument/2006/math">
                    <m:sSub>
                      <m:sSubPr>
                        <m:ctrlPr>
                          <a:rPr lang="en-US" i="1" smtClean="0">
                            <a:solidFill>
                              <a:schemeClr val="tx1"/>
                            </a:solidFill>
                            <a:latin typeface="Cambria Math" panose="02040503050406030204" pitchFamily="18" charset="0"/>
                          </a:rPr>
                        </m:ctrlPr>
                      </m:sSubPr>
                      <m:e>
                        <m:r>
                          <m:rPr>
                            <m:sty m:val="p"/>
                          </m:rPr>
                          <a:rPr lang="en-US" b="0" i="1">
                            <a:solidFill>
                              <a:schemeClr val="tx1"/>
                            </a:solidFill>
                            <a:latin typeface="Cambria Math" charset="0"/>
                          </a:rPr>
                          <m:t>W</m:t>
                        </m:r>
                      </m:e>
                      <m:sub>
                        <m:r>
                          <a:rPr lang="en-US" b="0" i="1" smtClean="0">
                            <a:solidFill>
                              <a:schemeClr val="tx1"/>
                            </a:solidFill>
                            <a:latin typeface="Cambria Math" charset="0"/>
                          </a:rPr>
                          <m:t>1</m:t>
                        </m:r>
                      </m:sub>
                    </m:sSub>
                    <m:sSub>
                      <m:sSubPr>
                        <m:ctrlPr>
                          <a:rPr lang="en-US" i="1">
                            <a:solidFill>
                              <a:schemeClr val="tx1"/>
                            </a:solidFill>
                            <a:latin typeface="Cambria Math" panose="02040503050406030204" pitchFamily="18" charset="0"/>
                          </a:rPr>
                        </m:ctrlPr>
                      </m:sSubPr>
                      <m:e>
                        <m:r>
                          <m:rPr>
                            <m:sty m:val="p"/>
                          </m:rPr>
                          <a:rPr lang="en-US" b="0" i="1">
                            <a:solidFill>
                              <a:schemeClr val="tx1"/>
                            </a:solidFill>
                            <a:latin typeface="Cambria Math" charset="0"/>
                          </a:rPr>
                          <m:t>W</m:t>
                        </m:r>
                      </m:e>
                      <m:sub>
                        <m:r>
                          <a:rPr lang="en-US" b="0" i="1">
                            <a:solidFill>
                              <a:schemeClr val="tx1"/>
                            </a:solidFill>
                            <a:latin typeface="Cambria Math" charset="0"/>
                          </a:rPr>
                          <m:t>2</m:t>
                        </m:r>
                      </m:sub>
                    </m:sSub>
                    <m:r>
                      <a:rPr lang="en-US" b="0" i="1" smtClean="0">
                        <a:solidFill>
                          <a:schemeClr val="tx1"/>
                        </a:solidFill>
                        <a:latin typeface="Cambria Math" charset="0"/>
                      </a:rPr>
                      <m:t>𝑥</m:t>
                    </m:r>
                    <m:r>
                      <a:rPr lang="en-US" b="0" i="1" smtClean="0">
                        <a:solidFill>
                          <a:schemeClr val="tx1"/>
                        </a:solidFill>
                        <a:latin typeface="Cambria Math" charset="0"/>
                      </a:rPr>
                      <m:t>=</m:t>
                    </m:r>
                    <m:r>
                      <a:rPr lang="en-US" b="0" i="1" smtClean="0">
                        <a:solidFill>
                          <a:schemeClr val="tx1"/>
                        </a:solidFill>
                        <a:latin typeface="Cambria Math" charset="0"/>
                      </a:rPr>
                      <m:t>𝑊𝑥</m:t>
                    </m:r>
                  </m:oMath>
                </a14:m>
                <a:r>
                  <a:rPr lang="en-US" dirty="0" smtClean="0">
                    <a:solidFill>
                      <a:schemeClr val="tx1"/>
                    </a:solidFill>
                  </a:rPr>
                  <a:t> </a:t>
                </a:r>
                <a:endParaRPr lang="el-GR" dirty="0">
                  <a:solidFill>
                    <a:schemeClr val="tx1"/>
                  </a:solidFill>
                </a:endParaRPr>
              </a:p>
            </p:txBody>
          </p:sp>
        </mc:Choice>
        <mc:Fallback xmlns="">
          <p:sp>
            <p:nvSpPr>
              <p:cNvPr id="7" name="Ορθογώνιο 6"/>
              <p:cNvSpPr>
                <a:spLocks noRot="1" noChangeAspect="1" noMove="1" noResize="1" noEditPoints="1" noAdjustHandles="1" noChangeArrowheads="1" noChangeShapeType="1" noTextEdit="1"/>
              </p:cNvSpPr>
              <p:nvPr/>
            </p:nvSpPr>
            <p:spPr>
              <a:xfrm>
                <a:off x="6709847" y="1602436"/>
                <a:ext cx="1673279" cy="369332"/>
              </a:xfrm>
              <a:prstGeom prst="rect">
                <a:avLst/>
              </a:prstGeom>
              <a:blipFill rotWithShape="0">
                <a:blip r:embed="rId4"/>
                <a:stretch>
                  <a:fillRect b="-3333"/>
                </a:stretch>
              </a:blipFill>
            </p:spPr>
            <p:txBody>
              <a:bodyPr/>
              <a:lstStyle/>
              <a:p>
                <a:r>
                  <a:rPr lang="el-GR">
                    <a:noFill/>
                  </a:rPr>
                  <a:t> </a:t>
                </a:r>
              </a:p>
            </p:txBody>
          </p:sp>
        </mc:Fallback>
      </mc:AlternateContent>
      <p:sp>
        <p:nvSpPr>
          <p:cNvPr id="15" name="TextBox 14"/>
          <p:cNvSpPr txBox="1"/>
          <p:nvPr/>
        </p:nvSpPr>
        <p:spPr>
          <a:xfrm>
            <a:off x="1420330" y="5692800"/>
            <a:ext cx="6511719" cy="369332"/>
          </a:xfrm>
          <a:prstGeom prst="rect">
            <a:avLst/>
          </a:prstGeom>
          <a:noFill/>
        </p:spPr>
        <p:txBody>
          <a:bodyPr wrap="none" rtlCol="0">
            <a:spAutoFit/>
          </a:bodyPr>
          <a:lstStyle/>
          <a:p>
            <a:r>
              <a:rPr lang="en-US" dirty="0"/>
              <a:t>Full list: </a:t>
            </a:r>
            <a:r>
              <a:rPr lang="en-US" dirty="0">
                <a:hlinkClick r:id="rId5"/>
              </a:rPr>
              <a:t>https://</a:t>
            </a:r>
            <a:r>
              <a:rPr lang="en-US" dirty="0" smtClean="0">
                <a:hlinkClick r:id="rId5"/>
              </a:rPr>
              <a:t>en.wikipedia.org/wiki/Activation_function</a:t>
            </a:r>
            <a:r>
              <a:rPr lang="en-US" dirty="0" smtClean="0"/>
              <a:t> </a:t>
            </a:r>
            <a:endParaRPr lang="el-GR" dirty="0"/>
          </a:p>
        </p:txBody>
      </p:sp>
      <p:sp>
        <p:nvSpPr>
          <p:cNvPr id="2" name="Ορθογώνιο 1"/>
          <p:cNvSpPr/>
          <p:nvPr/>
        </p:nvSpPr>
        <p:spPr>
          <a:xfrm>
            <a:off x="2859206" y="4536025"/>
            <a:ext cx="4572000" cy="230832"/>
          </a:xfrm>
          <a:prstGeom prst="rect">
            <a:avLst/>
          </a:prstGeom>
        </p:spPr>
        <p:txBody>
          <a:bodyPr>
            <a:spAutoFit/>
          </a:bodyPr>
          <a:lstStyle/>
          <a:p>
            <a:pPr>
              <a:defRPr/>
            </a:pPr>
            <a:r>
              <a:rPr lang="en-US" sz="900" i="1" dirty="0"/>
              <a:t>http://cs231n.github.io/assets/nn1/</a:t>
            </a:r>
            <a:r>
              <a:rPr lang="en-US" sz="900" i="1" dirty="0" err="1"/>
              <a:t>layer_sizes.jpeg</a:t>
            </a:r>
            <a:endParaRPr lang="en-US" sz="900" i="1" dirty="0"/>
          </a:p>
        </p:txBody>
      </p:sp>
    </p:spTree>
    <p:extLst>
      <p:ext uri="{BB962C8B-B14F-4D97-AF65-F5344CB8AC3E}">
        <p14:creationId xmlns:p14="http://schemas.microsoft.com/office/powerpoint/2010/main" val="1306358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Activation: Sigmoid</a:t>
            </a:r>
            <a:endParaRPr lang="en-US" dirty="0"/>
          </a:p>
        </p:txBody>
      </p:sp>
      <p:pic>
        <p:nvPicPr>
          <p:cNvPr id="13" name="Εικόνα 12"/>
          <p:cNvPicPr>
            <a:picLocks noChangeAspect="1"/>
          </p:cNvPicPr>
          <p:nvPr/>
        </p:nvPicPr>
        <p:blipFill>
          <a:blip r:embed="rId3"/>
          <a:stretch>
            <a:fillRect/>
          </a:stretch>
        </p:blipFill>
        <p:spPr>
          <a:xfrm>
            <a:off x="551280" y="1155700"/>
            <a:ext cx="3041650" cy="2159000"/>
          </a:xfrm>
          <a:prstGeom prst="rect">
            <a:avLst/>
          </a:prstGeom>
        </p:spPr>
      </p:pic>
      <p:sp>
        <p:nvSpPr>
          <p:cNvPr id="14" name="Ορθογώνιο 13"/>
          <p:cNvSpPr/>
          <p:nvPr/>
        </p:nvSpPr>
        <p:spPr>
          <a:xfrm>
            <a:off x="398880" y="3740858"/>
            <a:ext cx="8478420" cy="2585323"/>
          </a:xfrm>
          <a:prstGeom prst="rect">
            <a:avLst/>
          </a:prstGeom>
        </p:spPr>
        <p:txBody>
          <a:bodyPr wrap="square">
            <a:spAutoFit/>
          </a:bodyPr>
          <a:lstStyle/>
          <a:p>
            <a:pPr marL="285750" indent="-285750">
              <a:buFont typeface=".AppleSystemUIFont" charset="-120"/>
              <a:buChar char="+"/>
              <a:defRPr/>
            </a:pPr>
            <a:r>
              <a:rPr lang="en-US" dirty="0" smtClean="0"/>
              <a:t>Nice </a:t>
            </a:r>
            <a:r>
              <a:rPr lang="en-US" dirty="0"/>
              <a:t>interpretation as the </a:t>
            </a:r>
            <a:r>
              <a:rPr lang="en-US" b="1" dirty="0">
                <a:solidFill>
                  <a:schemeClr val="accent2"/>
                </a:solidFill>
              </a:rPr>
              <a:t>firing rate</a:t>
            </a:r>
            <a:r>
              <a:rPr lang="en-US" dirty="0"/>
              <a:t> of a </a:t>
            </a:r>
            <a:r>
              <a:rPr lang="en-US" dirty="0" smtClean="0"/>
              <a:t>neuron</a:t>
            </a:r>
          </a:p>
          <a:p>
            <a:pPr marL="742950" lvl="1" indent="-285750">
              <a:buFont typeface="Arial" charset="0"/>
              <a:buChar char="•"/>
              <a:defRPr/>
            </a:pPr>
            <a:r>
              <a:rPr lang="en-US" dirty="0" smtClean="0"/>
              <a:t>0 = not </a:t>
            </a:r>
            <a:r>
              <a:rPr lang="en-US" dirty="0"/>
              <a:t>firing at all </a:t>
            </a:r>
            <a:endParaRPr lang="en-US" dirty="0" smtClean="0"/>
          </a:p>
          <a:p>
            <a:pPr marL="742950" lvl="1" indent="-285750">
              <a:buFont typeface="Arial" charset="0"/>
              <a:buChar char="•"/>
              <a:defRPr/>
            </a:pPr>
            <a:r>
              <a:rPr lang="en-US" dirty="0" smtClean="0"/>
              <a:t>1 = fully firing</a:t>
            </a:r>
          </a:p>
          <a:p>
            <a:pPr marL="742950" lvl="1" indent="-285750">
              <a:buFont typeface="Arial" charset="0"/>
              <a:buChar char="•"/>
              <a:defRPr/>
            </a:pPr>
            <a:endParaRPr lang="en-US" dirty="0" smtClean="0"/>
          </a:p>
          <a:p>
            <a:pPr marL="285750" lvl="2" indent="-285750">
              <a:buFont typeface=".AppleSystemUIFont" charset="-120"/>
              <a:buChar char="-"/>
              <a:defRPr/>
            </a:pPr>
            <a:r>
              <a:rPr lang="en-US" dirty="0" smtClean="0"/>
              <a:t>Sigmoid neurons </a:t>
            </a:r>
            <a:r>
              <a:rPr lang="en-US" b="1" dirty="0">
                <a:solidFill>
                  <a:schemeClr val="accent2"/>
                </a:solidFill>
              </a:rPr>
              <a:t>saturate</a:t>
            </a:r>
            <a:r>
              <a:rPr lang="en-US" dirty="0"/>
              <a:t> </a:t>
            </a:r>
            <a:r>
              <a:rPr lang="en-US" dirty="0" smtClean="0"/>
              <a:t>and </a:t>
            </a:r>
            <a:r>
              <a:rPr lang="en-US" b="1" dirty="0">
                <a:solidFill>
                  <a:schemeClr val="accent2"/>
                </a:solidFill>
              </a:rPr>
              <a:t>kill </a:t>
            </a:r>
            <a:r>
              <a:rPr lang="en-US" b="1" dirty="0" smtClean="0">
                <a:solidFill>
                  <a:schemeClr val="accent2"/>
                </a:solidFill>
              </a:rPr>
              <a:t>gradients</a:t>
            </a:r>
            <a:r>
              <a:rPr lang="en-US" dirty="0" smtClean="0"/>
              <a:t>, thus NN will </a:t>
            </a:r>
            <a:r>
              <a:rPr lang="en-US" dirty="0"/>
              <a:t>barely </a:t>
            </a:r>
            <a:r>
              <a:rPr lang="en-US" dirty="0" smtClean="0"/>
              <a:t>learn</a:t>
            </a:r>
            <a:endParaRPr lang="en-US" b="1" dirty="0" smtClean="0">
              <a:solidFill>
                <a:schemeClr val="accent2"/>
              </a:solidFill>
            </a:endParaRPr>
          </a:p>
          <a:p>
            <a:pPr marL="742950" lvl="1" indent="-285750">
              <a:buSzPct val="110000"/>
              <a:buFont typeface="Arial" charset="0"/>
              <a:buChar char="•"/>
              <a:defRPr/>
            </a:pPr>
            <a:r>
              <a:rPr lang="en-US" dirty="0" smtClean="0"/>
              <a:t>when the neuron’s activation are 0 or 1 (saturate)</a:t>
            </a:r>
          </a:p>
          <a:p>
            <a:pPr marL="1200150" lvl="2" indent="-285750">
              <a:buSzPct val="110000"/>
              <a:buFont typeface="AppleColorEmoji" charset="0"/>
              <a:buChar char="🙁"/>
              <a:defRPr/>
            </a:pPr>
            <a:r>
              <a:rPr lang="en-US" dirty="0" smtClean="0"/>
              <a:t>gradient </a:t>
            </a:r>
            <a:r>
              <a:rPr lang="en-US" dirty="0"/>
              <a:t>at these regions </a:t>
            </a:r>
            <a:r>
              <a:rPr lang="en-US" dirty="0" smtClean="0"/>
              <a:t>almost zero </a:t>
            </a:r>
          </a:p>
          <a:p>
            <a:pPr marL="1200150" lvl="2" indent="-285750">
              <a:buSzPct val="110000"/>
              <a:buFont typeface="AppleColorEmoji" charset="0"/>
              <a:buChar char="🙁"/>
              <a:defRPr/>
            </a:pPr>
            <a:r>
              <a:rPr lang="en-US" dirty="0" smtClean="0"/>
              <a:t>almost </a:t>
            </a:r>
            <a:r>
              <a:rPr lang="en-US" dirty="0"/>
              <a:t>no signal will flow </a:t>
            </a:r>
            <a:r>
              <a:rPr lang="en-US" dirty="0" smtClean="0"/>
              <a:t>to </a:t>
            </a:r>
            <a:r>
              <a:rPr lang="en-US" dirty="0"/>
              <a:t>its weights </a:t>
            </a:r>
            <a:endParaRPr lang="en-US" dirty="0" smtClean="0"/>
          </a:p>
          <a:p>
            <a:pPr marL="1200150" lvl="2" indent="-285750">
              <a:buSzPct val="110000"/>
              <a:buFont typeface="AppleColorEmoji" charset="0"/>
              <a:buChar char="🙁"/>
              <a:defRPr/>
            </a:pPr>
            <a:r>
              <a:rPr lang="en-US" dirty="0" smtClean="0"/>
              <a:t>if initial </a:t>
            </a:r>
            <a:r>
              <a:rPr lang="en-US" dirty="0"/>
              <a:t>weights are too large then most neurons </a:t>
            </a:r>
            <a:r>
              <a:rPr lang="en-US" dirty="0" smtClean="0"/>
              <a:t>would saturate</a:t>
            </a:r>
          </a:p>
        </p:txBody>
      </p:sp>
      <p:sp>
        <p:nvSpPr>
          <p:cNvPr id="2" name="Ορθογώνιο 1"/>
          <p:cNvSpPr/>
          <p:nvPr/>
        </p:nvSpPr>
        <p:spPr>
          <a:xfrm>
            <a:off x="3822700" y="1421632"/>
            <a:ext cx="3898900" cy="1200329"/>
          </a:xfrm>
          <a:prstGeom prst="rect">
            <a:avLst/>
          </a:prstGeom>
        </p:spPr>
        <p:txBody>
          <a:bodyPr wrap="square">
            <a:spAutoFit/>
          </a:bodyPr>
          <a:lstStyle/>
          <a:p>
            <a:pPr>
              <a:defRPr/>
            </a:pPr>
            <a:r>
              <a:rPr lang="en-US" dirty="0" smtClean="0"/>
              <a:t>Takes a real-valued number and “squashes” it into range between 0 and 1. </a:t>
            </a:r>
          </a:p>
          <a:p>
            <a:pPr>
              <a:defRPr/>
            </a:pP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5153230" y="2314184"/>
                <a:ext cx="123783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l-GR" sz="2000" i="1">
                              <a:latin typeface="Cambria Math" panose="02040503050406030204" pitchFamily="18" charset="0"/>
                            </a:rPr>
                          </m:ctrlPr>
                        </m:sSupPr>
                        <m:e>
                          <m:r>
                            <a:rPr lang="en-US" sz="2000" i="1">
                              <a:latin typeface="Cambria Math" charset="0"/>
                            </a:rPr>
                            <m:t>𝑅</m:t>
                          </m:r>
                        </m:e>
                        <m:sup>
                          <m:r>
                            <a:rPr lang="en-US" sz="2000" i="1">
                              <a:latin typeface="Cambria Math" charset="0"/>
                            </a:rPr>
                            <m:t>𝑛</m:t>
                          </m:r>
                        </m:sup>
                      </m:sSup>
                      <m:r>
                        <a:rPr lang="is-IS" sz="2000" i="1">
                          <a:latin typeface="Cambria Math" charset="0"/>
                        </a:rPr>
                        <m:t>→</m:t>
                      </m:r>
                      <m:d>
                        <m:dPr>
                          <m:begChr m:val="["/>
                          <m:endChr m:val="]"/>
                          <m:ctrlPr>
                            <a:rPr lang="mr-IN" sz="2000" i="1">
                              <a:latin typeface="Cambria Math" panose="02040503050406030204" pitchFamily="18" charset="0"/>
                            </a:rPr>
                          </m:ctrlPr>
                        </m:dPr>
                        <m:e>
                          <m:r>
                            <a:rPr lang="en-US" sz="2000" i="1">
                              <a:latin typeface="Cambria Math" charset="0"/>
                            </a:rPr>
                            <m:t>0,1</m:t>
                          </m:r>
                        </m:e>
                      </m:d>
                    </m:oMath>
                  </m:oMathPara>
                </a14:m>
                <a:endParaRPr lang="el-GR" sz="2000" i="1" dirty="0"/>
              </a:p>
            </p:txBody>
          </p:sp>
        </mc:Choice>
        <mc:Fallback xmlns="">
          <p:sp>
            <p:nvSpPr>
              <p:cNvPr id="3" name="TextBox 2"/>
              <p:cNvSpPr txBox="1">
                <a:spLocks noRot="1" noChangeAspect="1" noMove="1" noResize="1" noEditPoints="1" noAdjustHandles="1" noChangeArrowheads="1" noChangeShapeType="1" noTextEdit="1"/>
              </p:cNvSpPr>
              <p:nvPr/>
            </p:nvSpPr>
            <p:spPr>
              <a:xfrm>
                <a:off x="5153230" y="2314184"/>
                <a:ext cx="1237839" cy="307777"/>
              </a:xfrm>
              <a:prstGeom prst="rect">
                <a:avLst/>
              </a:prstGeom>
              <a:blipFill rotWithShape="0">
                <a:blip r:embed="rId4"/>
                <a:stretch>
                  <a:fillRect l="-3448" b="-14000"/>
                </a:stretch>
              </a:blipFill>
            </p:spPr>
            <p:txBody>
              <a:bodyPr/>
              <a:lstStyle/>
              <a:p>
                <a:r>
                  <a:rPr lang="el-GR">
                    <a:noFill/>
                  </a:rPr>
                  <a:t> </a:t>
                </a:r>
              </a:p>
            </p:txBody>
          </p:sp>
        </mc:Fallback>
      </mc:AlternateContent>
      <p:sp>
        <p:nvSpPr>
          <p:cNvPr id="4" name="Ορθογώνιο 3"/>
          <p:cNvSpPr/>
          <p:nvPr/>
        </p:nvSpPr>
        <p:spPr>
          <a:xfrm>
            <a:off x="622030" y="3314700"/>
            <a:ext cx="2900149" cy="233718"/>
          </a:xfrm>
          <a:prstGeom prst="rect">
            <a:avLst/>
          </a:prstGeom>
        </p:spPr>
        <p:txBody>
          <a:bodyPr wrap="square">
            <a:spAutoFit/>
          </a:bodyPr>
          <a:lstStyle/>
          <a:p>
            <a:pPr>
              <a:defRPr/>
            </a:pPr>
            <a:r>
              <a:rPr lang="en-US" sz="900" i="1" dirty="0"/>
              <a:t>http://</a:t>
            </a:r>
            <a:r>
              <a:rPr lang="en-US" sz="900" i="1" dirty="0" err="1"/>
              <a:t>adilmoujahid.com</a:t>
            </a:r>
            <a:r>
              <a:rPr lang="en-US" sz="900" i="1" dirty="0"/>
              <a:t>/images/</a:t>
            </a:r>
            <a:r>
              <a:rPr lang="en-US" sz="900" i="1" dirty="0" err="1"/>
              <a:t>activation.png</a:t>
            </a:r>
            <a:endParaRPr lang="en-US" sz="900" i="1" dirty="0"/>
          </a:p>
        </p:txBody>
      </p:sp>
    </p:spTree>
    <p:extLst>
      <p:ext uri="{BB962C8B-B14F-4D97-AF65-F5344CB8AC3E}">
        <p14:creationId xmlns:p14="http://schemas.microsoft.com/office/powerpoint/2010/main" val="1007009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Activation: </a:t>
            </a:r>
            <a:r>
              <a:rPr lang="en-US" dirty="0" err="1" smtClean="0"/>
              <a:t>Tanh</a:t>
            </a:r>
            <a:endParaRPr lang="en-US" dirty="0"/>
          </a:p>
        </p:txBody>
      </p:sp>
      <mc:AlternateContent xmlns:mc="http://schemas.openxmlformats.org/markup-compatibility/2006" xmlns:a14="http://schemas.microsoft.com/office/drawing/2010/main">
        <mc:Choice Requires="a14">
          <p:sp>
            <p:nvSpPr>
              <p:cNvPr id="14" name="Ορθογώνιο 13"/>
              <p:cNvSpPr/>
              <p:nvPr/>
            </p:nvSpPr>
            <p:spPr>
              <a:xfrm>
                <a:off x="398880" y="3740858"/>
                <a:ext cx="8478420" cy="923330"/>
              </a:xfrm>
              <a:prstGeom prst="rect">
                <a:avLst/>
              </a:prstGeom>
            </p:spPr>
            <p:txBody>
              <a:bodyPr wrap="square">
                <a:spAutoFit/>
              </a:bodyPr>
              <a:lstStyle/>
              <a:p>
                <a:pPr marL="285750" lvl="2" indent="-285750">
                  <a:buFont typeface=".AppleSystemUIFont" charset="-120"/>
                  <a:buChar char="-"/>
                  <a:defRPr/>
                </a:pPr>
                <a:r>
                  <a:rPr lang="en-US" dirty="0" smtClean="0"/>
                  <a:t>Like sigmoid, </a:t>
                </a:r>
                <a:r>
                  <a:rPr lang="en-US" dirty="0" err="1" smtClean="0"/>
                  <a:t>tanh</a:t>
                </a:r>
                <a:r>
                  <a:rPr lang="en-US" dirty="0" smtClean="0"/>
                  <a:t> neurons </a:t>
                </a:r>
                <a:r>
                  <a:rPr lang="en-US" b="1" dirty="0" smtClean="0">
                    <a:solidFill>
                      <a:schemeClr val="accent2"/>
                    </a:solidFill>
                  </a:rPr>
                  <a:t>saturate</a:t>
                </a:r>
              </a:p>
              <a:p>
                <a:pPr marL="285750" lvl="2" indent="-285750">
                  <a:buFont typeface=".AppleSystemUIFont" charset="-120"/>
                  <a:buChar char="-"/>
                  <a:defRPr/>
                </a:pPr>
                <a:r>
                  <a:rPr lang="en-US" dirty="0" smtClean="0"/>
                  <a:t>Unlike sigmoid, output is </a:t>
                </a:r>
                <a:r>
                  <a:rPr lang="en-US" b="1" dirty="0" smtClean="0">
                    <a:solidFill>
                      <a:schemeClr val="accent2"/>
                    </a:solidFill>
                  </a:rPr>
                  <a:t>zero-centered</a:t>
                </a:r>
              </a:p>
              <a:p>
                <a:pPr marL="285750" lvl="2" indent="-285750">
                  <a:buFont typeface=".AppleSystemUIFont" charset="-120"/>
                  <a:buChar char="-"/>
                  <a:defRPr/>
                </a:pPr>
                <a:r>
                  <a:rPr lang="en-US" dirty="0" err="1" smtClean="0">
                    <a:solidFill>
                      <a:schemeClr val="tx1"/>
                    </a:solidFill>
                  </a:rPr>
                  <a:t>Tanh</a:t>
                </a:r>
                <a:r>
                  <a:rPr lang="en-US" dirty="0" smtClean="0">
                    <a:solidFill>
                      <a:schemeClr val="tx1"/>
                    </a:solidFill>
                  </a:rPr>
                  <a:t> is a </a:t>
                </a:r>
                <a:r>
                  <a:rPr lang="en-US" b="1" dirty="0" smtClean="0">
                    <a:solidFill>
                      <a:schemeClr val="accent2"/>
                    </a:solidFill>
                  </a:rPr>
                  <a:t>scaled sigmoid</a:t>
                </a:r>
                <a:r>
                  <a:rPr lang="en-US" dirty="0" smtClean="0">
                    <a:solidFill>
                      <a:schemeClr val="tx1"/>
                    </a:solidFill>
                  </a:rPr>
                  <a:t>: </a:t>
                </a:r>
                <a14:m>
                  <m:oMath xmlns:m="http://schemas.openxmlformats.org/officeDocument/2006/math">
                    <m:func>
                      <m:funcPr>
                        <m:ctrlPr>
                          <a:rPr lang="en-US" b="0" i="1" smtClean="0">
                            <a:solidFill>
                              <a:schemeClr val="tx1"/>
                            </a:solidFill>
                            <a:latin typeface="Cambria Math" panose="02040503050406030204" pitchFamily="18" charset="0"/>
                          </a:rPr>
                        </m:ctrlPr>
                      </m:funcPr>
                      <m:fName>
                        <m:r>
                          <m:rPr>
                            <m:sty m:val="p"/>
                          </m:rPr>
                          <a:rPr lang="en-US" b="0" i="0" smtClean="0">
                            <a:solidFill>
                              <a:schemeClr val="tx1"/>
                            </a:solidFill>
                            <a:latin typeface="Cambria Math" charset="0"/>
                          </a:rPr>
                          <m:t>tanh</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charset="0"/>
                              </a:rPr>
                              <m:t>𝑥</m:t>
                            </m:r>
                          </m:e>
                        </m:d>
                      </m:e>
                    </m:func>
                    <m:r>
                      <a:rPr lang="en-US" b="0" i="1" smtClean="0">
                        <a:solidFill>
                          <a:schemeClr val="tx1"/>
                        </a:solidFill>
                        <a:latin typeface="Cambria Math" charset="0"/>
                      </a:rPr>
                      <m:t>=2</m:t>
                    </m:r>
                    <m:r>
                      <a:rPr lang="en-US" b="0" i="1" smtClean="0">
                        <a:solidFill>
                          <a:schemeClr val="tx1"/>
                        </a:solidFill>
                        <a:latin typeface="Cambria Math" charset="0"/>
                      </a:rPr>
                      <m:t>𝑠𝑖𝑔𝑚</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charset="0"/>
                          </a:rPr>
                          <m:t>2</m:t>
                        </m:r>
                        <m:r>
                          <a:rPr lang="en-US" b="0" i="1" smtClean="0">
                            <a:solidFill>
                              <a:schemeClr val="tx1"/>
                            </a:solidFill>
                            <a:latin typeface="Cambria Math" charset="0"/>
                          </a:rPr>
                          <m:t>𝑥</m:t>
                        </m:r>
                      </m:e>
                    </m:d>
                    <m:r>
                      <a:rPr lang="en-US" b="0" i="1" smtClean="0">
                        <a:solidFill>
                          <a:schemeClr val="tx1"/>
                        </a:solidFill>
                        <a:latin typeface="Cambria Math" charset="0"/>
                      </a:rPr>
                      <m:t>−1</m:t>
                    </m:r>
                  </m:oMath>
                </a14:m>
                <a:endParaRPr lang="en-US" dirty="0" smtClean="0">
                  <a:solidFill>
                    <a:schemeClr val="tx1"/>
                  </a:solidFill>
                </a:endParaRPr>
              </a:p>
            </p:txBody>
          </p:sp>
        </mc:Choice>
        <mc:Fallback xmlns="">
          <p:sp>
            <p:nvSpPr>
              <p:cNvPr id="14" name="Ορθογώνιο 13"/>
              <p:cNvSpPr>
                <a:spLocks noRot="1" noChangeAspect="1" noMove="1" noResize="1" noEditPoints="1" noAdjustHandles="1" noChangeArrowheads="1" noChangeShapeType="1" noTextEdit="1"/>
              </p:cNvSpPr>
              <p:nvPr/>
            </p:nvSpPr>
            <p:spPr>
              <a:xfrm>
                <a:off x="398880" y="3740858"/>
                <a:ext cx="8478420" cy="923330"/>
              </a:xfrm>
              <a:prstGeom prst="rect">
                <a:avLst/>
              </a:prstGeom>
              <a:blipFill rotWithShape="0">
                <a:blip r:embed="rId3"/>
                <a:stretch>
                  <a:fillRect l="-575" t="-3974" b="-9934"/>
                </a:stretch>
              </a:blipFill>
            </p:spPr>
            <p:txBody>
              <a:bodyPr/>
              <a:lstStyle/>
              <a:p>
                <a:r>
                  <a:rPr lang="el-GR">
                    <a:noFill/>
                  </a:rPr>
                  <a:t> </a:t>
                </a:r>
              </a:p>
            </p:txBody>
          </p:sp>
        </mc:Fallback>
      </mc:AlternateContent>
      <p:sp>
        <p:nvSpPr>
          <p:cNvPr id="2" name="Ορθογώνιο 1"/>
          <p:cNvSpPr/>
          <p:nvPr/>
        </p:nvSpPr>
        <p:spPr>
          <a:xfrm>
            <a:off x="3822700" y="1421632"/>
            <a:ext cx="3898900" cy="1200329"/>
          </a:xfrm>
          <a:prstGeom prst="rect">
            <a:avLst/>
          </a:prstGeom>
        </p:spPr>
        <p:txBody>
          <a:bodyPr wrap="square">
            <a:spAutoFit/>
          </a:bodyPr>
          <a:lstStyle/>
          <a:p>
            <a:pPr>
              <a:defRPr/>
            </a:pPr>
            <a:r>
              <a:rPr lang="en-US" dirty="0" smtClean="0"/>
              <a:t>Takes a real-valued number and “squashes” it into range between -1 and 1. </a:t>
            </a:r>
          </a:p>
          <a:p>
            <a:pPr>
              <a:defRPr/>
            </a:pP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5153230" y="2314184"/>
                <a:ext cx="143020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l-GR" sz="2000" i="1" smtClean="0">
                              <a:latin typeface="Cambria Math" panose="02040503050406030204" pitchFamily="18" charset="0"/>
                            </a:rPr>
                          </m:ctrlPr>
                        </m:sSupPr>
                        <m:e>
                          <m:r>
                            <a:rPr lang="en-US" sz="2000" i="1">
                              <a:latin typeface="Cambria Math" charset="0"/>
                            </a:rPr>
                            <m:t>𝑅</m:t>
                          </m:r>
                        </m:e>
                        <m:sup>
                          <m:r>
                            <a:rPr lang="en-US" sz="2000" i="1">
                              <a:latin typeface="Cambria Math" charset="0"/>
                            </a:rPr>
                            <m:t>𝑛</m:t>
                          </m:r>
                        </m:sup>
                      </m:sSup>
                      <m:r>
                        <a:rPr lang="is-IS" sz="2000" i="1">
                          <a:latin typeface="Cambria Math" charset="0"/>
                        </a:rPr>
                        <m:t>→</m:t>
                      </m:r>
                      <m:d>
                        <m:dPr>
                          <m:begChr m:val="["/>
                          <m:endChr m:val="]"/>
                          <m:ctrlPr>
                            <a:rPr lang="mr-IN" sz="2000" i="1">
                              <a:latin typeface="Cambria Math" panose="02040503050406030204" pitchFamily="18" charset="0"/>
                            </a:rPr>
                          </m:ctrlPr>
                        </m:dPr>
                        <m:e>
                          <m:r>
                            <a:rPr lang="en-US" sz="2000" i="1">
                              <a:latin typeface="Cambria Math" charset="0"/>
                              <a:ea typeface="Cambria Math" charset="0"/>
                              <a:cs typeface="Cambria Math" charset="0"/>
                            </a:rPr>
                            <m:t>−</m:t>
                          </m:r>
                          <m:r>
                            <a:rPr lang="en-US" sz="2000" b="0" i="1" smtClean="0">
                              <a:latin typeface="Cambria Math" charset="0"/>
                              <a:ea typeface="Cambria Math" charset="0"/>
                              <a:cs typeface="Cambria Math" charset="0"/>
                            </a:rPr>
                            <m:t>1</m:t>
                          </m:r>
                          <m:r>
                            <a:rPr lang="en-US" sz="2000" i="1">
                              <a:latin typeface="Cambria Math" charset="0"/>
                            </a:rPr>
                            <m:t>,1</m:t>
                          </m:r>
                        </m:e>
                      </m:d>
                    </m:oMath>
                  </m:oMathPara>
                </a14:m>
                <a:endParaRPr lang="el-GR" sz="2000" i="1" dirty="0"/>
              </a:p>
            </p:txBody>
          </p:sp>
        </mc:Choice>
        <mc:Fallback xmlns="">
          <p:sp>
            <p:nvSpPr>
              <p:cNvPr id="3" name="TextBox 2"/>
              <p:cNvSpPr txBox="1">
                <a:spLocks noRot="1" noChangeAspect="1" noMove="1" noResize="1" noEditPoints="1" noAdjustHandles="1" noChangeArrowheads="1" noChangeShapeType="1" noTextEdit="1"/>
              </p:cNvSpPr>
              <p:nvPr/>
            </p:nvSpPr>
            <p:spPr>
              <a:xfrm>
                <a:off x="5153230" y="2314184"/>
                <a:ext cx="1430200" cy="307777"/>
              </a:xfrm>
              <a:prstGeom prst="rect">
                <a:avLst/>
              </a:prstGeom>
              <a:blipFill rotWithShape="0">
                <a:blip r:embed="rId4"/>
                <a:stretch>
                  <a:fillRect l="-2979" b="-10000"/>
                </a:stretch>
              </a:blipFill>
            </p:spPr>
            <p:txBody>
              <a:bodyPr/>
              <a:lstStyle/>
              <a:p>
                <a:r>
                  <a:rPr lang="el-GR">
                    <a:noFill/>
                  </a:rPr>
                  <a:t> </a:t>
                </a:r>
              </a:p>
            </p:txBody>
          </p:sp>
        </mc:Fallback>
      </mc:AlternateContent>
      <p:pic>
        <p:nvPicPr>
          <p:cNvPr id="5" name="Εικόνα 4"/>
          <p:cNvPicPr>
            <a:picLocks noChangeAspect="1"/>
          </p:cNvPicPr>
          <p:nvPr/>
        </p:nvPicPr>
        <p:blipFill>
          <a:blip r:embed="rId5"/>
          <a:stretch>
            <a:fillRect/>
          </a:stretch>
        </p:blipFill>
        <p:spPr>
          <a:xfrm>
            <a:off x="657931" y="1155921"/>
            <a:ext cx="2993318" cy="2110352"/>
          </a:xfrm>
          <a:prstGeom prst="rect">
            <a:avLst/>
          </a:prstGeom>
        </p:spPr>
      </p:pic>
      <p:sp>
        <p:nvSpPr>
          <p:cNvPr id="7" name="Ορθογώνιο 6"/>
          <p:cNvSpPr/>
          <p:nvPr/>
        </p:nvSpPr>
        <p:spPr>
          <a:xfrm>
            <a:off x="704515" y="3266273"/>
            <a:ext cx="2900149" cy="233718"/>
          </a:xfrm>
          <a:prstGeom prst="rect">
            <a:avLst/>
          </a:prstGeom>
        </p:spPr>
        <p:txBody>
          <a:bodyPr wrap="square">
            <a:spAutoFit/>
          </a:bodyPr>
          <a:lstStyle/>
          <a:p>
            <a:pPr>
              <a:defRPr/>
            </a:pPr>
            <a:r>
              <a:rPr lang="en-US" sz="900" i="1" dirty="0"/>
              <a:t>http://</a:t>
            </a:r>
            <a:r>
              <a:rPr lang="en-US" sz="900" i="1" dirty="0" err="1"/>
              <a:t>adilmoujahid.com</a:t>
            </a:r>
            <a:r>
              <a:rPr lang="en-US" sz="900" i="1" dirty="0"/>
              <a:t>/images/</a:t>
            </a:r>
            <a:r>
              <a:rPr lang="en-US" sz="900" i="1" dirty="0" err="1"/>
              <a:t>activation.png</a:t>
            </a:r>
            <a:endParaRPr lang="en-US" sz="900" i="1" dirty="0"/>
          </a:p>
        </p:txBody>
      </p:sp>
    </p:spTree>
    <p:extLst>
      <p:ext uri="{BB962C8B-B14F-4D97-AF65-F5344CB8AC3E}">
        <p14:creationId xmlns:p14="http://schemas.microsoft.com/office/powerpoint/2010/main" val="18851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Activation: </a:t>
            </a:r>
            <a:r>
              <a:rPr lang="en-US" dirty="0" err="1" smtClean="0"/>
              <a:t>ReLU</a:t>
            </a:r>
            <a:endParaRPr lang="en-US" dirty="0"/>
          </a:p>
        </p:txBody>
      </p:sp>
      <p:sp>
        <p:nvSpPr>
          <p:cNvPr id="2" name="Ορθογώνιο 1"/>
          <p:cNvSpPr/>
          <p:nvPr/>
        </p:nvSpPr>
        <p:spPr>
          <a:xfrm>
            <a:off x="3822700" y="1421632"/>
            <a:ext cx="3898900" cy="923330"/>
          </a:xfrm>
          <a:prstGeom prst="rect">
            <a:avLst/>
          </a:prstGeom>
        </p:spPr>
        <p:txBody>
          <a:bodyPr wrap="square">
            <a:spAutoFit/>
          </a:bodyPr>
          <a:lstStyle/>
          <a:p>
            <a:pPr>
              <a:defRPr/>
            </a:pPr>
            <a:r>
              <a:rPr lang="en-US" dirty="0" smtClean="0"/>
              <a:t>Takes a real-valued number and thresholds it </a:t>
            </a:r>
            <a:r>
              <a:rPr lang="en-US" dirty="0"/>
              <a:t>at zero</a:t>
            </a:r>
          </a:p>
          <a:p>
            <a:pPr>
              <a:defRPr/>
            </a:pP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5153230" y="2314184"/>
                <a:ext cx="102675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l-GR" sz="2000" i="1" smtClean="0">
                              <a:latin typeface="Cambria Math" panose="02040503050406030204" pitchFamily="18" charset="0"/>
                            </a:rPr>
                          </m:ctrlPr>
                        </m:sSupPr>
                        <m:e>
                          <m:r>
                            <a:rPr lang="en-US" sz="2000" i="1">
                              <a:latin typeface="Cambria Math" charset="0"/>
                            </a:rPr>
                            <m:t>𝑅</m:t>
                          </m:r>
                        </m:e>
                        <m:sup>
                          <m:r>
                            <a:rPr lang="en-US" sz="2000" i="1">
                              <a:latin typeface="Cambria Math" charset="0"/>
                            </a:rPr>
                            <m:t>𝑛</m:t>
                          </m:r>
                        </m:sup>
                      </m:sSup>
                      <m:r>
                        <a:rPr lang="is-IS" sz="2000" i="1">
                          <a:latin typeface="Cambria Math" charset="0"/>
                        </a:rPr>
                        <m:t>→</m:t>
                      </m:r>
                      <m:sSubSup>
                        <m:sSubSupPr>
                          <m:ctrlPr>
                            <a:rPr lang="en-US" sz="2000" i="1" smtClean="0">
                              <a:latin typeface="Cambria Math" panose="02040503050406030204" pitchFamily="18" charset="0"/>
                            </a:rPr>
                          </m:ctrlPr>
                        </m:sSubSupPr>
                        <m:e>
                          <m:r>
                            <a:rPr lang="en-US" sz="2000" b="0" i="1" smtClean="0">
                              <a:latin typeface="Cambria Math" charset="0"/>
                            </a:rPr>
                            <m:t>𝑅</m:t>
                          </m:r>
                        </m:e>
                        <m:sub>
                          <m:r>
                            <a:rPr lang="en-US" sz="2000" b="0" i="1" smtClean="0">
                              <a:latin typeface="Cambria Math" charset="0"/>
                            </a:rPr>
                            <m:t>+</m:t>
                          </m:r>
                        </m:sub>
                        <m:sup>
                          <m:r>
                            <a:rPr lang="en-US" sz="2000" b="0" i="1" smtClean="0">
                              <a:latin typeface="Cambria Math" charset="0"/>
                            </a:rPr>
                            <m:t>𝑛</m:t>
                          </m:r>
                        </m:sup>
                      </m:sSubSup>
                    </m:oMath>
                  </m:oMathPara>
                </a14:m>
                <a:endParaRPr lang="el-GR" sz="2000" i="1" dirty="0"/>
              </a:p>
            </p:txBody>
          </p:sp>
        </mc:Choice>
        <mc:Fallback xmlns="">
          <p:sp>
            <p:nvSpPr>
              <p:cNvPr id="3" name="TextBox 2"/>
              <p:cNvSpPr txBox="1">
                <a:spLocks noRot="1" noChangeAspect="1" noMove="1" noResize="1" noEditPoints="1" noAdjustHandles="1" noChangeArrowheads="1" noChangeShapeType="1" noTextEdit="1"/>
              </p:cNvSpPr>
              <p:nvPr/>
            </p:nvSpPr>
            <p:spPr>
              <a:xfrm>
                <a:off x="5153230" y="2314184"/>
                <a:ext cx="1026755" cy="307777"/>
              </a:xfrm>
              <a:prstGeom prst="rect">
                <a:avLst/>
              </a:prstGeom>
              <a:blipFill rotWithShape="0">
                <a:blip r:embed="rId3"/>
                <a:stretch>
                  <a:fillRect l="-4734" r="-1183" b="-18000"/>
                </a:stretch>
              </a:blipFill>
            </p:spPr>
            <p:txBody>
              <a:bodyPr/>
              <a:lstStyle/>
              <a:p>
                <a:r>
                  <a:rPr lang="el-GR">
                    <a:noFill/>
                  </a:rPr>
                  <a:t> </a:t>
                </a:r>
              </a:p>
            </p:txBody>
          </p:sp>
        </mc:Fallback>
      </mc:AlternateContent>
      <p:pic>
        <p:nvPicPr>
          <p:cNvPr id="6" name="Εικόνα 5"/>
          <p:cNvPicPr>
            <a:picLocks noChangeAspect="1"/>
          </p:cNvPicPr>
          <p:nvPr/>
        </p:nvPicPr>
        <p:blipFill>
          <a:blip r:embed="rId4"/>
          <a:stretch>
            <a:fillRect/>
          </a:stretch>
        </p:blipFill>
        <p:spPr>
          <a:xfrm>
            <a:off x="657931" y="1191897"/>
            <a:ext cx="2993318" cy="2140831"/>
          </a:xfrm>
          <a:prstGeom prst="rect">
            <a:avLst/>
          </a:prstGeom>
        </p:spPr>
      </p:pic>
      <p:sp>
        <p:nvSpPr>
          <p:cNvPr id="9" name="Rectangle 8"/>
          <p:cNvSpPr/>
          <p:nvPr/>
        </p:nvSpPr>
        <p:spPr>
          <a:xfrm>
            <a:off x="657931" y="3609727"/>
            <a:ext cx="7934789" cy="2862322"/>
          </a:xfrm>
          <a:prstGeom prst="rect">
            <a:avLst/>
          </a:prstGeom>
        </p:spPr>
        <p:txBody>
          <a:bodyPr wrap="square">
            <a:spAutoFit/>
          </a:bodyPr>
          <a:lstStyle/>
          <a:p>
            <a:r>
              <a:rPr lang="en-US" dirty="0" smtClean="0"/>
              <a:t>Most Deep Networks use </a:t>
            </a:r>
            <a:r>
              <a:rPr lang="en-US" dirty="0" err="1" smtClean="0"/>
              <a:t>ReLU</a:t>
            </a:r>
            <a:r>
              <a:rPr lang="en-US" dirty="0" smtClean="0"/>
              <a:t> nowadays </a:t>
            </a:r>
          </a:p>
          <a:p>
            <a:pPr marL="285750" indent="-285750">
              <a:buFont typeface="AppleColorEmoji" charset="0"/>
              <a:buChar char="🙂"/>
            </a:pPr>
            <a:endParaRPr lang="en-US" dirty="0" smtClean="0"/>
          </a:p>
          <a:p>
            <a:pPr marL="285750" indent="-285750">
              <a:buFont typeface="AppleColorEmoji" charset="0"/>
              <a:buChar char="🙂"/>
            </a:pPr>
            <a:r>
              <a:rPr lang="en-US" dirty="0"/>
              <a:t>T</a:t>
            </a:r>
            <a:r>
              <a:rPr lang="en-US" dirty="0" smtClean="0"/>
              <a:t>rains </a:t>
            </a:r>
            <a:r>
              <a:rPr lang="en-US" dirty="0"/>
              <a:t>much </a:t>
            </a:r>
            <a:r>
              <a:rPr lang="en-US" b="1" dirty="0" smtClean="0">
                <a:solidFill>
                  <a:schemeClr val="accent2"/>
                </a:solidFill>
              </a:rPr>
              <a:t>faster</a:t>
            </a:r>
            <a:endParaRPr lang="en-US" b="1" dirty="0">
              <a:solidFill>
                <a:schemeClr val="accent2"/>
              </a:solidFill>
            </a:endParaRPr>
          </a:p>
          <a:p>
            <a:pPr marL="742950" lvl="1" indent="-285750">
              <a:buFont typeface="Arial" charset="0"/>
              <a:buChar char="•"/>
            </a:pPr>
            <a:r>
              <a:rPr lang="en-US" dirty="0" smtClean="0"/>
              <a:t>accelerates </a:t>
            </a:r>
            <a:r>
              <a:rPr lang="en-US" dirty="0"/>
              <a:t>the convergence of </a:t>
            </a:r>
            <a:r>
              <a:rPr lang="en-US" dirty="0" smtClean="0"/>
              <a:t>SGD</a:t>
            </a:r>
          </a:p>
          <a:p>
            <a:pPr marL="742950" lvl="1" indent="-285750">
              <a:buFont typeface="Arial" charset="0"/>
              <a:buChar char="•"/>
            </a:pPr>
            <a:r>
              <a:rPr lang="en-US" dirty="0"/>
              <a:t>due </a:t>
            </a:r>
            <a:r>
              <a:rPr lang="en-US" dirty="0" smtClean="0"/>
              <a:t>to </a:t>
            </a:r>
            <a:r>
              <a:rPr lang="en-US" dirty="0"/>
              <a:t>linear, non-saturating form</a:t>
            </a:r>
            <a:r>
              <a:rPr lang="en-US" dirty="0" smtClean="0"/>
              <a:t> </a:t>
            </a:r>
          </a:p>
          <a:p>
            <a:pPr marL="285750" indent="-285750">
              <a:buFont typeface="AppleColorEmoji" charset="0"/>
              <a:buChar char="🙂"/>
            </a:pPr>
            <a:r>
              <a:rPr lang="en-US" dirty="0" smtClean="0"/>
              <a:t>Less expensive operations</a:t>
            </a:r>
          </a:p>
          <a:p>
            <a:pPr marL="742950" lvl="1" indent="-285750">
              <a:buFont typeface="Arial" charset="0"/>
              <a:buChar char="•"/>
            </a:pPr>
            <a:r>
              <a:rPr lang="en-US" dirty="0"/>
              <a:t>c</a:t>
            </a:r>
            <a:r>
              <a:rPr lang="en-US" dirty="0" smtClean="0"/>
              <a:t>ompared to sigmoid/</a:t>
            </a:r>
            <a:r>
              <a:rPr lang="en-US" dirty="0" err="1" smtClean="0"/>
              <a:t>tanh</a:t>
            </a:r>
            <a:r>
              <a:rPr lang="en-US" dirty="0" smtClean="0"/>
              <a:t> (exponentials etc.)</a:t>
            </a:r>
          </a:p>
          <a:p>
            <a:pPr marL="742950" lvl="1" indent="-285750">
              <a:buFont typeface="Arial" charset="0"/>
              <a:buChar char="•"/>
            </a:pPr>
            <a:r>
              <a:rPr lang="en-US" dirty="0"/>
              <a:t>implemented by simply thresholding a matrix </a:t>
            </a:r>
            <a:r>
              <a:rPr lang="en-US" dirty="0" smtClean="0"/>
              <a:t>at zero</a:t>
            </a:r>
          </a:p>
          <a:p>
            <a:pPr marL="285750" indent="-285750">
              <a:buFont typeface="AppleColorEmoji" charset="0"/>
              <a:buChar char="🙂"/>
            </a:pPr>
            <a:r>
              <a:rPr lang="en-US" dirty="0"/>
              <a:t>M</a:t>
            </a:r>
            <a:r>
              <a:rPr lang="en-US" dirty="0" smtClean="0"/>
              <a:t>ore </a:t>
            </a:r>
            <a:r>
              <a:rPr lang="en-US" b="1" dirty="0">
                <a:solidFill>
                  <a:schemeClr val="accent2"/>
                </a:solidFill>
              </a:rPr>
              <a:t>expressive </a:t>
            </a:r>
            <a:endParaRPr lang="en-US" b="1" dirty="0" smtClean="0">
              <a:solidFill>
                <a:schemeClr val="accent2"/>
              </a:solidFill>
            </a:endParaRPr>
          </a:p>
          <a:p>
            <a:pPr marL="285750" indent="-285750">
              <a:buFont typeface="AppleColorEmoji" charset="0"/>
              <a:buChar char="🙂"/>
            </a:pPr>
            <a:r>
              <a:rPr lang="en-US" dirty="0"/>
              <a:t>P</a:t>
            </a:r>
            <a:r>
              <a:rPr lang="en-US" dirty="0" smtClean="0"/>
              <a:t>revents </a:t>
            </a:r>
            <a:r>
              <a:rPr lang="en-US" dirty="0"/>
              <a:t>the </a:t>
            </a:r>
            <a:r>
              <a:rPr lang="en-US" b="1" dirty="0">
                <a:solidFill>
                  <a:schemeClr val="accent2"/>
                </a:solidFill>
              </a:rPr>
              <a:t>gradient vanishing </a:t>
            </a:r>
            <a:r>
              <a:rPr lang="en-US" b="1" dirty="0" smtClean="0">
                <a:solidFill>
                  <a:schemeClr val="accent2"/>
                </a:solidFill>
              </a:rPr>
              <a:t>problem</a:t>
            </a:r>
            <a:endParaRPr lang="en-US" b="1" dirty="0">
              <a:solidFill>
                <a:schemeClr val="accent2"/>
              </a:solidFill>
            </a:endParaRPr>
          </a:p>
        </p:txBody>
      </p:sp>
      <mc:AlternateContent xmlns:mc="http://schemas.openxmlformats.org/markup-compatibility/2006" xmlns:a14="http://schemas.microsoft.com/office/drawing/2010/main">
        <mc:Choice Requires="a14">
          <p:sp>
            <p:nvSpPr>
              <p:cNvPr id="8" name="Ορθογώνιο 7"/>
              <p:cNvSpPr/>
              <p:nvPr/>
            </p:nvSpPr>
            <p:spPr>
              <a:xfrm>
                <a:off x="6071137" y="1698631"/>
                <a:ext cx="194835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i="1">
                          <a:solidFill>
                            <a:srgbClr val="000000"/>
                          </a:solidFill>
                          <a:latin typeface="Cambria Math" charset="0"/>
                        </a:rPr>
                        <m:t>f</m:t>
                      </m:r>
                      <m:d>
                        <m:dPr>
                          <m:ctrlPr>
                            <a:rPr lang="en-US" b="0" i="1" smtClean="0">
                              <a:solidFill>
                                <a:srgbClr val="000000"/>
                              </a:solidFill>
                              <a:latin typeface="Cambria Math" panose="02040503050406030204" pitchFamily="18" charset="0"/>
                            </a:rPr>
                          </m:ctrlPr>
                        </m:dPr>
                        <m:e>
                          <m:r>
                            <a:rPr lang="en-US" b="0" i="1" smtClean="0">
                              <a:solidFill>
                                <a:srgbClr val="000000"/>
                              </a:solidFill>
                              <a:latin typeface="Cambria Math" charset="0"/>
                            </a:rPr>
                            <m:t>𝑥</m:t>
                          </m:r>
                        </m:e>
                      </m:d>
                      <m:r>
                        <a:rPr lang="en-US" b="0" i="1" smtClean="0">
                          <a:solidFill>
                            <a:srgbClr val="000000"/>
                          </a:solidFill>
                          <a:latin typeface="Cambria Math" charset="0"/>
                        </a:rPr>
                        <m:t>= </m:t>
                      </m:r>
                      <m:r>
                        <m:rPr>
                          <m:sty m:val="p"/>
                        </m:rPr>
                        <a:rPr lang="en-US" b="0" i="0" smtClean="0">
                          <a:solidFill>
                            <a:srgbClr val="000000"/>
                          </a:solidFill>
                          <a:latin typeface="Cambria Math" charset="0"/>
                        </a:rPr>
                        <m:t>max</m:t>
                      </m:r>
                      <m:r>
                        <a:rPr lang="en-US" b="0" i="1" smtClean="0">
                          <a:solidFill>
                            <a:srgbClr val="000000"/>
                          </a:solidFill>
                          <a:latin typeface="Cambria Math" charset="0"/>
                        </a:rPr>
                        <m:t>⁡(0,</m:t>
                      </m:r>
                      <m:r>
                        <a:rPr lang="en-US" b="0" i="1" smtClean="0">
                          <a:solidFill>
                            <a:srgbClr val="000000"/>
                          </a:solidFill>
                          <a:latin typeface="Cambria Math" charset="0"/>
                        </a:rPr>
                        <m:t>𝑥</m:t>
                      </m:r>
                      <m:r>
                        <a:rPr lang="en-US" b="0" i="1" smtClean="0">
                          <a:solidFill>
                            <a:srgbClr val="000000"/>
                          </a:solidFill>
                          <a:latin typeface="Cambria Math" charset="0"/>
                        </a:rPr>
                        <m:t>)</m:t>
                      </m:r>
                    </m:oMath>
                  </m:oMathPara>
                </a14:m>
                <a:endParaRPr lang="el-GR" dirty="0"/>
              </a:p>
            </p:txBody>
          </p:sp>
        </mc:Choice>
        <mc:Fallback xmlns="">
          <p:sp>
            <p:nvSpPr>
              <p:cNvPr id="8" name="Ορθογώνιο 7"/>
              <p:cNvSpPr>
                <a:spLocks noRot="1" noChangeAspect="1" noMove="1" noResize="1" noEditPoints="1" noAdjustHandles="1" noChangeArrowheads="1" noChangeShapeType="1" noTextEdit="1"/>
              </p:cNvSpPr>
              <p:nvPr/>
            </p:nvSpPr>
            <p:spPr>
              <a:xfrm>
                <a:off x="6071137" y="1698631"/>
                <a:ext cx="1948354" cy="369332"/>
              </a:xfrm>
              <a:prstGeom prst="rect">
                <a:avLst/>
              </a:prstGeom>
              <a:blipFill rotWithShape="0">
                <a:blip r:embed="rId5"/>
                <a:stretch>
                  <a:fillRect t="-95000" b="-126667"/>
                </a:stretch>
              </a:blipFill>
            </p:spPr>
            <p:txBody>
              <a:bodyPr/>
              <a:lstStyle/>
              <a:p>
                <a:r>
                  <a:rPr lang="el-GR">
                    <a:noFill/>
                  </a:rPr>
                  <a:t> </a:t>
                </a:r>
              </a:p>
            </p:txBody>
          </p:sp>
        </mc:Fallback>
      </mc:AlternateContent>
      <p:sp>
        <p:nvSpPr>
          <p:cNvPr id="10" name="Ορθογώνιο 9"/>
          <p:cNvSpPr/>
          <p:nvPr/>
        </p:nvSpPr>
        <p:spPr>
          <a:xfrm>
            <a:off x="704515" y="3332728"/>
            <a:ext cx="2900149" cy="233718"/>
          </a:xfrm>
          <a:prstGeom prst="rect">
            <a:avLst/>
          </a:prstGeom>
        </p:spPr>
        <p:txBody>
          <a:bodyPr wrap="square">
            <a:spAutoFit/>
          </a:bodyPr>
          <a:lstStyle/>
          <a:p>
            <a:pPr>
              <a:defRPr/>
            </a:pPr>
            <a:r>
              <a:rPr lang="en-US" sz="900" i="1" dirty="0"/>
              <a:t>http://</a:t>
            </a:r>
            <a:r>
              <a:rPr lang="en-US" sz="900" i="1" dirty="0" err="1"/>
              <a:t>adilmoujahid.com</a:t>
            </a:r>
            <a:r>
              <a:rPr lang="en-US" sz="900" i="1" dirty="0"/>
              <a:t>/images/</a:t>
            </a:r>
            <a:r>
              <a:rPr lang="en-US" sz="900" i="1" dirty="0" err="1"/>
              <a:t>activation.png</a:t>
            </a:r>
            <a:endParaRPr lang="en-US" sz="900" i="1" dirty="0"/>
          </a:p>
        </p:txBody>
      </p:sp>
    </p:spTree>
    <p:extLst>
      <p:ext uri="{BB962C8B-B14F-4D97-AF65-F5344CB8AC3E}">
        <p14:creationId xmlns:p14="http://schemas.microsoft.com/office/powerpoint/2010/main" val="1687240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Εικόνα 12"/>
          <p:cNvPicPr>
            <a:picLocks noChangeAspect="1"/>
          </p:cNvPicPr>
          <p:nvPr/>
        </p:nvPicPr>
        <p:blipFill>
          <a:blip r:embed="rId3"/>
          <a:stretch>
            <a:fillRect/>
          </a:stretch>
        </p:blipFill>
        <p:spPr>
          <a:xfrm>
            <a:off x="1320800" y="1041400"/>
            <a:ext cx="5956300" cy="2405993"/>
          </a:xfrm>
          <a:prstGeom prst="rect">
            <a:avLst/>
          </a:prstGeom>
        </p:spPr>
      </p:pic>
      <p:sp>
        <p:nvSpPr>
          <p:cNvPr id="14"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Overfitting</a:t>
            </a:r>
            <a:endParaRPr lang="en-US" dirty="0"/>
          </a:p>
        </p:txBody>
      </p:sp>
      <p:sp>
        <p:nvSpPr>
          <p:cNvPr id="18" name="TextBox 17"/>
          <p:cNvSpPr txBox="1"/>
          <p:nvPr/>
        </p:nvSpPr>
        <p:spPr>
          <a:xfrm>
            <a:off x="4432300" y="4300255"/>
            <a:ext cx="3594100" cy="1477328"/>
          </a:xfrm>
          <a:prstGeom prst="rect">
            <a:avLst/>
          </a:prstGeom>
          <a:noFill/>
        </p:spPr>
        <p:txBody>
          <a:bodyPr wrap="square" rtlCol="0">
            <a:spAutoFit/>
          </a:bodyPr>
          <a:lstStyle/>
          <a:p>
            <a:pPr algn="just"/>
            <a:r>
              <a:rPr lang="en-US" dirty="0" smtClean="0"/>
              <a:t>Learned hypothesis may </a:t>
            </a:r>
            <a:r>
              <a:rPr lang="en-US" b="1" dirty="0" smtClean="0">
                <a:solidFill>
                  <a:schemeClr val="accent2"/>
                </a:solidFill>
              </a:rPr>
              <a:t>fit</a:t>
            </a:r>
            <a:r>
              <a:rPr lang="en-US" dirty="0" smtClean="0"/>
              <a:t> the training data very well</a:t>
            </a:r>
            <a:r>
              <a:rPr lang="en-US" dirty="0"/>
              <a:t>, </a:t>
            </a:r>
            <a:r>
              <a:rPr lang="en-US" dirty="0" smtClean="0"/>
              <a:t>even outliers</a:t>
            </a:r>
            <a:r>
              <a:rPr lang="en-US" dirty="0"/>
              <a:t> (</a:t>
            </a:r>
            <a:r>
              <a:rPr lang="en-US" b="1" dirty="0">
                <a:solidFill>
                  <a:schemeClr val="accent2"/>
                </a:solidFill>
              </a:rPr>
              <a:t>noise</a:t>
            </a:r>
            <a:r>
              <a:rPr lang="en-US" dirty="0"/>
              <a:t>) </a:t>
            </a:r>
            <a:r>
              <a:rPr lang="en-US" dirty="0" smtClean="0"/>
              <a:t>but fail to </a:t>
            </a:r>
            <a:r>
              <a:rPr lang="en-US" b="1" dirty="0" smtClean="0">
                <a:solidFill>
                  <a:schemeClr val="accent2"/>
                </a:solidFill>
              </a:rPr>
              <a:t>generalize</a:t>
            </a:r>
            <a:r>
              <a:rPr lang="en-US" dirty="0" smtClean="0"/>
              <a:t> to new examples (test data)</a:t>
            </a:r>
            <a:endParaRPr lang="el-GR" dirty="0"/>
          </a:p>
        </p:txBody>
      </p:sp>
      <p:pic>
        <p:nvPicPr>
          <p:cNvPr id="20" name="Εικόνα 19"/>
          <p:cNvPicPr>
            <a:picLocks noChangeAspect="1"/>
          </p:cNvPicPr>
          <p:nvPr/>
        </p:nvPicPr>
        <p:blipFill>
          <a:blip r:embed="rId4"/>
          <a:stretch>
            <a:fillRect/>
          </a:stretch>
        </p:blipFill>
        <p:spPr>
          <a:xfrm>
            <a:off x="342900" y="3447393"/>
            <a:ext cx="3956050" cy="2906053"/>
          </a:xfrm>
          <a:prstGeom prst="rect">
            <a:avLst/>
          </a:prstGeom>
        </p:spPr>
      </p:pic>
      <p:sp>
        <p:nvSpPr>
          <p:cNvPr id="2" name="Ορθογώνιο 1"/>
          <p:cNvSpPr/>
          <p:nvPr/>
        </p:nvSpPr>
        <p:spPr>
          <a:xfrm>
            <a:off x="4432300" y="3527576"/>
            <a:ext cx="4572000" cy="230832"/>
          </a:xfrm>
          <a:prstGeom prst="rect">
            <a:avLst/>
          </a:prstGeom>
        </p:spPr>
        <p:txBody>
          <a:bodyPr>
            <a:spAutoFit/>
          </a:bodyPr>
          <a:lstStyle/>
          <a:p>
            <a:r>
              <a:rPr lang="en-US" sz="900" i="1" dirty="0"/>
              <a:t>http://</a:t>
            </a:r>
            <a:r>
              <a:rPr lang="en-US" sz="900" i="1" dirty="0" err="1"/>
              <a:t>wiki.bethanycrane.com</a:t>
            </a:r>
            <a:r>
              <a:rPr lang="en-US" sz="900" i="1" dirty="0"/>
              <a:t>/overfitting-of-data</a:t>
            </a:r>
          </a:p>
        </p:txBody>
      </p:sp>
      <p:sp>
        <p:nvSpPr>
          <p:cNvPr id="4" name="Ορθογώνιο 3"/>
          <p:cNvSpPr/>
          <p:nvPr/>
        </p:nvSpPr>
        <p:spPr>
          <a:xfrm>
            <a:off x="342900" y="6433629"/>
            <a:ext cx="4572000" cy="230832"/>
          </a:xfrm>
          <a:prstGeom prst="rect">
            <a:avLst/>
          </a:prstGeom>
        </p:spPr>
        <p:txBody>
          <a:bodyPr>
            <a:spAutoFit/>
          </a:bodyPr>
          <a:lstStyle/>
          <a:p>
            <a:r>
              <a:rPr lang="en-US" sz="900" i="1" dirty="0"/>
              <a:t>https://</a:t>
            </a:r>
            <a:r>
              <a:rPr lang="en-US" sz="900" i="1" dirty="0" err="1"/>
              <a:t>www.neuraldesigner.com</a:t>
            </a:r>
            <a:r>
              <a:rPr lang="en-US" sz="900" i="1" dirty="0"/>
              <a:t>/images/learning/</a:t>
            </a:r>
            <a:r>
              <a:rPr lang="en-US" sz="900" i="1" dirty="0" err="1"/>
              <a:t>selection_error.svg</a:t>
            </a:r>
            <a:endParaRPr lang="el-GR" sz="900" i="1" dirty="0"/>
          </a:p>
        </p:txBody>
      </p:sp>
    </p:spTree>
    <p:extLst>
      <p:ext uri="{BB962C8B-B14F-4D97-AF65-F5344CB8AC3E}">
        <p14:creationId xmlns:p14="http://schemas.microsoft.com/office/powerpoint/2010/main" val="1866904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300" y="1082346"/>
            <a:ext cx="3821145" cy="2044700"/>
          </a:xfrm>
          <a:prstGeom prst="rect">
            <a:avLst/>
          </a:prstGeom>
        </p:spPr>
      </p:pic>
      <p:sp>
        <p:nvSpPr>
          <p:cNvPr id="10" name="TextBox 9"/>
          <p:cNvSpPr txBox="1"/>
          <p:nvPr/>
        </p:nvSpPr>
        <p:spPr>
          <a:xfrm>
            <a:off x="165769" y="3437565"/>
            <a:ext cx="7098631" cy="1754326"/>
          </a:xfrm>
          <a:prstGeom prst="rect">
            <a:avLst/>
          </a:prstGeom>
          <a:noFill/>
        </p:spPr>
        <p:txBody>
          <a:bodyPr wrap="square" rtlCol="0">
            <a:spAutoFit/>
          </a:bodyPr>
          <a:lstStyle/>
          <a:p>
            <a:r>
              <a:rPr lang="en-US" b="1" dirty="0" smtClean="0">
                <a:solidFill>
                  <a:schemeClr val="accent2"/>
                </a:solidFill>
              </a:rPr>
              <a:t>L2 = weight decay</a:t>
            </a:r>
          </a:p>
          <a:p>
            <a:pPr marL="285750" indent="-285750">
              <a:buFont typeface="Arial" charset="0"/>
              <a:buChar char="•"/>
            </a:pPr>
            <a:r>
              <a:rPr lang="en-US" dirty="0"/>
              <a:t>R</a:t>
            </a:r>
            <a:r>
              <a:rPr lang="en-US" dirty="0" smtClean="0"/>
              <a:t>egularization term that </a:t>
            </a:r>
            <a:r>
              <a:rPr lang="en-US" dirty="0"/>
              <a:t>penalizes big </a:t>
            </a:r>
            <a:r>
              <a:rPr lang="en-US" dirty="0" smtClean="0"/>
              <a:t>weights,               added </a:t>
            </a:r>
            <a:r>
              <a:rPr lang="en-US" dirty="0"/>
              <a:t>to the </a:t>
            </a:r>
            <a:r>
              <a:rPr lang="en-US" dirty="0" smtClean="0"/>
              <a:t>objective</a:t>
            </a:r>
          </a:p>
          <a:p>
            <a:pPr marL="285750" indent="-285750">
              <a:buFont typeface="Arial" charset="0"/>
              <a:buChar char="•"/>
            </a:pPr>
            <a:r>
              <a:rPr lang="en-US" dirty="0"/>
              <a:t>W</a:t>
            </a:r>
            <a:r>
              <a:rPr lang="en-US" dirty="0" smtClean="0"/>
              <a:t>eight decay value </a:t>
            </a:r>
            <a:r>
              <a:rPr lang="en-US" dirty="0"/>
              <a:t>determines how dominant </a:t>
            </a:r>
            <a:r>
              <a:rPr lang="en-US" dirty="0" smtClean="0"/>
              <a:t>regularization is during gradient computation</a:t>
            </a:r>
          </a:p>
          <a:p>
            <a:pPr marL="285750" indent="-285750">
              <a:buFont typeface="Arial" charset="0"/>
              <a:buChar char="•"/>
            </a:pPr>
            <a:r>
              <a:rPr lang="en-US" dirty="0" smtClean="0"/>
              <a:t>Big weight </a:t>
            </a:r>
            <a:r>
              <a:rPr lang="en-US" dirty="0"/>
              <a:t>decay coefficient </a:t>
            </a:r>
            <a:r>
              <a:rPr lang="en-US" dirty="0" smtClean="0">
                <a:sym typeface="Wingdings"/>
              </a:rPr>
              <a:t> big </a:t>
            </a:r>
            <a:r>
              <a:rPr lang="en-US" dirty="0" smtClean="0"/>
              <a:t>penalty </a:t>
            </a:r>
            <a:r>
              <a:rPr lang="en-US" dirty="0"/>
              <a:t>for big </a:t>
            </a:r>
            <a:r>
              <a:rPr lang="en-US" dirty="0" smtClean="0"/>
              <a:t>weights</a:t>
            </a:r>
            <a:endParaRPr lang="en-US" b="1" dirty="0">
              <a:solidFill>
                <a:schemeClr val="accent2"/>
              </a:solidFill>
            </a:endParaRPr>
          </a:p>
        </p:txBody>
      </p:sp>
      <p:sp>
        <p:nvSpPr>
          <p:cNvPr id="11"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Regularization</a:t>
            </a:r>
            <a:endParaRPr lang="en-US" dirty="0"/>
          </a:p>
        </p:txBody>
      </p:sp>
      <p:sp>
        <p:nvSpPr>
          <p:cNvPr id="9" name="Ορθογώνιο 8"/>
          <p:cNvSpPr/>
          <p:nvPr/>
        </p:nvSpPr>
        <p:spPr>
          <a:xfrm>
            <a:off x="3935445" y="1249197"/>
            <a:ext cx="5046720" cy="1754326"/>
          </a:xfrm>
          <a:prstGeom prst="rect">
            <a:avLst/>
          </a:prstGeom>
        </p:spPr>
        <p:txBody>
          <a:bodyPr wrap="square">
            <a:spAutoFit/>
          </a:bodyPr>
          <a:lstStyle/>
          <a:p>
            <a:r>
              <a:rPr lang="en-US" b="1" dirty="0" smtClean="0">
                <a:solidFill>
                  <a:schemeClr val="accent2"/>
                </a:solidFill>
              </a:rPr>
              <a:t>Dropout</a:t>
            </a:r>
          </a:p>
          <a:p>
            <a:pPr marL="285750" indent="-285750">
              <a:buFont typeface="Arial" charset="0"/>
              <a:buChar char="•"/>
            </a:pPr>
            <a:r>
              <a:rPr lang="en-US" dirty="0"/>
              <a:t>R</a:t>
            </a:r>
            <a:r>
              <a:rPr lang="en-US" dirty="0" smtClean="0"/>
              <a:t>andomly </a:t>
            </a:r>
            <a:r>
              <a:rPr lang="en-US" dirty="0"/>
              <a:t>drop units (along with their </a:t>
            </a:r>
            <a:r>
              <a:rPr lang="en-US" dirty="0" smtClean="0"/>
              <a:t>connections) during training</a:t>
            </a:r>
            <a:endParaRPr lang="en-US" dirty="0"/>
          </a:p>
          <a:p>
            <a:pPr marL="285750" indent="-285750">
              <a:buFont typeface="Arial" charset="0"/>
              <a:buChar char="•"/>
            </a:pPr>
            <a:r>
              <a:rPr lang="en-US" dirty="0"/>
              <a:t>E</a:t>
            </a:r>
            <a:r>
              <a:rPr lang="en-US" dirty="0" smtClean="0"/>
              <a:t>ach unit </a:t>
            </a:r>
            <a:r>
              <a:rPr lang="en-US" dirty="0"/>
              <a:t>retained </a:t>
            </a:r>
            <a:r>
              <a:rPr lang="en-US" dirty="0" smtClean="0"/>
              <a:t>with </a:t>
            </a:r>
            <a:r>
              <a:rPr lang="en-US" dirty="0"/>
              <a:t>fixed probability </a:t>
            </a:r>
            <a:r>
              <a:rPr lang="en-US" dirty="0" smtClean="0"/>
              <a:t>p, </a:t>
            </a:r>
            <a:r>
              <a:rPr lang="en-US" dirty="0"/>
              <a:t>independent of other units </a:t>
            </a:r>
            <a:endParaRPr lang="en-US" dirty="0" smtClean="0"/>
          </a:p>
          <a:p>
            <a:pPr marL="285750" indent="-285750">
              <a:buClr>
                <a:schemeClr val="tx1"/>
              </a:buClr>
              <a:buFont typeface="Arial" charset="0"/>
              <a:buChar char="•"/>
            </a:pPr>
            <a:r>
              <a:rPr lang="en-US" dirty="0" smtClean="0">
                <a:solidFill>
                  <a:schemeClr val="accent2"/>
                </a:solidFill>
              </a:rPr>
              <a:t>Hyper-parameter</a:t>
            </a:r>
            <a:r>
              <a:rPr lang="en-US" dirty="0" smtClean="0"/>
              <a:t> p to be </a:t>
            </a:r>
            <a:r>
              <a:rPr lang="en-US" dirty="0"/>
              <a:t>chosen </a:t>
            </a:r>
            <a:r>
              <a:rPr lang="en-US" dirty="0" smtClean="0"/>
              <a:t>(tuned)</a:t>
            </a:r>
            <a:endParaRPr lang="en-US" dirty="0"/>
          </a:p>
        </p:txBody>
      </p:sp>
      <mc:AlternateContent xmlns:mc="http://schemas.openxmlformats.org/markup-compatibility/2006" xmlns:a14="http://schemas.microsoft.com/office/drawing/2010/main">
        <mc:Choice Requires="a14">
          <p:sp>
            <p:nvSpPr>
              <p:cNvPr id="13" name="Ορθογώνιο 12"/>
              <p:cNvSpPr/>
              <p:nvPr/>
            </p:nvSpPr>
            <p:spPr>
              <a:xfrm>
                <a:off x="5284500" y="3932572"/>
                <a:ext cx="3516600" cy="764312"/>
              </a:xfrm>
              <a:prstGeom prst="rect">
                <a:avLst/>
              </a:prstGeom>
            </p:spPr>
            <p:txBody>
              <a:bodyPr wrap="square">
                <a:spAutoFit/>
              </a:bodyPr>
              <a:lstStyle/>
              <a:p>
                <a:pPr/>
                <a14:m>
                  <m:oMathPara xmlns:m="http://schemas.openxmlformats.org/officeDocument/2006/math">
                    <m:oMathParaPr>
                      <m:jc m:val="right"/>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b="0" i="1" smtClean="0">
                              <a:solidFill>
                                <a:schemeClr val="tx1"/>
                              </a:solidFill>
                              <a:latin typeface="Cambria Math" charset="0"/>
                            </a:rPr>
                            <m:t>𝐽</m:t>
                          </m:r>
                        </m:e>
                        <m:sub>
                          <m:r>
                            <a:rPr lang="en-US" b="0" i="1" smtClean="0">
                              <a:solidFill>
                                <a:schemeClr val="tx1"/>
                              </a:solidFill>
                              <a:latin typeface="Cambria Math" charset="0"/>
                            </a:rPr>
                            <m:t>𝑟𝑒𝑔</m:t>
                          </m:r>
                        </m:sub>
                      </m:sSub>
                      <m:d>
                        <m:dPr>
                          <m:ctrlPr>
                            <a:rPr lang="en-US" i="1">
                              <a:solidFill>
                                <a:schemeClr val="tx1"/>
                              </a:solidFill>
                              <a:latin typeface="Cambria Math" panose="02040503050406030204" pitchFamily="18" charset="0"/>
                            </a:rPr>
                          </m:ctrlPr>
                        </m:dPr>
                        <m:e>
                          <m:r>
                            <a:rPr lang="el-GR" b="0" i="1">
                              <a:solidFill>
                                <a:schemeClr val="tx1"/>
                              </a:solidFill>
                              <a:latin typeface="Cambria Math" charset="0"/>
                            </a:rPr>
                            <m:t>𝜃</m:t>
                          </m:r>
                        </m:e>
                      </m:d>
                      <m:r>
                        <a:rPr lang="en-US" b="0" i="1" smtClean="0">
                          <a:solidFill>
                            <a:schemeClr val="tx1"/>
                          </a:solidFill>
                          <a:latin typeface="Cambria Math" charset="0"/>
                        </a:rPr>
                        <m:t>= </m:t>
                      </m:r>
                      <m:r>
                        <a:rPr lang="en-US" b="0" i="1">
                          <a:solidFill>
                            <a:schemeClr val="tx1"/>
                          </a:solidFill>
                          <a:latin typeface="Cambria Math" charset="0"/>
                        </a:rPr>
                        <m:t>𝐽</m:t>
                      </m:r>
                      <m:d>
                        <m:dPr>
                          <m:ctrlPr>
                            <a:rPr lang="en-US" i="1">
                              <a:solidFill>
                                <a:schemeClr val="tx1"/>
                              </a:solidFill>
                              <a:latin typeface="Cambria Math" panose="02040503050406030204" pitchFamily="18" charset="0"/>
                            </a:rPr>
                          </m:ctrlPr>
                        </m:dPr>
                        <m:e>
                          <m:r>
                            <a:rPr lang="el-GR" b="0" i="1">
                              <a:solidFill>
                                <a:schemeClr val="tx1"/>
                              </a:solidFill>
                              <a:latin typeface="Cambria Math" charset="0"/>
                            </a:rPr>
                            <m:t>𝜃</m:t>
                          </m:r>
                        </m:e>
                      </m:d>
                      <m:r>
                        <a:rPr lang="en-US" b="0" i="1" smtClean="0">
                          <a:solidFill>
                            <a:schemeClr val="tx1"/>
                          </a:solidFill>
                          <a:latin typeface="Cambria Math" charset="0"/>
                        </a:rPr>
                        <m:t>+</m:t>
                      </m:r>
                      <m:r>
                        <a:rPr lang="el-GR" b="0" i="1" smtClean="0">
                          <a:solidFill>
                            <a:schemeClr val="tx1"/>
                          </a:solidFill>
                          <a:latin typeface="Cambria Math" charset="0"/>
                        </a:rPr>
                        <m:t>𝜆</m:t>
                      </m:r>
                      <m:nary>
                        <m:naryPr>
                          <m:chr m:val="∑"/>
                          <m:supHide m:val="on"/>
                          <m:ctrlPr>
                            <a:rPr lang="el-GR" i="1" smtClean="0">
                              <a:solidFill>
                                <a:schemeClr val="tx1"/>
                              </a:solidFill>
                              <a:latin typeface="Cambria Math" panose="02040503050406030204" pitchFamily="18" charset="0"/>
                            </a:rPr>
                          </m:ctrlPr>
                        </m:naryPr>
                        <m:sub>
                          <m:r>
                            <m:rPr>
                              <m:brk m:alnAt="7"/>
                            </m:rPr>
                            <a:rPr lang="en-US" b="0" i="1" smtClean="0">
                              <a:solidFill>
                                <a:schemeClr val="tx1"/>
                              </a:solidFill>
                              <a:latin typeface="Cambria Math" charset="0"/>
                            </a:rPr>
                            <m:t>𝑘</m:t>
                          </m:r>
                        </m:sub>
                        <m:sup/>
                        <m:e>
                          <m:sSubSup>
                            <m:sSubSupPr>
                              <m:ctrlPr>
                                <a:rPr lang="en-US" i="1" smtClean="0">
                                  <a:solidFill>
                                    <a:schemeClr val="tx1"/>
                                  </a:solidFill>
                                  <a:latin typeface="Cambria Math" panose="02040503050406030204" pitchFamily="18" charset="0"/>
                                </a:rPr>
                              </m:ctrlPr>
                            </m:sSubSupPr>
                            <m:e>
                              <m:r>
                                <a:rPr lang="el-GR" b="0" i="1" smtClean="0">
                                  <a:solidFill>
                                    <a:schemeClr val="tx1"/>
                                  </a:solidFill>
                                  <a:latin typeface="Cambria Math" charset="0"/>
                                </a:rPr>
                                <m:t>𝜃</m:t>
                              </m:r>
                            </m:e>
                            <m:sub>
                              <m:r>
                                <a:rPr lang="en-US" b="0" i="1" smtClean="0">
                                  <a:solidFill>
                                    <a:schemeClr val="tx1"/>
                                  </a:solidFill>
                                  <a:latin typeface="Cambria Math" charset="0"/>
                                </a:rPr>
                                <m:t>𝑘</m:t>
                              </m:r>
                            </m:sub>
                            <m:sup>
                              <m:r>
                                <a:rPr lang="en-US" b="0" i="1" smtClean="0">
                                  <a:solidFill>
                                    <a:schemeClr val="tx1"/>
                                  </a:solidFill>
                                  <a:latin typeface="Cambria Math" charset="0"/>
                                </a:rPr>
                                <m:t>2</m:t>
                              </m:r>
                            </m:sup>
                          </m:sSubSup>
                        </m:e>
                      </m:nary>
                    </m:oMath>
                  </m:oMathPara>
                </a14:m>
                <a:endParaRPr lang="en-US" dirty="0">
                  <a:solidFill>
                    <a:schemeClr val="tx1"/>
                  </a:solidFill>
                </a:endParaRPr>
              </a:p>
            </p:txBody>
          </p:sp>
        </mc:Choice>
        <mc:Fallback xmlns="">
          <p:sp>
            <p:nvSpPr>
              <p:cNvPr id="13" name="Ορθογώνιο 12"/>
              <p:cNvSpPr>
                <a:spLocks noRot="1" noChangeAspect="1" noMove="1" noResize="1" noEditPoints="1" noAdjustHandles="1" noChangeArrowheads="1" noChangeShapeType="1" noTextEdit="1"/>
              </p:cNvSpPr>
              <p:nvPr/>
            </p:nvSpPr>
            <p:spPr>
              <a:xfrm>
                <a:off x="5284500" y="3932572"/>
                <a:ext cx="3516600" cy="764312"/>
              </a:xfrm>
              <a:prstGeom prst="rect">
                <a:avLst/>
              </a:prstGeom>
              <a:blipFill rotWithShape="0">
                <a:blip r:embed="rId4"/>
                <a:stretch>
                  <a:fillRect/>
                </a:stretch>
              </a:blipFill>
            </p:spPr>
            <p:txBody>
              <a:bodyPr/>
              <a:lstStyle/>
              <a:p>
                <a:r>
                  <a:rPr lang="el-GR">
                    <a:noFill/>
                  </a:rPr>
                  <a:t> </a:t>
                </a:r>
              </a:p>
            </p:txBody>
          </p:sp>
        </mc:Fallback>
      </mc:AlternateContent>
      <p:sp>
        <p:nvSpPr>
          <p:cNvPr id="14" name="TextBox 13"/>
          <p:cNvSpPr txBox="1"/>
          <p:nvPr/>
        </p:nvSpPr>
        <p:spPr>
          <a:xfrm>
            <a:off x="165769" y="5454920"/>
            <a:ext cx="8965916" cy="1477328"/>
          </a:xfrm>
          <a:prstGeom prst="rect">
            <a:avLst/>
          </a:prstGeom>
          <a:noFill/>
        </p:spPr>
        <p:txBody>
          <a:bodyPr wrap="none" rtlCol="0">
            <a:spAutoFit/>
          </a:bodyPr>
          <a:lstStyle/>
          <a:p>
            <a:r>
              <a:rPr lang="en-US" b="1" dirty="0" smtClean="0">
                <a:solidFill>
                  <a:schemeClr val="accent2"/>
                </a:solidFill>
              </a:rPr>
              <a:t>Early-stopping</a:t>
            </a:r>
          </a:p>
          <a:p>
            <a:pPr marL="285750" indent="-285750">
              <a:buFont typeface="Arial" charset="0"/>
              <a:buChar char="•"/>
            </a:pPr>
            <a:r>
              <a:rPr lang="en-US" dirty="0" smtClean="0"/>
              <a:t>Use validation error to decide when to stop training</a:t>
            </a:r>
          </a:p>
          <a:p>
            <a:pPr marL="285750" indent="-285750">
              <a:buFont typeface="Arial" charset="0"/>
              <a:buChar char="•"/>
            </a:pPr>
            <a:r>
              <a:rPr lang="en-US" dirty="0"/>
              <a:t>Stop </a:t>
            </a:r>
            <a:r>
              <a:rPr lang="en-US" dirty="0" smtClean="0"/>
              <a:t>when monitored </a:t>
            </a:r>
            <a:r>
              <a:rPr lang="en-US" dirty="0"/>
              <a:t>quantity </a:t>
            </a:r>
            <a:r>
              <a:rPr lang="en-US" dirty="0" smtClean="0"/>
              <a:t>has not improved after n subsequent epochs</a:t>
            </a:r>
          </a:p>
          <a:p>
            <a:pPr marL="285750" indent="-285750">
              <a:buFont typeface="Arial" charset="0"/>
              <a:buChar char="•"/>
            </a:pPr>
            <a:r>
              <a:rPr lang="en-US" dirty="0" smtClean="0"/>
              <a:t>n is called patience </a:t>
            </a:r>
          </a:p>
          <a:p>
            <a:endParaRPr lang="el-GR" dirty="0"/>
          </a:p>
        </p:txBody>
      </p:sp>
      <p:sp>
        <p:nvSpPr>
          <p:cNvPr id="5" name="Ορθογώνιο 4"/>
          <p:cNvSpPr/>
          <p:nvPr/>
        </p:nvSpPr>
        <p:spPr>
          <a:xfrm>
            <a:off x="3893030" y="2970369"/>
            <a:ext cx="5089135" cy="461665"/>
          </a:xfrm>
          <a:prstGeom prst="rect">
            <a:avLst/>
          </a:prstGeom>
        </p:spPr>
        <p:txBody>
          <a:bodyPr wrap="square">
            <a:spAutoFit/>
          </a:bodyPr>
          <a:lstStyle/>
          <a:p>
            <a:r>
              <a:rPr lang="en-US" sz="1200" i="1" dirty="0" smtClean="0">
                <a:solidFill>
                  <a:srgbClr val="222222"/>
                </a:solidFill>
                <a:latin typeface="Arial" charset="0"/>
              </a:rPr>
              <a:t>Srivastava</a:t>
            </a:r>
            <a:r>
              <a:rPr lang="en-US" sz="1200" i="1" dirty="0">
                <a:solidFill>
                  <a:srgbClr val="222222"/>
                </a:solidFill>
                <a:latin typeface="Arial" charset="0"/>
              </a:rPr>
              <a:t>, </a:t>
            </a:r>
            <a:r>
              <a:rPr lang="en-US" sz="1200" i="1" dirty="0" err="1">
                <a:solidFill>
                  <a:srgbClr val="222222"/>
                </a:solidFill>
                <a:latin typeface="Arial" charset="0"/>
              </a:rPr>
              <a:t>Nitish</a:t>
            </a:r>
            <a:r>
              <a:rPr lang="en-US" sz="1200" i="1" dirty="0">
                <a:solidFill>
                  <a:srgbClr val="222222"/>
                </a:solidFill>
                <a:latin typeface="Arial" charset="0"/>
              </a:rPr>
              <a:t>, et al. </a:t>
            </a:r>
            <a:r>
              <a:rPr lang="en-US" sz="1200" i="1" dirty="0">
                <a:solidFill>
                  <a:srgbClr val="222222"/>
                </a:solidFill>
                <a:latin typeface="Arial" charset="0"/>
                <a:hlinkClick r:id="rId5"/>
              </a:rPr>
              <a:t>"Dropout: a simple way to prevent neural networks from overfitting."</a:t>
            </a:r>
            <a:r>
              <a:rPr lang="en-US" sz="1200" i="1" dirty="0">
                <a:solidFill>
                  <a:srgbClr val="222222"/>
                </a:solidFill>
                <a:latin typeface="Arial" charset="0"/>
              </a:rPr>
              <a:t> Journal of machine learning </a:t>
            </a:r>
            <a:r>
              <a:rPr lang="en-US" sz="1200" i="1" dirty="0" smtClean="0">
                <a:solidFill>
                  <a:srgbClr val="222222"/>
                </a:solidFill>
                <a:latin typeface="Arial" charset="0"/>
              </a:rPr>
              <a:t>research </a:t>
            </a:r>
            <a:r>
              <a:rPr lang="en-US" sz="1200" i="1" dirty="0">
                <a:solidFill>
                  <a:srgbClr val="222222"/>
                </a:solidFill>
                <a:latin typeface="Arial" charset="0"/>
              </a:rPr>
              <a:t>(2014)</a:t>
            </a:r>
            <a:endParaRPr lang="el-GR" sz="1200" i="1" dirty="0"/>
          </a:p>
        </p:txBody>
      </p:sp>
    </p:spTree>
    <p:extLst>
      <p:ext uri="{BB962C8B-B14F-4D97-AF65-F5344CB8AC3E}">
        <p14:creationId xmlns:p14="http://schemas.microsoft.com/office/powerpoint/2010/main" val="1691692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Tuning hyper-parameters</a:t>
            </a:r>
            <a:endParaRPr lang="en-US" dirty="0"/>
          </a:p>
        </p:txBody>
      </p:sp>
      <p:sp>
        <p:nvSpPr>
          <p:cNvPr id="10" name="Ορθογώνιο 9"/>
          <p:cNvSpPr/>
          <p:nvPr/>
        </p:nvSpPr>
        <p:spPr>
          <a:xfrm>
            <a:off x="266700" y="3499421"/>
            <a:ext cx="8559800" cy="3139321"/>
          </a:xfrm>
          <a:prstGeom prst="rect">
            <a:avLst/>
          </a:prstGeom>
        </p:spPr>
        <p:txBody>
          <a:bodyPr wrap="square">
            <a:spAutoFit/>
          </a:bodyPr>
          <a:lstStyle/>
          <a:p>
            <a:r>
              <a:rPr lang="en-US" dirty="0" smtClean="0"/>
              <a:t>“Grid </a:t>
            </a:r>
            <a:r>
              <a:rPr lang="en-US" dirty="0"/>
              <a:t>and random search of </a:t>
            </a:r>
            <a:r>
              <a:rPr lang="en-US" dirty="0" smtClean="0"/>
              <a:t>9 trials </a:t>
            </a:r>
            <a:r>
              <a:rPr lang="en-US" dirty="0"/>
              <a:t>for optimizing </a:t>
            </a:r>
            <a:r>
              <a:rPr lang="en-US" dirty="0" smtClean="0"/>
              <a:t>function g(x</a:t>
            </a:r>
            <a:r>
              <a:rPr lang="en-US" dirty="0"/>
              <a:t>) ≈ </a:t>
            </a:r>
            <a:r>
              <a:rPr lang="en-US" dirty="0" smtClean="0"/>
              <a:t>g(x</a:t>
            </a:r>
            <a:r>
              <a:rPr lang="en-US" dirty="0"/>
              <a:t>) + </a:t>
            </a:r>
            <a:r>
              <a:rPr lang="en-US" dirty="0" smtClean="0"/>
              <a:t>h(y)</a:t>
            </a:r>
          </a:p>
          <a:p>
            <a:r>
              <a:rPr lang="en-US" dirty="0" smtClean="0"/>
              <a:t>With </a:t>
            </a:r>
            <a:r>
              <a:rPr lang="en-US" dirty="0"/>
              <a:t>grid search, nine trials only test g(x) in three distinct places. </a:t>
            </a:r>
            <a:endParaRPr lang="en-US" dirty="0" smtClean="0"/>
          </a:p>
          <a:p>
            <a:r>
              <a:rPr lang="en-US" dirty="0" smtClean="0"/>
              <a:t>With </a:t>
            </a:r>
            <a:r>
              <a:rPr lang="en-US" dirty="0"/>
              <a:t>random search, all nine trials explore distinct values of g. </a:t>
            </a:r>
            <a:r>
              <a:rPr lang="en-US" dirty="0" smtClean="0"/>
              <a:t>”</a:t>
            </a:r>
          </a:p>
          <a:p>
            <a:endParaRPr lang="en-US" dirty="0"/>
          </a:p>
          <a:p>
            <a:r>
              <a:rPr lang="en-US" dirty="0"/>
              <a:t>Both try </a:t>
            </a:r>
            <a:r>
              <a:rPr lang="en-US" dirty="0" smtClean="0"/>
              <a:t>configurations </a:t>
            </a:r>
            <a:r>
              <a:rPr lang="en-US" dirty="0"/>
              <a:t>randomly and </a:t>
            </a:r>
            <a:r>
              <a:rPr lang="en-US" b="1" dirty="0">
                <a:solidFill>
                  <a:schemeClr val="accent2"/>
                </a:solidFill>
              </a:rPr>
              <a:t>blindly</a:t>
            </a:r>
          </a:p>
          <a:p>
            <a:r>
              <a:rPr lang="en-US" dirty="0"/>
              <a:t>Next trial is independent to all the trials done </a:t>
            </a:r>
            <a:r>
              <a:rPr lang="en-US" dirty="0" smtClean="0"/>
              <a:t>before</a:t>
            </a:r>
          </a:p>
          <a:p>
            <a:endParaRPr lang="en-US" dirty="0"/>
          </a:p>
          <a:p>
            <a:r>
              <a:rPr lang="en-US" b="1" dirty="0">
                <a:hlinkClick r:id="rId3"/>
              </a:rPr>
              <a:t>Bayesian optimization for hyper-parameter tuning:</a:t>
            </a:r>
            <a:endParaRPr lang="en-US" b="1" dirty="0"/>
          </a:p>
          <a:p>
            <a:r>
              <a:rPr lang="en-US" dirty="0"/>
              <a:t>M</a:t>
            </a:r>
            <a:r>
              <a:rPr lang="en-US" dirty="0" smtClean="0"/>
              <a:t>ake smarter </a:t>
            </a:r>
            <a:r>
              <a:rPr lang="en-US" dirty="0"/>
              <a:t>choice for the next </a:t>
            </a:r>
            <a:r>
              <a:rPr lang="en-US" dirty="0" smtClean="0"/>
              <a:t>trial, </a:t>
            </a:r>
            <a:r>
              <a:rPr lang="en-US" dirty="0"/>
              <a:t>minimize the number of trials</a:t>
            </a:r>
          </a:p>
          <a:p>
            <a:pPr marL="342900" indent="-342900">
              <a:buFont typeface="+mj-lt"/>
              <a:buAutoNum type="arabicPeriod"/>
            </a:pPr>
            <a:r>
              <a:rPr lang="en-US" dirty="0"/>
              <a:t>Collect the performance at several configurations</a:t>
            </a:r>
          </a:p>
          <a:p>
            <a:pPr marL="342900" indent="-342900">
              <a:buFont typeface="+mj-lt"/>
              <a:buAutoNum type="arabicPeriod"/>
            </a:pPr>
            <a:r>
              <a:rPr lang="en-US" dirty="0"/>
              <a:t>Make inference and decide what configuration to try </a:t>
            </a:r>
            <a:r>
              <a:rPr lang="en-US" dirty="0" smtClean="0"/>
              <a:t>next</a:t>
            </a:r>
            <a:endParaRPr lang="en-US" dirty="0"/>
          </a:p>
        </p:txBody>
      </p:sp>
      <p:pic>
        <p:nvPicPr>
          <p:cNvPr id="11" name="Εικόνα 10"/>
          <p:cNvPicPr>
            <a:picLocks noChangeAspect="1"/>
          </p:cNvPicPr>
          <p:nvPr/>
        </p:nvPicPr>
        <p:blipFill>
          <a:blip r:embed="rId4"/>
          <a:stretch>
            <a:fillRect/>
          </a:stretch>
        </p:blipFill>
        <p:spPr>
          <a:xfrm>
            <a:off x="266700" y="1066065"/>
            <a:ext cx="4845050" cy="2433356"/>
          </a:xfrm>
          <a:prstGeom prst="rect">
            <a:avLst/>
          </a:prstGeom>
        </p:spPr>
      </p:pic>
      <p:sp>
        <p:nvSpPr>
          <p:cNvPr id="12" name="Ορθογώνιο 11"/>
          <p:cNvSpPr/>
          <p:nvPr/>
        </p:nvSpPr>
        <p:spPr>
          <a:xfrm>
            <a:off x="5499100" y="1302860"/>
            <a:ext cx="2908300" cy="1200329"/>
          </a:xfrm>
          <a:prstGeom prst="rect">
            <a:avLst/>
          </a:prstGeom>
        </p:spPr>
        <p:txBody>
          <a:bodyPr wrap="square">
            <a:spAutoFit/>
          </a:bodyPr>
          <a:lstStyle/>
          <a:p>
            <a:pPr algn="ctr"/>
            <a:r>
              <a:rPr lang="en-US" dirty="0"/>
              <a:t>g(x) ≈ g(x) + h(y)</a:t>
            </a:r>
          </a:p>
          <a:p>
            <a:pPr algn="ctr"/>
            <a:endParaRPr lang="en-US" dirty="0" smtClean="0"/>
          </a:p>
          <a:p>
            <a:pPr algn="ctr"/>
            <a:r>
              <a:rPr lang="en-US" dirty="0" smtClean="0"/>
              <a:t>g(x</a:t>
            </a:r>
            <a:r>
              <a:rPr lang="en-US" dirty="0"/>
              <a:t>) shown in green</a:t>
            </a:r>
          </a:p>
          <a:p>
            <a:pPr algn="ctr"/>
            <a:r>
              <a:rPr lang="en-US" dirty="0"/>
              <a:t>h(y) is shown in yellow</a:t>
            </a:r>
          </a:p>
        </p:txBody>
      </p:sp>
      <p:sp>
        <p:nvSpPr>
          <p:cNvPr id="13" name="Ορθογώνιο 12"/>
          <p:cNvSpPr/>
          <p:nvPr/>
        </p:nvSpPr>
        <p:spPr>
          <a:xfrm>
            <a:off x="5314951" y="2591232"/>
            <a:ext cx="3613150" cy="646331"/>
          </a:xfrm>
          <a:prstGeom prst="rect">
            <a:avLst/>
          </a:prstGeom>
        </p:spPr>
        <p:txBody>
          <a:bodyPr wrap="square">
            <a:spAutoFit/>
          </a:bodyPr>
          <a:lstStyle/>
          <a:p>
            <a:r>
              <a:rPr lang="en-US" sz="1200" i="1" dirty="0" err="1">
                <a:solidFill>
                  <a:srgbClr val="222222"/>
                </a:solidFill>
                <a:latin typeface="Arial" charset="0"/>
              </a:rPr>
              <a:t>Bergstra</a:t>
            </a:r>
            <a:r>
              <a:rPr lang="en-US" sz="1200" i="1" dirty="0">
                <a:solidFill>
                  <a:srgbClr val="222222"/>
                </a:solidFill>
                <a:latin typeface="Arial" charset="0"/>
              </a:rPr>
              <a:t>, James, and </a:t>
            </a:r>
            <a:r>
              <a:rPr lang="en-US" sz="1200" i="1" dirty="0" err="1">
                <a:solidFill>
                  <a:srgbClr val="222222"/>
                </a:solidFill>
                <a:latin typeface="Arial" charset="0"/>
              </a:rPr>
              <a:t>Yoshua</a:t>
            </a:r>
            <a:r>
              <a:rPr lang="en-US" sz="1200" i="1" dirty="0">
                <a:solidFill>
                  <a:srgbClr val="222222"/>
                </a:solidFill>
                <a:latin typeface="Arial" charset="0"/>
              </a:rPr>
              <a:t> </a:t>
            </a:r>
            <a:r>
              <a:rPr lang="en-US" sz="1200" i="1" dirty="0" err="1">
                <a:solidFill>
                  <a:srgbClr val="222222"/>
                </a:solidFill>
                <a:latin typeface="Arial" charset="0"/>
              </a:rPr>
              <a:t>Bengio</a:t>
            </a:r>
            <a:r>
              <a:rPr lang="en-US" sz="1200" i="1" dirty="0">
                <a:solidFill>
                  <a:srgbClr val="222222"/>
                </a:solidFill>
                <a:latin typeface="Arial" charset="0"/>
              </a:rPr>
              <a:t>. "</a:t>
            </a:r>
            <a:r>
              <a:rPr lang="en-US" sz="1200" i="1" dirty="0">
                <a:solidFill>
                  <a:srgbClr val="222222"/>
                </a:solidFill>
                <a:latin typeface="Arial" charset="0"/>
                <a:hlinkClick r:id="rId5"/>
              </a:rPr>
              <a:t>Random search for hyper-parameter optimization.</a:t>
            </a:r>
            <a:r>
              <a:rPr lang="en-US" sz="1200" i="1" dirty="0">
                <a:solidFill>
                  <a:srgbClr val="222222"/>
                </a:solidFill>
                <a:latin typeface="Arial" charset="0"/>
              </a:rPr>
              <a:t>" Journal of Machine Learning </a:t>
            </a:r>
            <a:r>
              <a:rPr lang="en-US" sz="1200" i="1" dirty="0" smtClean="0">
                <a:solidFill>
                  <a:srgbClr val="222222"/>
                </a:solidFill>
                <a:latin typeface="Arial" charset="0"/>
              </a:rPr>
              <a:t>Research, Feb </a:t>
            </a:r>
            <a:r>
              <a:rPr lang="en-US" sz="1200" i="1" dirty="0">
                <a:solidFill>
                  <a:srgbClr val="222222"/>
                </a:solidFill>
                <a:latin typeface="Arial" charset="0"/>
              </a:rPr>
              <a:t>(</a:t>
            </a:r>
            <a:r>
              <a:rPr lang="en-US" sz="1200" i="1" dirty="0" smtClean="0">
                <a:solidFill>
                  <a:srgbClr val="222222"/>
                </a:solidFill>
                <a:latin typeface="Arial" charset="0"/>
              </a:rPr>
              <a:t>2012)</a:t>
            </a:r>
            <a:endParaRPr lang="el-GR" sz="1200" i="1" dirty="0"/>
          </a:p>
        </p:txBody>
      </p:sp>
      <p:sp>
        <p:nvSpPr>
          <p:cNvPr id="14" name="TextBox 13"/>
          <p:cNvSpPr txBox="1"/>
          <p:nvPr/>
        </p:nvSpPr>
        <p:spPr>
          <a:xfrm>
            <a:off x="6737467" y="5326252"/>
            <a:ext cx="2089033" cy="369332"/>
          </a:xfrm>
          <a:prstGeom prst="rect">
            <a:avLst/>
          </a:prstGeom>
          <a:noFill/>
        </p:spPr>
        <p:txBody>
          <a:bodyPr wrap="none" rtlCol="0">
            <a:spAutoFit/>
          </a:bodyPr>
          <a:lstStyle/>
          <a:p>
            <a:r>
              <a:rPr lang="en-US" dirty="0" smtClean="0">
                <a:hlinkClick r:id="rId6"/>
              </a:rPr>
              <a:t>Library available!</a:t>
            </a:r>
            <a:endParaRPr lang="el-GR" dirty="0"/>
          </a:p>
        </p:txBody>
      </p:sp>
    </p:spTree>
    <p:extLst>
      <p:ext uri="{BB962C8B-B14F-4D97-AF65-F5344CB8AC3E}">
        <p14:creationId xmlns:p14="http://schemas.microsoft.com/office/powerpoint/2010/main" val="1285758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51280" y="182563"/>
            <a:ext cx="8041440" cy="8588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Loss functions and output</a:t>
            </a:r>
            <a:endParaRPr lang="en-US" dirty="0"/>
          </a:p>
        </p:txBody>
      </p:sp>
      <p:cxnSp>
        <p:nvCxnSpPr>
          <p:cNvPr id="14" name="Ευθεία γραμμή σύνδεσης 13"/>
          <p:cNvCxnSpPr/>
          <p:nvPr/>
        </p:nvCxnSpPr>
        <p:spPr>
          <a:xfrm flipH="1">
            <a:off x="5500459" y="1453238"/>
            <a:ext cx="11341" cy="4997390"/>
          </a:xfrm>
          <a:prstGeom prst="line">
            <a:avLst/>
          </a:prstGeom>
        </p:spPr>
        <p:style>
          <a:lnRef idx="3">
            <a:schemeClr val="accent1"/>
          </a:lnRef>
          <a:fillRef idx="0">
            <a:schemeClr val="accent1"/>
          </a:fillRef>
          <a:effectRef idx="2">
            <a:schemeClr val="accent1"/>
          </a:effectRef>
          <a:fontRef idx="minor">
            <a:schemeClr val="tx1"/>
          </a:fontRef>
        </p:style>
      </p:cxnSp>
      <p:sp>
        <p:nvSpPr>
          <p:cNvPr id="16" name="TextBox 15"/>
          <p:cNvSpPr txBox="1"/>
          <p:nvPr/>
        </p:nvSpPr>
        <p:spPr>
          <a:xfrm>
            <a:off x="3013283" y="1041400"/>
            <a:ext cx="1822935" cy="400110"/>
          </a:xfrm>
          <a:prstGeom prst="rect">
            <a:avLst/>
          </a:prstGeom>
          <a:noFill/>
        </p:spPr>
        <p:txBody>
          <a:bodyPr wrap="none" rtlCol="0">
            <a:spAutoFit/>
          </a:bodyPr>
          <a:lstStyle/>
          <a:p>
            <a:r>
              <a:rPr lang="en-US" sz="2000" b="1" dirty="0" smtClean="0">
                <a:solidFill>
                  <a:schemeClr val="accent2"/>
                </a:solidFill>
              </a:rPr>
              <a:t>Classification</a:t>
            </a:r>
            <a:endParaRPr lang="el-GR" b="1" dirty="0">
              <a:solidFill>
                <a:schemeClr val="accent2"/>
              </a:solidFill>
            </a:endParaRPr>
          </a:p>
        </p:txBody>
      </p:sp>
      <p:sp>
        <p:nvSpPr>
          <p:cNvPr id="17" name="TextBox 16"/>
          <p:cNvSpPr txBox="1"/>
          <p:nvPr/>
        </p:nvSpPr>
        <p:spPr>
          <a:xfrm>
            <a:off x="6201442" y="1053128"/>
            <a:ext cx="1515158" cy="400110"/>
          </a:xfrm>
          <a:prstGeom prst="rect">
            <a:avLst/>
          </a:prstGeom>
          <a:noFill/>
        </p:spPr>
        <p:txBody>
          <a:bodyPr wrap="none" rtlCol="0">
            <a:spAutoFit/>
          </a:bodyPr>
          <a:lstStyle/>
          <a:p>
            <a:r>
              <a:rPr lang="en-US" sz="2000" b="1" dirty="0" smtClean="0">
                <a:solidFill>
                  <a:schemeClr val="accent2"/>
                </a:solidFill>
              </a:rPr>
              <a:t>Regression</a:t>
            </a:r>
            <a:endParaRPr lang="el-GR" b="1" dirty="0">
              <a:solidFill>
                <a:schemeClr val="accent2"/>
              </a:solidFill>
            </a:endParaRPr>
          </a:p>
        </p:txBody>
      </p:sp>
      <p:sp>
        <p:nvSpPr>
          <p:cNvPr id="18" name="Ορθογώνιο 17"/>
          <p:cNvSpPr/>
          <p:nvPr/>
        </p:nvSpPr>
        <p:spPr>
          <a:xfrm>
            <a:off x="296096" y="1680577"/>
            <a:ext cx="1287532" cy="646331"/>
          </a:xfrm>
          <a:prstGeom prst="rect">
            <a:avLst/>
          </a:prstGeom>
        </p:spPr>
        <p:txBody>
          <a:bodyPr wrap="none">
            <a:spAutoFit/>
          </a:bodyPr>
          <a:lstStyle/>
          <a:p>
            <a:r>
              <a:rPr lang="en-US" b="1" dirty="0">
                <a:solidFill>
                  <a:srgbClr val="222222"/>
                </a:solidFill>
              </a:rPr>
              <a:t>Training </a:t>
            </a:r>
            <a:endParaRPr lang="en-US" b="1" dirty="0" smtClean="0">
              <a:solidFill>
                <a:srgbClr val="222222"/>
              </a:solidFill>
            </a:endParaRPr>
          </a:p>
          <a:p>
            <a:r>
              <a:rPr lang="en-US" b="1" dirty="0" smtClean="0">
                <a:solidFill>
                  <a:srgbClr val="222222"/>
                </a:solidFill>
              </a:rPr>
              <a:t>examples</a:t>
            </a:r>
            <a:endParaRPr lang="el-GR" dirty="0"/>
          </a:p>
        </p:txBody>
      </p:sp>
      <p:sp>
        <p:nvSpPr>
          <p:cNvPr id="19" name="TextBox 18"/>
          <p:cNvSpPr txBox="1"/>
          <p:nvPr/>
        </p:nvSpPr>
        <p:spPr>
          <a:xfrm>
            <a:off x="1812228" y="1715571"/>
            <a:ext cx="3301379" cy="646331"/>
          </a:xfrm>
          <a:prstGeom prst="rect">
            <a:avLst/>
          </a:prstGeom>
          <a:noFill/>
        </p:spPr>
        <p:txBody>
          <a:bodyPr wrap="square" rtlCol="0">
            <a:spAutoFit/>
          </a:bodyPr>
          <a:lstStyle/>
          <a:p>
            <a:pPr algn="ctr"/>
            <a:r>
              <a:rPr lang="en-US" dirty="0">
                <a:solidFill>
                  <a:srgbClr val="222222"/>
                </a:solidFill>
              </a:rPr>
              <a:t>R</a:t>
            </a:r>
            <a:r>
              <a:rPr lang="en-US" baseline="30000" dirty="0">
                <a:solidFill>
                  <a:srgbClr val="222222"/>
                </a:solidFill>
              </a:rPr>
              <a:t>n</a:t>
            </a:r>
            <a:r>
              <a:rPr lang="en-US" dirty="0">
                <a:solidFill>
                  <a:srgbClr val="222222"/>
                </a:solidFill>
              </a:rPr>
              <a:t> x {class_1, ..., </a:t>
            </a:r>
            <a:r>
              <a:rPr lang="en-US" dirty="0" err="1">
                <a:solidFill>
                  <a:srgbClr val="222222"/>
                </a:solidFill>
              </a:rPr>
              <a:t>class_n</a:t>
            </a:r>
            <a:r>
              <a:rPr lang="en-US" dirty="0">
                <a:solidFill>
                  <a:srgbClr val="222222"/>
                </a:solidFill>
              </a:rPr>
              <a:t>} </a:t>
            </a:r>
            <a:endParaRPr lang="en-US" dirty="0" smtClean="0">
              <a:solidFill>
                <a:srgbClr val="222222"/>
              </a:solidFill>
            </a:endParaRPr>
          </a:p>
          <a:p>
            <a:pPr algn="ctr"/>
            <a:r>
              <a:rPr lang="en-US" dirty="0" smtClean="0">
                <a:solidFill>
                  <a:srgbClr val="222222"/>
                </a:solidFill>
              </a:rPr>
              <a:t>(</a:t>
            </a:r>
            <a:r>
              <a:rPr lang="en-US" dirty="0">
                <a:solidFill>
                  <a:srgbClr val="222222"/>
                </a:solidFill>
              </a:rPr>
              <a:t>one-hot encoding)</a:t>
            </a:r>
            <a:endParaRPr lang="el-GR" dirty="0"/>
          </a:p>
        </p:txBody>
      </p:sp>
      <p:sp>
        <p:nvSpPr>
          <p:cNvPr id="20" name="Ορθογώνιο 19"/>
          <p:cNvSpPr/>
          <p:nvPr/>
        </p:nvSpPr>
        <p:spPr>
          <a:xfrm>
            <a:off x="5777848" y="1723111"/>
            <a:ext cx="2814872" cy="369332"/>
          </a:xfrm>
          <a:prstGeom prst="rect">
            <a:avLst/>
          </a:prstGeom>
        </p:spPr>
        <p:txBody>
          <a:bodyPr wrap="square">
            <a:spAutoFit/>
          </a:bodyPr>
          <a:lstStyle/>
          <a:p>
            <a:pPr algn="ctr"/>
            <a:r>
              <a:rPr lang="en-US" dirty="0">
                <a:solidFill>
                  <a:srgbClr val="222222"/>
                </a:solidFill>
              </a:rPr>
              <a:t>R</a:t>
            </a:r>
            <a:r>
              <a:rPr lang="en-US" baseline="30000" dirty="0">
                <a:solidFill>
                  <a:srgbClr val="222222"/>
                </a:solidFill>
              </a:rPr>
              <a:t>n</a:t>
            </a:r>
            <a:r>
              <a:rPr lang="en-US" dirty="0">
                <a:solidFill>
                  <a:srgbClr val="222222"/>
                </a:solidFill>
              </a:rPr>
              <a:t> x R</a:t>
            </a:r>
            <a:r>
              <a:rPr lang="en-US" baseline="30000" dirty="0">
                <a:solidFill>
                  <a:srgbClr val="222222"/>
                </a:solidFill>
              </a:rPr>
              <a:t>m</a:t>
            </a:r>
            <a:endParaRPr lang="en-US" dirty="0">
              <a:solidFill>
                <a:srgbClr val="222222"/>
              </a:solidFill>
            </a:endParaRPr>
          </a:p>
        </p:txBody>
      </p:sp>
      <p:sp>
        <p:nvSpPr>
          <p:cNvPr id="21" name="Ορθογώνιο 20"/>
          <p:cNvSpPr/>
          <p:nvPr/>
        </p:nvSpPr>
        <p:spPr>
          <a:xfrm>
            <a:off x="296096" y="2733158"/>
            <a:ext cx="1008609" cy="646331"/>
          </a:xfrm>
          <a:prstGeom prst="rect">
            <a:avLst/>
          </a:prstGeom>
        </p:spPr>
        <p:txBody>
          <a:bodyPr wrap="none">
            <a:spAutoFit/>
          </a:bodyPr>
          <a:lstStyle/>
          <a:p>
            <a:r>
              <a:rPr lang="en-US" b="1" dirty="0" smtClean="0">
                <a:solidFill>
                  <a:srgbClr val="222222"/>
                </a:solidFill>
              </a:rPr>
              <a:t>Output </a:t>
            </a:r>
          </a:p>
          <a:p>
            <a:r>
              <a:rPr lang="en-US" b="1" dirty="0" smtClean="0">
                <a:solidFill>
                  <a:srgbClr val="222222"/>
                </a:solidFill>
              </a:rPr>
              <a:t>Layer</a:t>
            </a:r>
            <a:endParaRPr lang="el-GR" dirty="0"/>
          </a:p>
        </p:txBody>
      </p:sp>
      <p:sp>
        <p:nvSpPr>
          <p:cNvPr id="22" name="TextBox 21"/>
          <p:cNvSpPr txBox="1"/>
          <p:nvPr/>
        </p:nvSpPr>
        <p:spPr>
          <a:xfrm>
            <a:off x="1572420" y="2669103"/>
            <a:ext cx="3825080" cy="615553"/>
          </a:xfrm>
          <a:prstGeom prst="rect">
            <a:avLst/>
          </a:prstGeom>
          <a:noFill/>
        </p:spPr>
        <p:txBody>
          <a:bodyPr wrap="square" rtlCol="0">
            <a:spAutoFit/>
          </a:bodyPr>
          <a:lstStyle/>
          <a:p>
            <a:pPr algn="ctr"/>
            <a:r>
              <a:rPr lang="en-US" dirty="0" smtClean="0"/>
              <a:t>Soft-max</a:t>
            </a:r>
          </a:p>
          <a:p>
            <a:pPr algn="ctr"/>
            <a:r>
              <a:rPr lang="en-US" sz="1600" dirty="0" smtClean="0"/>
              <a:t> [map </a:t>
            </a:r>
            <a:r>
              <a:rPr lang="en-US" sz="1600" dirty="0" smtClean="0">
                <a:solidFill>
                  <a:srgbClr val="222222"/>
                </a:solidFill>
              </a:rPr>
              <a:t>R</a:t>
            </a:r>
            <a:r>
              <a:rPr lang="en-US" sz="1600" baseline="30000" dirty="0" smtClean="0">
                <a:solidFill>
                  <a:srgbClr val="222222"/>
                </a:solidFill>
              </a:rPr>
              <a:t>n </a:t>
            </a:r>
            <a:r>
              <a:rPr lang="en-US" sz="1600" dirty="0" smtClean="0">
                <a:solidFill>
                  <a:srgbClr val="222222"/>
                </a:solidFill>
              </a:rPr>
              <a:t>to a probability distribution]</a:t>
            </a:r>
            <a:endParaRPr lang="el-GR" sz="1600" dirty="0"/>
          </a:p>
        </p:txBody>
      </p:sp>
      <p:sp>
        <p:nvSpPr>
          <p:cNvPr id="23" name="Ορθογώνιο 22"/>
          <p:cNvSpPr/>
          <p:nvPr/>
        </p:nvSpPr>
        <p:spPr>
          <a:xfrm>
            <a:off x="5777848" y="2678668"/>
            <a:ext cx="2814872" cy="646331"/>
          </a:xfrm>
          <a:prstGeom prst="rect">
            <a:avLst/>
          </a:prstGeom>
        </p:spPr>
        <p:txBody>
          <a:bodyPr wrap="square">
            <a:spAutoFit/>
          </a:bodyPr>
          <a:lstStyle/>
          <a:p>
            <a:pPr algn="ctr"/>
            <a:r>
              <a:rPr lang="en-US" dirty="0" smtClean="0">
                <a:solidFill>
                  <a:srgbClr val="222222"/>
                </a:solidFill>
              </a:rPr>
              <a:t>Linear </a:t>
            </a:r>
            <a:r>
              <a:rPr lang="en-US" smtClean="0">
                <a:solidFill>
                  <a:srgbClr val="222222"/>
                </a:solidFill>
              </a:rPr>
              <a:t>(Identity) </a:t>
            </a:r>
          </a:p>
          <a:p>
            <a:pPr algn="ctr"/>
            <a:r>
              <a:rPr lang="en-US" dirty="0" smtClean="0">
                <a:solidFill>
                  <a:srgbClr val="222222"/>
                </a:solidFill>
              </a:rPr>
              <a:t>or Sigmoid</a:t>
            </a:r>
            <a:endParaRPr lang="en-US" dirty="0">
              <a:solidFill>
                <a:srgbClr val="222222"/>
              </a:solidFill>
            </a:endParaRPr>
          </a:p>
        </p:txBody>
      </p:sp>
      <p:sp>
        <p:nvSpPr>
          <p:cNvPr id="24" name="Ορθογώνιο 23"/>
          <p:cNvSpPr/>
          <p:nvPr/>
        </p:nvSpPr>
        <p:spPr>
          <a:xfrm>
            <a:off x="296095" y="4442547"/>
            <a:ext cx="1327608" cy="646331"/>
          </a:xfrm>
          <a:prstGeom prst="rect">
            <a:avLst/>
          </a:prstGeom>
        </p:spPr>
        <p:txBody>
          <a:bodyPr wrap="none">
            <a:spAutoFit/>
          </a:bodyPr>
          <a:lstStyle/>
          <a:p>
            <a:r>
              <a:rPr lang="en-US" b="1" dirty="0" smtClean="0">
                <a:solidFill>
                  <a:srgbClr val="222222"/>
                </a:solidFill>
              </a:rPr>
              <a:t>Cost (loss)</a:t>
            </a:r>
          </a:p>
          <a:p>
            <a:r>
              <a:rPr lang="en-US" b="1" dirty="0" smtClean="0">
                <a:solidFill>
                  <a:srgbClr val="222222"/>
                </a:solidFill>
              </a:rPr>
              <a:t>function</a:t>
            </a:r>
          </a:p>
        </p:txBody>
      </p:sp>
      <p:sp>
        <p:nvSpPr>
          <p:cNvPr id="25" name="TextBox 24"/>
          <p:cNvSpPr txBox="1"/>
          <p:nvPr/>
        </p:nvSpPr>
        <p:spPr>
          <a:xfrm>
            <a:off x="1858845" y="4455328"/>
            <a:ext cx="3025526" cy="369332"/>
          </a:xfrm>
          <a:prstGeom prst="rect">
            <a:avLst/>
          </a:prstGeom>
          <a:noFill/>
        </p:spPr>
        <p:txBody>
          <a:bodyPr wrap="square" rtlCol="0">
            <a:spAutoFit/>
          </a:bodyPr>
          <a:lstStyle/>
          <a:p>
            <a:pPr algn="ctr"/>
            <a:r>
              <a:rPr lang="en-US" dirty="0" smtClean="0"/>
              <a:t>Cross-entropy</a:t>
            </a:r>
            <a:endParaRPr lang="el-GR" dirty="0"/>
          </a:p>
        </p:txBody>
      </p:sp>
      <p:sp>
        <p:nvSpPr>
          <p:cNvPr id="26" name="Ορθογώνιο 25"/>
          <p:cNvSpPr/>
          <p:nvPr/>
        </p:nvSpPr>
        <p:spPr>
          <a:xfrm>
            <a:off x="5777848" y="4455328"/>
            <a:ext cx="2814872" cy="369332"/>
          </a:xfrm>
          <a:prstGeom prst="rect">
            <a:avLst/>
          </a:prstGeom>
        </p:spPr>
        <p:txBody>
          <a:bodyPr wrap="square">
            <a:spAutoFit/>
          </a:bodyPr>
          <a:lstStyle/>
          <a:p>
            <a:pPr algn="ctr"/>
            <a:r>
              <a:rPr lang="en-US" dirty="0" smtClean="0">
                <a:solidFill>
                  <a:srgbClr val="222222"/>
                </a:solidFill>
              </a:rPr>
              <a:t>Mean Squared Error</a:t>
            </a:r>
            <a:endParaRPr lang="en-US" dirty="0">
              <a:solidFill>
                <a:srgbClr val="222222"/>
              </a:solidFill>
            </a:endParaRPr>
          </a:p>
        </p:txBody>
      </p:sp>
      <p:pic>
        <p:nvPicPr>
          <p:cNvPr id="32" name="Εικόνα 31"/>
          <p:cNvPicPr>
            <a:picLocks noChangeAspect="1"/>
          </p:cNvPicPr>
          <p:nvPr/>
        </p:nvPicPr>
        <p:blipFill>
          <a:blip r:embed="rId3"/>
          <a:stretch>
            <a:fillRect/>
          </a:stretch>
        </p:blipFill>
        <p:spPr>
          <a:xfrm>
            <a:off x="2005344" y="3289002"/>
            <a:ext cx="2895600" cy="673100"/>
          </a:xfrm>
          <a:prstGeom prst="rect">
            <a:avLst/>
          </a:prstGeom>
        </p:spPr>
      </p:pic>
      <p:pic>
        <p:nvPicPr>
          <p:cNvPr id="33" name="Εικόνα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9596" y="3327102"/>
            <a:ext cx="1524000" cy="762000"/>
          </a:xfrm>
          <a:prstGeom prst="rect">
            <a:avLst/>
          </a:prstGeom>
        </p:spPr>
      </p:pic>
      <p:sp>
        <p:nvSpPr>
          <p:cNvPr id="35" name="Ορθογώνιο 34"/>
          <p:cNvSpPr/>
          <p:nvPr/>
        </p:nvSpPr>
        <p:spPr>
          <a:xfrm>
            <a:off x="7440723" y="3827194"/>
            <a:ext cx="654346" cy="307777"/>
          </a:xfrm>
          <a:prstGeom prst="rect">
            <a:avLst/>
          </a:prstGeom>
        </p:spPr>
        <p:txBody>
          <a:bodyPr wrap="none">
            <a:spAutoFit/>
          </a:bodyPr>
          <a:lstStyle/>
          <a:p>
            <a:r>
              <a:rPr lang="el-GR" sz="1400" dirty="0"/>
              <a:t>f(x)=x</a:t>
            </a:r>
          </a:p>
        </p:txBody>
      </p:sp>
      <p:sp>
        <p:nvSpPr>
          <p:cNvPr id="36" name="TextBox 35"/>
          <p:cNvSpPr txBox="1"/>
          <p:nvPr/>
        </p:nvSpPr>
        <p:spPr>
          <a:xfrm>
            <a:off x="213414" y="6255541"/>
            <a:ext cx="2308645" cy="369332"/>
          </a:xfrm>
          <a:prstGeom prst="rect">
            <a:avLst/>
          </a:prstGeom>
          <a:noFill/>
        </p:spPr>
        <p:txBody>
          <a:bodyPr wrap="none" rtlCol="0">
            <a:spAutoFit/>
          </a:bodyPr>
          <a:lstStyle/>
          <a:p>
            <a:r>
              <a:rPr lang="en-US" dirty="0">
                <a:hlinkClick r:id="rId5"/>
              </a:rPr>
              <a:t>L</a:t>
            </a:r>
            <a:r>
              <a:rPr lang="en-US" dirty="0" smtClean="0">
                <a:hlinkClick r:id="rId5"/>
              </a:rPr>
              <a:t>ist of loss functions</a:t>
            </a:r>
            <a:endParaRPr lang="el-GR" dirty="0"/>
          </a:p>
        </p:txBody>
      </p:sp>
      <mc:AlternateContent xmlns:mc="http://schemas.openxmlformats.org/markup-compatibility/2006" xmlns:a14="http://schemas.microsoft.com/office/drawing/2010/main">
        <mc:Choice Requires="a14">
          <p:sp>
            <p:nvSpPr>
              <p:cNvPr id="38" name="TextBox 37"/>
              <p:cNvSpPr txBox="1"/>
              <p:nvPr/>
            </p:nvSpPr>
            <p:spPr>
              <a:xfrm>
                <a:off x="642978" y="5140086"/>
                <a:ext cx="4557723" cy="6058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charset="0"/>
                        </a:rPr>
                        <m:t>𝐽</m:t>
                      </m:r>
                      <m:d>
                        <m:dPr>
                          <m:ctrlPr>
                            <a:rPr lang="en-US" sz="1400" b="0" i="1" smtClean="0">
                              <a:latin typeface="Cambria Math" panose="02040503050406030204" pitchFamily="18" charset="0"/>
                            </a:rPr>
                          </m:ctrlPr>
                        </m:dPr>
                        <m:e>
                          <m:r>
                            <a:rPr lang="el-GR" sz="1400" b="0" i="1" smtClean="0">
                              <a:latin typeface="Cambria Math" charset="0"/>
                            </a:rPr>
                            <m:t>𝜃</m:t>
                          </m:r>
                        </m:e>
                      </m:d>
                      <m:r>
                        <a:rPr lang="el-GR" sz="1400" b="0" i="1" smtClean="0">
                          <a:latin typeface="Cambria Math" charset="0"/>
                        </a:rPr>
                        <m:t>=</m:t>
                      </m:r>
                      <m:r>
                        <a:rPr lang="en-US" sz="1400" b="0" i="1" smtClean="0">
                          <a:latin typeface="Cambria Math" charset="0"/>
                        </a:rPr>
                        <m:t>−</m:t>
                      </m:r>
                      <m:f>
                        <m:fPr>
                          <m:ctrlPr>
                            <a:rPr lang="mr-IN" sz="1400" b="0" i="1" smtClean="0">
                              <a:latin typeface="Cambria Math" panose="02040503050406030204" pitchFamily="18" charset="0"/>
                            </a:rPr>
                          </m:ctrlPr>
                        </m:fPr>
                        <m:num>
                          <m:r>
                            <a:rPr lang="en-US" sz="1400" b="0" i="1" smtClean="0">
                              <a:latin typeface="Cambria Math" charset="0"/>
                            </a:rPr>
                            <m:t>1</m:t>
                          </m:r>
                        </m:num>
                        <m:den>
                          <m:r>
                            <a:rPr lang="en-US" sz="1400" b="0" i="1" smtClean="0">
                              <a:latin typeface="Cambria Math" charset="0"/>
                            </a:rPr>
                            <m:t>𝑛</m:t>
                          </m:r>
                        </m:den>
                      </m:f>
                      <m:nary>
                        <m:naryPr>
                          <m:chr m:val="∑"/>
                          <m:ctrlPr>
                            <a:rPr lang="is-IS" sz="1400" b="0" i="1" smtClean="0">
                              <a:latin typeface="Cambria Math" panose="02040503050406030204" pitchFamily="18" charset="0"/>
                            </a:rPr>
                          </m:ctrlPr>
                        </m:naryPr>
                        <m:sub>
                          <m:r>
                            <m:rPr>
                              <m:brk m:alnAt="23"/>
                            </m:rPr>
                            <a:rPr lang="en-US" sz="1400" b="0" i="1" smtClean="0">
                              <a:latin typeface="Cambria Math" charset="0"/>
                            </a:rPr>
                            <m:t>𝑖</m:t>
                          </m:r>
                          <m:r>
                            <a:rPr lang="en-US" sz="1400" b="0" i="1" smtClean="0">
                              <a:latin typeface="Cambria Math" charset="0"/>
                            </a:rPr>
                            <m:t>=1</m:t>
                          </m:r>
                        </m:sub>
                        <m:sup>
                          <m:r>
                            <a:rPr lang="en-US" sz="1400" b="0" i="1" smtClean="0">
                              <a:latin typeface="Cambria Math" charset="0"/>
                            </a:rPr>
                            <m:t>𝑛</m:t>
                          </m:r>
                        </m:sup>
                        <m:e>
                          <m:nary>
                            <m:naryPr>
                              <m:chr m:val="∑"/>
                              <m:ctrlPr>
                                <a:rPr lang="is-IS" sz="1400" b="0" i="1" smtClean="0">
                                  <a:latin typeface="Cambria Math" panose="02040503050406030204" pitchFamily="18" charset="0"/>
                                </a:rPr>
                              </m:ctrlPr>
                            </m:naryPr>
                            <m:sub>
                              <m:r>
                                <m:rPr>
                                  <m:brk m:alnAt="23"/>
                                </m:rPr>
                                <a:rPr lang="en-US" sz="1400" b="0" i="1" smtClean="0">
                                  <a:latin typeface="Cambria Math" charset="0"/>
                                </a:rPr>
                                <m:t>𝑘</m:t>
                              </m:r>
                              <m:r>
                                <a:rPr lang="en-US" sz="1400" b="0" i="1" smtClean="0">
                                  <a:latin typeface="Cambria Math" charset="0"/>
                                </a:rPr>
                                <m:t>=1</m:t>
                              </m:r>
                            </m:sub>
                            <m:sup>
                              <m:r>
                                <a:rPr lang="en-US" sz="1400" b="0" i="1" smtClean="0">
                                  <a:latin typeface="Cambria Math" charset="0"/>
                                </a:rPr>
                                <m:t>𝐾</m:t>
                              </m:r>
                            </m:sup>
                            <m:e>
                              <m:d>
                                <m:dPr>
                                  <m:begChr m:val="["/>
                                  <m:endChr m:val="]"/>
                                  <m:ctrlPr>
                                    <a:rPr lang="mr-IN" sz="1400" b="0" i="1" smtClean="0">
                                      <a:latin typeface="Cambria Math" panose="02040503050406030204" pitchFamily="18" charset="0"/>
                                    </a:rPr>
                                  </m:ctrlPr>
                                </m:dPr>
                                <m:e>
                                  <m:sSubSup>
                                    <m:sSubSupPr>
                                      <m:ctrlPr>
                                        <a:rPr lang="en-US" sz="1400" b="0" i="1" smtClean="0">
                                          <a:latin typeface="Cambria Math" panose="02040503050406030204" pitchFamily="18" charset="0"/>
                                        </a:rPr>
                                      </m:ctrlPr>
                                    </m:sSubSupPr>
                                    <m:e>
                                      <m:r>
                                        <a:rPr lang="en-US" sz="1400" b="0" i="1" smtClean="0">
                                          <a:latin typeface="Cambria Math" charset="0"/>
                                        </a:rPr>
                                        <m:t>𝑦</m:t>
                                      </m:r>
                                    </m:e>
                                    <m:sub>
                                      <m:r>
                                        <a:rPr lang="en-US" sz="1400" b="0" i="1" smtClean="0">
                                          <a:latin typeface="Cambria Math" charset="0"/>
                                        </a:rPr>
                                        <m:t>𝑘</m:t>
                                      </m:r>
                                    </m:sub>
                                    <m:sup>
                                      <m:r>
                                        <a:rPr lang="en-US" sz="1400" b="0" i="1" smtClean="0">
                                          <a:latin typeface="Cambria Math" charset="0"/>
                                        </a:rPr>
                                        <m:t>(</m:t>
                                      </m:r>
                                      <m:r>
                                        <a:rPr lang="en-US" sz="1400" b="0" i="1" smtClean="0">
                                          <a:latin typeface="Cambria Math" charset="0"/>
                                        </a:rPr>
                                        <m:t>𝑖</m:t>
                                      </m:r>
                                      <m:r>
                                        <a:rPr lang="en-US" sz="1400" b="0" i="1" smtClean="0">
                                          <a:latin typeface="Cambria Math" charset="0"/>
                                        </a:rPr>
                                        <m:t>)</m:t>
                                      </m:r>
                                    </m:sup>
                                  </m:sSubSup>
                                  <m:func>
                                    <m:funcPr>
                                      <m:ctrlPr>
                                        <a:rPr lang="en-US" sz="1400" b="0" i="1" smtClean="0">
                                          <a:latin typeface="Cambria Math" panose="02040503050406030204" pitchFamily="18" charset="0"/>
                                        </a:rPr>
                                      </m:ctrlPr>
                                    </m:funcPr>
                                    <m:fName>
                                      <m:r>
                                        <m:rPr>
                                          <m:sty m:val="p"/>
                                        </m:rPr>
                                        <a:rPr lang="en-US" sz="1400" b="0" i="0" smtClean="0">
                                          <a:latin typeface="Cambria Math" charset="0"/>
                                        </a:rPr>
                                        <m:t>log</m:t>
                                      </m:r>
                                    </m:fName>
                                    <m:e>
                                      <m:sSubSup>
                                        <m:sSubSupPr>
                                          <m:ctrlPr>
                                            <a:rPr lang="en-US" sz="1400" b="0" i="1" smtClean="0">
                                              <a:latin typeface="Cambria Math" panose="02040503050406030204" pitchFamily="18" charset="0"/>
                                            </a:rPr>
                                          </m:ctrlPr>
                                        </m:sSubSupPr>
                                        <m:e>
                                          <m:acc>
                                            <m:accPr>
                                              <m:chr m:val="̂"/>
                                              <m:ctrlPr>
                                                <a:rPr lang="en-US" sz="1400" b="0" i="1" smtClean="0">
                                                  <a:latin typeface="Cambria Math" panose="02040503050406030204" pitchFamily="18" charset="0"/>
                                                </a:rPr>
                                              </m:ctrlPr>
                                            </m:accPr>
                                            <m:e>
                                              <m:r>
                                                <a:rPr lang="en-US" sz="1400" b="0" i="1" smtClean="0">
                                                  <a:latin typeface="Cambria Math" charset="0"/>
                                                </a:rPr>
                                                <m:t>𝑦</m:t>
                                              </m:r>
                                            </m:e>
                                          </m:acc>
                                        </m:e>
                                        <m:sub>
                                          <m:r>
                                            <a:rPr lang="en-US" sz="1400" b="0" i="1" smtClean="0">
                                              <a:latin typeface="Cambria Math" charset="0"/>
                                            </a:rPr>
                                            <m:t>𝑘</m:t>
                                          </m:r>
                                        </m:sub>
                                        <m:sup>
                                          <m:r>
                                            <a:rPr lang="en-US" sz="1400" b="0" i="1" smtClean="0">
                                              <a:latin typeface="Cambria Math" charset="0"/>
                                            </a:rPr>
                                            <m:t>(</m:t>
                                          </m:r>
                                          <m:r>
                                            <a:rPr lang="en-US" sz="1400" b="0" i="1" smtClean="0">
                                              <a:latin typeface="Cambria Math" charset="0"/>
                                            </a:rPr>
                                            <m:t>𝑖</m:t>
                                          </m:r>
                                          <m:r>
                                            <a:rPr lang="en-US" sz="1400" b="0" i="1" smtClean="0">
                                              <a:latin typeface="Cambria Math" charset="0"/>
                                            </a:rPr>
                                            <m:t>)</m:t>
                                          </m:r>
                                        </m:sup>
                                      </m:sSubSup>
                                      <m:r>
                                        <a:rPr lang="en-US" sz="1400" b="0" i="1" smtClean="0">
                                          <a:latin typeface="Cambria Math" charset="0"/>
                                        </a:rPr>
                                        <m:t>+</m:t>
                                      </m:r>
                                      <m:d>
                                        <m:dPr>
                                          <m:ctrlPr>
                                            <a:rPr lang="mr-IN" sz="1400" b="0" i="1" smtClean="0">
                                              <a:latin typeface="Cambria Math" panose="02040503050406030204" pitchFamily="18" charset="0"/>
                                            </a:rPr>
                                          </m:ctrlPr>
                                        </m:dPr>
                                        <m:e>
                                          <m:r>
                                            <a:rPr lang="en-US" sz="1400" b="0" i="1" smtClean="0">
                                              <a:latin typeface="Cambria Math" charset="0"/>
                                            </a:rPr>
                                            <m:t>1−</m:t>
                                          </m:r>
                                          <m:sSubSup>
                                            <m:sSubSupPr>
                                              <m:ctrlPr>
                                                <a:rPr lang="en-US" sz="1400" i="1">
                                                  <a:latin typeface="Cambria Math" panose="02040503050406030204" pitchFamily="18" charset="0"/>
                                                </a:rPr>
                                              </m:ctrlPr>
                                            </m:sSubSupPr>
                                            <m:e>
                                              <m:r>
                                                <a:rPr lang="en-US" sz="1400" i="1">
                                                  <a:latin typeface="Cambria Math" charset="0"/>
                                                </a:rPr>
                                                <m:t>𝑦</m:t>
                                              </m:r>
                                            </m:e>
                                            <m:sub>
                                              <m:r>
                                                <a:rPr lang="en-US" sz="1400" i="1">
                                                  <a:latin typeface="Cambria Math" charset="0"/>
                                                </a:rPr>
                                                <m:t>𝑘</m:t>
                                              </m:r>
                                            </m:sub>
                                            <m:sup>
                                              <m:r>
                                                <a:rPr lang="en-US" sz="1400" i="1">
                                                  <a:latin typeface="Cambria Math" charset="0"/>
                                                </a:rPr>
                                                <m:t>(</m:t>
                                              </m:r>
                                              <m:r>
                                                <a:rPr lang="en-US" sz="1400" i="1">
                                                  <a:latin typeface="Cambria Math" charset="0"/>
                                                </a:rPr>
                                                <m:t>𝑖</m:t>
                                              </m:r>
                                              <m:r>
                                                <a:rPr lang="en-US" sz="1400" i="1">
                                                  <a:latin typeface="Cambria Math" charset="0"/>
                                                </a:rPr>
                                                <m:t>)</m:t>
                                              </m:r>
                                            </m:sup>
                                          </m:sSubSup>
                                        </m:e>
                                      </m:d>
                                      <m:r>
                                        <a:rPr lang="en-US" sz="1400" b="0" i="1" smtClean="0">
                                          <a:latin typeface="Cambria Math" charset="0"/>
                                        </a:rPr>
                                        <m:t> </m:t>
                                      </m:r>
                                    </m:e>
                                  </m:func>
                                  <m:func>
                                    <m:funcPr>
                                      <m:ctrlPr>
                                        <a:rPr lang="en-US" sz="1400" i="1">
                                          <a:latin typeface="Cambria Math" panose="02040503050406030204" pitchFamily="18" charset="0"/>
                                        </a:rPr>
                                      </m:ctrlPr>
                                    </m:funcPr>
                                    <m:fName>
                                      <m:r>
                                        <m:rPr>
                                          <m:sty m:val="p"/>
                                        </m:rPr>
                                        <a:rPr lang="en-US" sz="1400">
                                          <a:latin typeface="Cambria Math" charset="0"/>
                                        </a:rPr>
                                        <m:t>log</m:t>
                                      </m:r>
                                    </m:fName>
                                    <m:e>
                                      <m:d>
                                        <m:dPr>
                                          <m:ctrlPr>
                                            <a:rPr lang="mr-IN" sz="1400" i="1" smtClean="0">
                                              <a:latin typeface="Cambria Math" panose="02040503050406030204" pitchFamily="18" charset="0"/>
                                            </a:rPr>
                                          </m:ctrlPr>
                                        </m:dPr>
                                        <m:e>
                                          <m:r>
                                            <a:rPr lang="en-US" sz="1400" i="1">
                                              <a:latin typeface="Cambria Math" charset="0"/>
                                            </a:rPr>
                                            <m:t>1− </m:t>
                                          </m:r>
                                          <m:sSubSup>
                                            <m:sSubSupPr>
                                              <m:ctrlPr>
                                                <a:rPr lang="en-US" sz="1400" i="1">
                                                  <a:latin typeface="Cambria Math" panose="02040503050406030204" pitchFamily="18" charset="0"/>
                                                </a:rPr>
                                              </m:ctrlPr>
                                            </m:sSubSupPr>
                                            <m:e>
                                              <m:acc>
                                                <m:accPr>
                                                  <m:chr m:val="̂"/>
                                                  <m:ctrlPr>
                                                    <a:rPr lang="en-US" sz="1400" i="1">
                                                      <a:latin typeface="Cambria Math" panose="02040503050406030204" pitchFamily="18" charset="0"/>
                                                    </a:rPr>
                                                  </m:ctrlPr>
                                                </m:accPr>
                                                <m:e>
                                                  <m:r>
                                                    <a:rPr lang="en-US" sz="1400" i="1">
                                                      <a:latin typeface="Cambria Math" charset="0"/>
                                                    </a:rPr>
                                                    <m:t>𝑦</m:t>
                                                  </m:r>
                                                </m:e>
                                              </m:acc>
                                            </m:e>
                                            <m:sub>
                                              <m:r>
                                                <a:rPr lang="en-US" sz="1400" i="1">
                                                  <a:latin typeface="Cambria Math" charset="0"/>
                                                </a:rPr>
                                                <m:t>𝑘</m:t>
                                              </m:r>
                                            </m:sub>
                                            <m:sup>
                                              <m:d>
                                                <m:dPr>
                                                  <m:ctrlPr>
                                                    <a:rPr lang="en-US" sz="1400" i="1">
                                                      <a:latin typeface="Cambria Math" panose="02040503050406030204" pitchFamily="18" charset="0"/>
                                                    </a:rPr>
                                                  </m:ctrlPr>
                                                </m:dPr>
                                                <m:e>
                                                  <m:r>
                                                    <a:rPr lang="en-US" sz="1400" i="1">
                                                      <a:latin typeface="Cambria Math" charset="0"/>
                                                    </a:rPr>
                                                    <m:t>𝑖</m:t>
                                                  </m:r>
                                                </m:e>
                                              </m:d>
                                            </m:sup>
                                          </m:sSubSup>
                                        </m:e>
                                      </m:d>
                                    </m:e>
                                  </m:func>
                                </m:e>
                              </m:d>
                            </m:e>
                          </m:nary>
                        </m:e>
                      </m:nary>
                    </m:oMath>
                  </m:oMathPara>
                </a14:m>
                <a:endParaRPr lang="el-GR"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642978" y="5140086"/>
                <a:ext cx="4557723" cy="605807"/>
              </a:xfrm>
              <a:prstGeom prst="rect">
                <a:avLst/>
              </a:prstGeom>
              <a:blipFill rotWithShape="0">
                <a:blip r:embed="rId6"/>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6306259" y="4871580"/>
                <a:ext cx="2038442" cy="5881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charset="0"/>
                        </a:rPr>
                        <m:t>𝐽</m:t>
                      </m:r>
                      <m:d>
                        <m:dPr>
                          <m:ctrlPr>
                            <a:rPr lang="en-US" sz="1400" b="0" i="1" smtClean="0">
                              <a:latin typeface="Cambria Math" panose="02040503050406030204" pitchFamily="18" charset="0"/>
                            </a:rPr>
                          </m:ctrlPr>
                        </m:dPr>
                        <m:e>
                          <m:r>
                            <a:rPr lang="el-GR" sz="1400" b="0" i="1" smtClean="0">
                              <a:latin typeface="Cambria Math" charset="0"/>
                            </a:rPr>
                            <m:t>𝜃</m:t>
                          </m:r>
                        </m:e>
                      </m:d>
                      <m:r>
                        <a:rPr lang="el-GR" sz="1400" b="0" i="1" smtClean="0">
                          <a:latin typeface="Cambria Math" charset="0"/>
                        </a:rPr>
                        <m:t>= </m:t>
                      </m:r>
                      <m:f>
                        <m:fPr>
                          <m:ctrlPr>
                            <a:rPr lang="mr-IN" sz="1400" b="0" i="1" smtClean="0">
                              <a:latin typeface="Cambria Math" panose="02040503050406030204" pitchFamily="18" charset="0"/>
                            </a:rPr>
                          </m:ctrlPr>
                        </m:fPr>
                        <m:num>
                          <m:r>
                            <a:rPr lang="en-US" sz="1400" b="0" i="1" smtClean="0">
                              <a:latin typeface="Cambria Math" charset="0"/>
                            </a:rPr>
                            <m:t>1</m:t>
                          </m:r>
                        </m:num>
                        <m:den>
                          <m:r>
                            <a:rPr lang="en-US" sz="1400" b="0" i="1" smtClean="0">
                              <a:latin typeface="Cambria Math" charset="0"/>
                            </a:rPr>
                            <m:t>𝑛</m:t>
                          </m:r>
                        </m:den>
                      </m:f>
                      <m:nary>
                        <m:naryPr>
                          <m:chr m:val="∑"/>
                          <m:ctrlPr>
                            <a:rPr lang="is-IS" sz="1400" b="0" i="1" smtClean="0">
                              <a:latin typeface="Cambria Math" panose="02040503050406030204" pitchFamily="18" charset="0"/>
                            </a:rPr>
                          </m:ctrlPr>
                        </m:naryPr>
                        <m:sub>
                          <m:r>
                            <m:rPr>
                              <m:brk m:alnAt="23"/>
                            </m:rPr>
                            <a:rPr lang="en-US" sz="1400" b="0" i="1" smtClean="0">
                              <a:latin typeface="Cambria Math" charset="0"/>
                            </a:rPr>
                            <m:t>𝑖</m:t>
                          </m:r>
                          <m:r>
                            <a:rPr lang="en-US" sz="1400" b="0" i="1" smtClean="0">
                              <a:latin typeface="Cambria Math" charset="0"/>
                            </a:rPr>
                            <m:t>=1</m:t>
                          </m:r>
                        </m:sub>
                        <m:sup>
                          <m:r>
                            <a:rPr lang="en-US" sz="1400" b="0" i="1" smtClean="0">
                              <a:latin typeface="Cambria Math" charset="0"/>
                            </a:rPr>
                            <m:t>𝑛</m:t>
                          </m:r>
                        </m:sup>
                        <m:e>
                          <m:sSup>
                            <m:sSupPr>
                              <m:ctrlPr>
                                <a:rPr lang="mr-IN" sz="1400" b="0" i="1" smtClean="0">
                                  <a:latin typeface="Cambria Math" panose="02040503050406030204" pitchFamily="18" charset="0"/>
                                </a:rPr>
                              </m:ctrlPr>
                            </m:sSupPr>
                            <m:e>
                              <m:d>
                                <m:dPr>
                                  <m:ctrlPr>
                                    <a:rPr lang="mr-IN" sz="1400" i="1">
                                      <a:latin typeface="Cambria Math" panose="02040503050406030204" pitchFamily="18" charset="0"/>
                                    </a:rPr>
                                  </m:ctrlPr>
                                </m:dPr>
                                <m:e>
                                  <m:sSup>
                                    <m:sSupPr>
                                      <m:ctrlPr>
                                        <a:rPr lang="is-IS" sz="1400" i="1">
                                          <a:latin typeface="Cambria Math" panose="02040503050406030204" pitchFamily="18" charset="0"/>
                                        </a:rPr>
                                      </m:ctrlPr>
                                    </m:sSupPr>
                                    <m:e>
                                      <m:r>
                                        <a:rPr lang="en-US" sz="1400" i="1">
                                          <a:latin typeface="Cambria Math" charset="0"/>
                                        </a:rPr>
                                        <m:t>𝑦</m:t>
                                      </m:r>
                                    </m:e>
                                    <m:sup>
                                      <m:r>
                                        <a:rPr lang="en-US" sz="1400" i="1">
                                          <a:latin typeface="Cambria Math" charset="0"/>
                                        </a:rPr>
                                        <m:t>(</m:t>
                                      </m:r>
                                      <m:r>
                                        <a:rPr lang="en-US" sz="1400" i="1">
                                          <a:latin typeface="Cambria Math" charset="0"/>
                                        </a:rPr>
                                        <m:t>𝑖</m:t>
                                      </m:r>
                                      <m:r>
                                        <a:rPr lang="en-US" sz="1400" i="1">
                                          <a:latin typeface="Cambria Math" charset="0"/>
                                        </a:rPr>
                                        <m:t>)</m:t>
                                      </m:r>
                                    </m:sup>
                                  </m:sSup>
                                  <m:r>
                                    <a:rPr lang="en-US" sz="1400" i="1">
                                      <a:latin typeface="Cambria Math" charset="0"/>
                                    </a:rPr>
                                    <m:t>−</m:t>
                                  </m:r>
                                  <m:sSup>
                                    <m:sSupPr>
                                      <m:ctrlPr>
                                        <a:rPr lang="en-US" sz="1400" i="1">
                                          <a:latin typeface="Cambria Math" panose="02040503050406030204" pitchFamily="18" charset="0"/>
                                        </a:rPr>
                                      </m:ctrlPr>
                                    </m:sSupPr>
                                    <m:e>
                                      <m:acc>
                                        <m:accPr>
                                          <m:chr m:val="̂"/>
                                          <m:ctrlPr>
                                            <a:rPr lang="en-US" sz="1400" i="1">
                                              <a:latin typeface="Cambria Math" panose="02040503050406030204" pitchFamily="18" charset="0"/>
                                            </a:rPr>
                                          </m:ctrlPr>
                                        </m:accPr>
                                        <m:e>
                                          <m:r>
                                            <a:rPr lang="en-US" sz="1400" i="1">
                                              <a:latin typeface="Cambria Math" charset="0"/>
                                            </a:rPr>
                                            <m:t>𝑦</m:t>
                                          </m:r>
                                        </m:e>
                                      </m:acc>
                                    </m:e>
                                    <m:sup>
                                      <m:r>
                                        <a:rPr lang="en-US" sz="1400" i="1">
                                          <a:latin typeface="Cambria Math" charset="0"/>
                                        </a:rPr>
                                        <m:t>(</m:t>
                                      </m:r>
                                      <m:r>
                                        <a:rPr lang="en-US" sz="1400" i="1">
                                          <a:latin typeface="Cambria Math" charset="0"/>
                                        </a:rPr>
                                        <m:t>𝑖</m:t>
                                      </m:r>
                                      <m:r>
                                        <a:rPr lang="en-US" sz="1400" i="1">
                                          <a:latin typeface="Cambria Math" charset="0"/>
                                        </a:rPr>
                                        <m:t>)</m:t>
                                      </m:r>
                                    </m:sup>
                                  </m:sSup>
                                </m:e>
                              </m:d>
                            </m:e>
                            <m:sup>
                              <m:r>
                                <a:rPr lang="en-US" sz="1400" b="0" i="1" smtClean="0">
                                  <a:latin typeface="Cambria Math" charset="0"/>
                                </a:rPr>
                                <m:t>2</m:t>
                              </m:r>
                            </m:sup>
                          </m:sSup>
                        </m:e>
                      </m:nary>
                    </m:oMath>
                  </m:oMathPara>
                </a14:m>
                <a:endParaRPr lang="el-GR"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6306259" y="4871580"/>
                <a:ext cx="2038442" cy="588174"/>
              </a:xfrm>
              <a:prstGeom prst="rect">
                <a:avLst/>
              </a:prstGeom>
              <a:blipFill rotWithShape="0">
                <a:blip r:embed="rId7"/>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6235901" y="5862454"/>
                <a:ext cx="1907958" cy="5881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charset="0"/>
                        </a:rPr>
                        <m:t>𝐽</m:t>
                      </m:r>
                      <m:d>
                        <m:dPr>
                          <m:ctrlPr>
                            <a:rPr lang="en-US" sz="1400" b="0" i="1" smtClean="0">
                              <a:latin typeface="Cambria Math" panose="02040503050406030204" pitchFamily="18" charset="0"/>
                            </a:rPr>
                          </m:ctrlPr>
                        </m:dPr>
                        <m:e>
                          <m:r>
                            <a:rPr lang="el-GR" sz="1400" b="0" i="1" smtClean="0">
                              <a:latin typeface="Cambria Math" charset="0"/>
                            </a:rPr>
                            <m:t>𝜃</m:t>
                          </m:r>
                        </m:e>
                      </m:d>
                      <m:r>
                        <a:rPr lang="el-GR" sz="1400" b="0" i="1" smtClean="0">
                          <a:latin typeface="Cambria Math" charset="0"/>
                        </a:rPr>
                        <m:t>= </m:t>
                      </m:r>
                      <m:f>
                        <m:fPr>
                          <m:ctrlPr>
                            <a:rPr lang="mr-IN" sz="1400" b="0" i="1" smtClean="0">
                              <a:latin typeface="Cambria Math" panose="02040503050406030204" pitchFamily="18" charset="0"/>
                            </a:rPr>
                          </m:ctrlPr>
                        </m:fPr>
                        <m:num>
                          <m:r>
                            <a:rPr lang="en-US" sz="1400" b="0" i="1" smtClean="0">
                              <a:latin typeface="Cambria Math" charset="0"/>
                            </a:rPr>
                            <m:t>1</m:t>
                          </m:r>
                        </m:num>
                        <m:den>
                          <m:r>
                            <a:rPr lang="en-US" sz="1400" b="0" i="1" smtClean="0">
                              <a:latin typeface="Cambria Math" charset="0"/>
                            </a:rPr>
                            <m:t>𝑛</m:t>
                          </m:r>
                        </m:den>
                      </m:f>
                      <m:nary>
                        <m:naryPr>
                          <m:chr m:val="∑"/>
                          <m:ctrlPr>
                            <a:rPr lang="is-IS" sz="1400" b="0" i="1" smtClean="0">
                              <a:latin typeface="Cambria Math" panose="02040503050406030204" pitchFamily="18" charset="0"/>
                            </a:rPr>
                          </m:ctrlPr>
                        </m:naryPr>
                        <m:sub>
                          <m:r>
                            <m:rPr>
                              <m:brk m:alnAt="23"/>
                            </m:rPr>
                            <a:rPr lang="en-US" sz="1400" b="0" i="1" smtClean="0">
                              <a:latin typeface="Cambria Math" charset="0"/>
                            </a:rPr>
                            <m:t>𝑖</m:t>
                          </m:r>
                          <m:r>
                            <a:rPr lang="en-US" sz="1400" b="0" i="1" smtClean="0">
                              <a:latin typeface="Cambria Math" charset="0"/>
                            </a:rPr>
                            <m:t>=1</m:t>
                          </m:r>
                        </m:sub>
                        <m:sup>
                          <m:r>
                            <a:rPr lang="en-US" sz="1400" b="0" i="1" smtClean="0">
                              <a:latin typeface="Cambria Math" charset="0"/>
                            </a:rPr>
                            <m:t>𝑛</m:t>
                          </m:r>
                        </m:sup>
                        <m:e>
                          <m:d>
                            <m:dPr>
                              <m:begChr m:val="|"/>
                              <m:endChr m:val="|"/>
                              <m:ctrlPr>
                                <a:rPr lang="hr-HR" sz="1400" b="0" i="1" smtClean="0">
                                  <a:latin typeface="Cambria Math" panose="02040503050406030204" pitchFamily="18" charset="0"/>
                                </a:rPr>
                              </m:ctrlPr>
                            </m:dPr>
                            <m:e>
                              <m:sSup>
                                <m:sSupPr>
                                  <m:ctrlPr>
                                    <a:rPr lang="is-IS" sz="1400" i="1">
                                      <a:latin typeface="Cambria Math" panose="02040503050406030204" pitchFamily="18" charset="0"/>
                                    </a:rPr>
                                  </m:ctrlPr>
                                </m:sSupPr>
                                <m:e>
                                  <m:r>
                                    <a:rPr lang="en-US" sz="1400" i="1">
                                      <a:latin typeface="Cambria Math" charset="0"/>
                                    </a:rPr>
                                    <m:t>𝑦</m:t>
                                  </m:r>
                                </m:e>
                                <m:sup>
                                  <m:r>
                                    <a:rPr lang="en-US" sz="1400" i="1">
                                      <a:latin typeface="Cambria Math" charset="0"/>
                                    </a:rPr>
                                    <m:t>(</m:t>
                                  </m:r>
                                  <m:r>
                                    <a:rPr lang="en-US" sz="1400" i="1">
                                      <a:latin typeface="Cambria Math" charset="0"/>
                                    </a:rPr>
                                    <m:t>𝑖</m:t>
                                  </m:r>
                                  <m:r>
                                    <a:rPr lang="en-US" sz="1400" i="1">
                                      <a:latin typeface="Cambria Math" charset="0"/>
                                    </a:rPr>
                                    <m:t>)</m:t>
                                  </m:r>
                                </m:sup>
                              </m:sSup>
                              <m:r>
                                <a:rPr lang="en-US" sz="1400" i="1">
                                  <a:latin typeface="Cambria Math" charset="0"/>
                                </a:rPr>
                                <m:t>−</m:t>
                              </m:r>
                              <m:sSup>
                                <m:sSupPr>
                                  <m:ctrlPr>
                                    <a:rPr lang="en-US" sz="1400" i="1">
                                      <a:latin typeface="Cambria Math" panose="02040503050406030204" pitchFamily="18" charset="0"/>
                                    </a:rPr>
                                  </m:ctrlPr>
                                </m:sSupPr>
                                <m:e>
                                  <m:acc>
                                    <m:accPr>
                                      <m:chr m:val="̂"/>
                                      <m:ctrlPr>
                                        <a:rPr lang="en-US" sz="1400" i="1">
                                          <a:latin typeface="Cambria Math" panose="02040503050406030204" pitchFamily="18" charset="0"/>
                                        </a:rPr>
                                      </m:ctrlPr>
                                    </m:accPr>
                                    <m:e>
                                      <m:r>
                                        <a:rPr lang="en-US" sz="1400" i="1">
                                          <a:latin typeface="Cambria Math" charset="0"/>
                                        </a:rPr>
                                        <m:t>𝑦</m:t>
                                      </m:r>
                                    </m:e>
                                  </m:acc>
                                </m:e>
                                <m:sup>
                                  <m:r>
                                    <a:rPr lang="en-US" sz="1400" i="1">
                                      <a:latin typeface="Cambria Math" charset="0"/>
                                    </a:rPr>
                                    <m:t>(</m:t>
                                  </m:r>
                                  <m:r>
                                    <a:rPr lang="en-US" sz="1400" i="1">
                                      <a:latin typeface="Cambria Math" charset="0"/>
                                    </a:rPr>
                                    <m:t>𝑖</m:t>
                                  </m:r>
                                  <m:r>
                                    <a:rPr lang="en-US" sz="1400" i="1">
                                      <a:latin typeface="Cambria Math" charset="0"/>
                                    </a:rPr>
                                    <m:t>)</m:t>
                                  </m:r>
                                </m:sup>
                              </m:sSup>
                            </m:e>
                          </m:d>
                        </m:e>
                      </m:nary>
                    </m:oMath>
                  </m:oMathPara>
                </a14:m>
                <a:endParaRPr lang="el-GR"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6235901" y="5862454"/>
                <a:ext cx="1907958" cy="588174"/>
              </a:xfrm>
              <a:prstGeom prst="rect">
                <a:avLst/>
              </a:prstGeom>
              <a:blipFill rotWithShape="0">
                <a:blip r:embed="rId8"/>
                <a:stretch>
                  <a:fillRect/>
                </a:stretch>
              </a:blipFill>
            </p:spPr>
            <p:txBody>
              <a:bodyPr/>
              <a:lstStyle/>
              <a:p>
                <a:r>
                  <a:rPr lang="el-GR">
                    <a:noFill/>
                  </a:rPr>
                  <a:t> </a:t>
                </a:r>
              </a:p>
            </p:txBody>
          </p:sp>
        </mc:Fallback>
      </mc:AlternateContent>
      <p:sp>
        <p:nvSpPr>
          <p:cNvPr id="43" name="Ορθογώνιο 42"/>
          <p:cNvSpPr/>
          <p:nvPr/>
        </p:nvSpPr>
        <p:spPr>
          <a:xfrm>
            <a:off x="5777848" y="5521927"/>
            <a:ext cx="2814872" cy="369332"/>
          </a:xfrm>
          <a:prstGeom prst="rect">
            <a:avLst/>
          </a:prstGeom>
        </p:spPr>
        <p:txBody>
          <a:bodyPr wrap="square">
            <a:spAutoFit/>
          </a:bodyPr>
          <a:lstStyle/>
          <a:p>
            <a:pPr algn="ctr"/>
            <a:r>
              <a:rPr lang="en-US" dirty="0" smtClean="0">
                <a:solidFill>
                  <a:srgbClr val="222222"/>
                </a:solidFill>
              </a:rPr>
              <a:t>Mean Absolute </a:t>
            </a:r>
            <a:r>
              <a:rPr lang="en-US" dirty="0">
                <a:solidFill>
                  <a:srgbClr val="222222"/>
                </a:solidFill>
              </a:rPr>
              <a:t>Error</a:t>
            </a:r>
          </a:p>
        </p:txBody>
      </p:sp>
    </p:spTree>
    <p:extLst>
      <p:ext uri="{BB962C8B-B14F-4D97-AF65-F5344CB8AC3E}">
        <p14:creationId xmlns:p14="http://schemas.microsoft.com/office/powerpoint/2010/main" val="192454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nvolution_schematic.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0861" y="3395717"/>
            <a:ext cx="2450893" cy="1792444"/>
          </a:xfrm>
          <a:prstGeom prst="rect">
            <a:avLst/>
          </a:prstGeom>
        </p:spPr>
      </p:pic>
      <p:sp>
        <p:nvSpPr>
          <p:cNvPr id="9" name="Rectangle 8"/>
          <p:cNvSpPr/>
          <p:nvPr/>
        </p:nvSpPr>
        <p:spPr>
          <a:xfrm>
            <a:off x="551280" y="5525839"/>
            <a:ext cx="7830720" cy="230832"/>
          </a:xfrm>
          <a:prstGeom prst="rect">
            <a:avLst/>
          </a:prstGeom>
        </p:spPr>
        <p:txBody>
          <a:bodyPr wrap="square">
            <a:spAutoFit/>
          </a:bodyPr>
          <a:lstStyle/>
          <a:p>
            <a:pPr algn="ctr"/>
            <a:r>
              <a:rPr lang="en-US" sz="900" i="1" dirty="0" smtClean="0"/>
              <a:t>http</a:t>
            </a:r>
            <a:r>
              <a:rPr lang="en-US" sz="900" i="1" dirty="0"/>
              <a:t>://</a:t>
            </a:r>
            <a:r>
              <a:rPr lang="en-US" sz="900" i="1" dirty="0" err="1"/>
              <a:t>deeplearning.stanford.edu</a:t>
            </a:r>
            <a:r>
              <a:rPr lang="en-US" sz="900" i="1" dirty="0"/>
              <a:t>/wiki/</a:t>
            </a:r>
            <a:r>
              <a:rPr lang="en-US" sz="900" i="1" dirty="0" err="1"/>
              <a:t>index.php</a:t>
            </a:r>
            <a:r>
              <a:rPr lang="en-US" sz="900" i="1" dirty="0"/>
              <a:t>/</a:t>
            </a:r>
            <a:r>
              <a:rPr lang="en-US" sz="900" i="1" dirty="0" err="1"/>
              <a:t>Feature_extraction_using_convolution</a:t>
            </a:r>
            <a:endParaRPr lang="en-US" sz="900" i="1" dirty="0"/>
          </a:p>
        </p:txBody>
      </p:sp>
      <p:sp>
        <p:nvSpPr>
          <p:cNvPr id="11"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Convolutional Neural Networks (CNNs)</a:t>
            </a:r>
            <a:endParaRPr lang="en-US" dirty="0"/>
          </a:p>
        </p:txBody>
      </p:sp>
      <p:sp>
        <p:nvSpPr>
          <p:cNvPr id="12" name="TextBox 11"/>
          <p:cNvSpPr txBox="1"/>
          <p:nvPr/>
        </p:nvSpPr>
        <p:spPr>
          <a:xfrm>
            <a:off x="137522" y="1771408"/>
            <a:ext cx="8892178" cy="1477328"/>
          </a:xfrm>
          <a:prstGeom prst="rect">
            <a:avLst/>
          </a:prstGeom>
          <a:noFill/>
        </p:spPr>
        <p:txBody>
          <a:bodyPr wrap="none" rtlCol="0">
            <a:spAutoFit/>
          </a:bodyPr>
          <a:lstStyle/>
          <a:p>
            <a:r>
              <a:rPr lang="en-US" dirty="0" smtClean="0"/>
              <a:t>Main CNN idea for text:</a:t>
            </a:r>
          </a:p>
          <a:p>
            <a:r>
              <a:rPr lang="en-US" b="1" dirty="0" smtClean="0">
                <a:solidFill>
                  <a:schemeClr val="accent2"/>
                </a:solidFill>
              </a:rPr>
              <a:t>Compute vectors for n-grams</a:t>
            </a:r>
            <a:r>
              <a:rPr lang="en-US" dirty="0" smtClean="0"/>
              <a:t> and group them afterwards</a:t>
            </a:r>
          </a:p>
          <a:p>
            <a:endParaRPr lang="en-US" dirty="0" smtClean="0"/>
          </a:p>
          <a:p>
            <a:r>
              <a:rPr lang="en-US" dirty="0" smtClean="0"/>
              <a:t>Example: “this takes too long” compute vectors for: </a:t>
            </a:r>
          </a:p>
          <a:p>
            <a:r>
              <a:rPr lang="en-US" dirty="0" smtClean="0"/>
              <a:t>This takes, takes too, too long, this takes too, takes too long, this takes too long</a:t>
            </a:r>
          </a:p>
        </p:txBody>
      </p:sp>
      <p:pic>
        <p:nvPicPr>
          <p:cNvPr id="13" name="Εικόνα 12"/>
          <p:cNvPicPr>
            <a:picLocks noChangeAspect="1"/>
          </p:cNvPicPr>
          <p:nvPr/>
        </p:nvPicPr>
        <p:blipFill>
          <a:blip r:embed="rId4"/>
          <a:stretch>
            <a:fillRect/>
          </a:stretch>
        </p:blipFill>
        <p:spPr>
          <a:xfrm>
            <a:off x="1248002" y="3531496"/>
            <a:ext cx="1447800" cy="1371600"/>
          </a:xfrm>
          <a:prstGeom prst="rect">
            <a:avLst/>
          </a:prstGeom>
        </p:spPr>
      </p:pic>
      <p:pic>
        <p:nvPicPr>
          <p:cNvPr id="14" name="Εικόνα 13"/>
          <p:cNvPicPr>
            <a:picLocks noChangeAspect="1"/>
          </p:cNvPicPr>
          <p:nvPr/>
        </p:nvPicPr>
        <p:blipFill>
          <a:blip r:embed="rId5"/>
          <a:stretch>
            <a:fillRect/>
          </a:stretch>
        </p:blipFill>
        <p:spPr>
          <a:xfrm>
            <a:off x="3185922" y="3817246"/>
            <a:ext cx="889000" cy="800100"/>
          </a:xfrm>
          <a:prstGeom prst="rect">
            <a:avLst/>
          </a:prstGeom>
        </p:spPr>
      </p:pic>
      <p:sp>
        <p:nvSpPr>
          <p:cNvPr id="15" name="TextBox 14"/>
          <p:cNvSpPr txBox="1"/>
          <p:nvPr/>
        </p:nvSpPr>
        <p:spPr>
          <a:xfrm>
            <a:off x="1248539" y="4864996"/>
            <a:ext cx="1497526" cy="369332"/>
          </a:xfrm>
          <a:prstGeom prst="rect">
            <a:avLst/>
          </a:prstGeom>
          <a:noFill/>
        </p:spPr>
        <p:txBody>
          <a:bodyPr wrap="none" rtlCol="0">
            <a:spAutoFit/>
          </a:bodyPr>
          <a:lstStyle/>
          <a:p>
            <a:r>
              <a:rPr lang="en-US" smtClean="0"/>
              <a:t>Input matrix</a:t>
            </a:r>
            <a:endParaRPr lang="el-GR" dirty="0"/>
          </a:p>
        </p:txBody>
      </p:sp>
      <p:sp>
        <p:nvSpPr>
          <p:cNvPr id="16" name="TextBox 15"/>
          <p:cNvSpPr txBox="1"/>
          <p:nvPr/>
        </p:nvSpPr>
        <p:spPr>
          <a:xfrm>
            <a:off x="2722962" y="4541830"/>
            <a:ext cx="1814920" cy="646331"/>
          </a:xfrm>
          <a:prstGeom prst="rect">
            <a:avLst/>
          </a:prstGeom>
          <a:noFill/>
        </p:spPr>
        <p:txBody>
          <a:bodyPr wrap="none" rtlCol="0">
            <a:spAutoFit/>
          </a:bodyPr>
          <a:lstStyle/>
          <a:p>
            <a:pPr algn="ctr"/>
            <a:r>
              <a:rPr lang="en-US" dirty="0" smtClean="0"/>
              <a:t>Convolutional </a:t>
            </a:r>
          </a:p>
          <a:p>
            <a:pPr algn="ctr"/>
            <a:r>
              <a:rPr lang="en-US" dirty="0" smtClean="0"/>
              <a:t>3x3 filter</a:t>
            </a:r>
            <a:endParaRPr lang="el-GR" dirty="0"/>
          </a:p>
        </p:txBody>
      </p:sp>
      <p:sp>
        <p:nvSpPr>
          <p:cNvPr id="17" name="Δεξιό βέλος 16"/>
          <p:cNvSpPr/>
          <p:nvPr/>
        </p:nvSpPr>
        <p:spPr>
          <a:xfrm>
            <a:off x="4660900" y="3918446"/>
            <a:ext cx="742880" cy="484632"/>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3294975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Convolutional Neural Networks (CNNs)</a:t>
            </a:r>
            <a:endParaRPr lang="en-US" dirty="0"/>
          </a:p>
        </p:txBody>
      </p:sp>
      <p:sp>
        <p:nvSpPr>
          <p:cNvPr id="12" name="TextBox 11"/>
          <p:cNvSpPr txBox="1"/>
          <p:nvPr/>
        </p:nvSpPr>
        <p:spPr>
          <a:xfrm>
            <a:off x="137522" y="1771408"/>
            <a:ext cx="6590266" cy="646331"/>
          </a:xfrm>
          <a:prstGeom prst="rect">
            <a:avLst/>
          </a:prstGeom>
          <a:noFill/>
        </p:spPr>
        <p:txBody>
          <a:bodyPr wrap="none" rtlCol="0">
            <a:spAutoFit/>
          </a:bodyPr>
          <a:lstStyle/>
          <a:p>
            <a:r>
              <a:rPr lang="en-US" dirty="0" smtClean="0"/>
              <a:t>Main CNN idea for text:</a:t>
            </a:r>
          </a:p>
          <a:p>
            <a:r>
              <a:rPr lang="en-US" dirty="0" smtClean="0"/>
              <a:t>Compute vectors for n-grams and </a:t>
            </a:r>
            <a:r>
              <a:rPr lang="en-US" b="1" dirty="0" smtClean="0">
                <a:solidFill>
                  <a:schemeClr val="accent2"/>
                </a:solidFill>
              </a:rPr>
              <a:t>group them afterwards</a:t>
            </a:r>
          </a:p>
        </p:txBody>
      </p:sp>
      <p:pic>
        <p:nvPicPr>
          <p:cNvPr id="9" name="Εικόνα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6275" y="2716503"/>
            <a:ext cx="5442607" cy="3035300"/>
          </a:xfrm>
          <a:prstGeom prst="rect">
            <a:avLst/>
          </a:prstGeom>
        </p:spPr>
      </p:pic>
      <p:sp>
        <p:nvSpPr>
          <p:cNvPr id="2" name="Ορθογώνιο 1"/>
          <p:cNvSpPr/>
          <p:nvPr/>
        </p:nvSpPr>
        <p:spPr>
          <a:xfrm>
            <a:off x="2410389" y="6121136"/>
            <a:ext cx="4572000" cy="230832"/>
          </a:xfrm>
          <a:prstGeom prst="rect">
            <a:avLst/>
          </a:prstGeom>
        </p:spPr>
        <p:txBody>
          <a:bodyPr>
            <a:spAutoFit/>
          </a:bodyPr>
          <a:lstStyle/>
          <a:p>
            <a:pPr algn="ctr"/>
            <a:r>
              <a:rPr lang="en-US" sz="900" i="1" dirty="0">
                <a:latin typeface="Arial" charset="0"/>
                <a:ea typeface="Arial" charset="0"/>
                <a:cs typeface="Arial" charset="0"/>
              </a:rPr>
              <a:t>https://</a:t>
            </a:r>
            <a:r>
              <a:rPr lang="en-US" sz="900" i="1" dirty="0" err="1">
                <a:latin typeface="Arial" charset="0"/>
                <a:ea typeface="Arial" charset="0"/>
                <a:cs typeface="Arial" charset="0"/>
              </a:rPr>
              <a:t>shafeentejani.github.io</a:t>
            </a:r>
            <a:r>
              <a:rPr lang="en-US" sz="900" i="1" dirty="0">
                <a:latin typeface="Arial" charset="0"/>
                <a:ea typeface="Arial" charset="0"/>
                <a:cs typeface="Arial" charset="0"/>
              </a:rPr>
              <a:t>/assets/images/</a:t>
            </a:r>
            <a:r>
              <a:rPr lang="en-US" sz="900" i="1" dirty="0" err="1">
                <a:latin typeface="Arial" charset="0"/>
                <a:ea typeface="Arial" charset="0"/>
                <a:cs typeface="Arial" charset="0"/>
              </a:rPr>
              <a:t>pooling.gif</a:t>
            </a:r>
            <a:endParaRPr lang="en-US" sz="900" i="1" dirty="0">
              <a:latin typeface="Arial" charset="0"/>
              <a:ea typeface="Arial" charset="0"/>
              <a:cs typeface="Arial" charset="0"/>
            </a:endParaRPr>
          </a:p>
        </p:txBody>
      </p:sp>
      <p:sp>
        <p:nvSpPr>
          <p:cNvPr id="4" name="TextBox 3"/>
          <p:cNvSpPr txBox="1"/>
          <p:nvPr/>
        </p:nvSpPr>
        <p:spPr>
          <a:xfrm>
            <a:off x="4212896" y="3566057"/>
            <a:ext cx="1199367" cy="738664"/>
          </a:xfrm>
          <a:prstGeom prst="rect">
            <a:avLst/>
          </a:prstGeom>
          <a:noFill/>
        </p:spPr>
        <p:txBody>
          <a:bodyPr wrap="none" rtlCol="0">
            <a:spAutoFit/>
          </a:bodyPr>
          <a:lstStyle/>
          <a:p>
            <a:r>
              <a:rPr lang="en-US" sz="1400" dirty="0" smtClean="0"/>
              <a:t>max pool</a:t>
            </a:r>
          </a:p>
          <a:p>
            <a:r>
              <a:rPr lang="en-US" sz="1400" dirty="0" smtClean="0"/>
              <a:t>2x2 filters </a:t>
            </a:r>
          </a:p>
          <a:p>
            <a:r>
              <a:rPr lang="en-US" sz="1400" dirty="0" smtClean="0"/>
              <a:t>and stride 2</a:t>
            </a:r>
            <a:endParaRPr lang="el-GR" sz="1400" dirty="0"/>
          </a:p>
        </p:txBody>
      </p:sp>
      <p:cxnSp>
        <p:nvCxnSpPr>
          <p:cNvPr id="16" name="Ευθύγραμμο βέλος σύνδεσης 15"/>
          <p:cNvCxnSpPr/>
          <p:nvPr/>
        </p:nvCxnSpPr>
        <p:spPr>
          <a:xfrm>
            <a:off x="4248385" y="4348906"/>
            <a:ext cx="1199367" cy="1270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65181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280" y="6083300"/>
            <a:ext cx="7843420" cy="461665"/>
          </a:xfrm>
          <a:prstGeom prst="rect">
            <a:avLst/>
          </a:prstGeom>
        </p:spPr>
        <p:txBody>
          <a:bodyPr wrap="square">
            <a:spAutoFit/>
          </a:bodyPr>
          <a:lstStyle/>
          <a:p>
            <a:pPr algn="ctr"/>
            <a:r>
              <a:rPr lang="en-US" sz="1200" dirty="0" err="1"/>
              <a:t>Severyn</a:t>
            </a:r>
            <a:r>
              <a:rPr lang="en-US" sz="1200" dirty="0"/>
              <a:t>, </a:t>
            </a:r>
            <a:r>
              <a:rPr lang="en-US" sz="1200" dirty="0" err="1"/>
              <a:t>Aliaksei</a:t>
            </a:r>
            <a:r>
              <a:rPr lang="en-US" sz="1200" dirty="0"/>
              <a:t>, and Alessandro </a:t>
            </a:r>
            <a:r>
              <a:rPr lang="en-US" sz="1200" dirty="0" err="1"/>
              <a:t>Moschitti</a:t>
            </a:r>
            <a:r>
              <a:rPr lang="en-US" sz="1200" dirty="0"/>
              <a:t>. "UNITN: Training Deep Convolutional Neural Network for Twitter Sentiment Classification." </a:t>
            </a:r>
            <a:r>
              <a:rPr lang="en-US" sz="1200" i="1" dirty="0" err="1"/>
              <a:t>SemEval</a:t>
            </a:r>
            <a:r>
              <a:rPr lang="en-US" sz="1200" i="1" dirty="0"/>
              <a:t>@ NAACL-HLT</a:t>
            </a:r>
            <a:r>
              <a:rPr lang="en-US" sz="1200" dirty="0"/>
              <a:t>. 2015.</a:t>
            </a:r>
            <a:endParaRPr lang="en-US" sz="1200" i="1" dirty="0">
              <a:latin typeface="Arial" charset="0"/>
              <a:ea typeface="Arial" charset="0"/>
              <a:cs typeface="Arial" charset="0"/>
            </a:endParaRPr>
          </a:p>
        </p:txBody>
      </p:sp>
      <p:sp>
        <p:nvSpPr>
          <p:cNvPr id="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CNN for text classification</a:t>
            </a:r>
            <a:endParaRPr lang="en-US" dirty="0"/>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00" y="1707139"/>
            <a:ext cx="7645400" cy="4040621"/>
          </a:xfrm>
          <a:prstGeom prst="rect">
            <a:avLst/>
          </a:prstGeom>
        </p:spPr>
      </p:pic>
    </p:spTree>
    <p:extLst>
      <p:ext uri="{BB962C8B-B14F-4D97-AF65-F5344CB8AC3E}">
        <p14:creationId xmlns:p14="http://schemas.microsoft.com/office/powerpoint/2010/main" val="89603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CNN with multiple filters</a:t>
            </a:r>
            <a:endParaRPr lang="en-US" dirty="0"/>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120" y="1752601"/>
            <a:ext cx="8229600" cy="3320866"/>
          </a:xfrm>
          <a:prstGeom prst="rect">
            <a:avLst/>
          </a:prstGeom>
        </p:spPr>
      </p:pic>
      <p:sp>
        <p:nvSpPr>
          <p:cNvPr id="8" name="Ορθογώνιο 7"/>
          <p:cNvSpPr/>
          <p:nvPr/>
        </p:nvSpPr>
        <p:spPr>
          <a:xfrm>
            <a:off x="1689100" y="4934967"/>
            <a:ext cx="6306720" cy="276999"/>
          </a:xfrm>
          <a:prstGeom prst="rect">
            <a:avLst/>
          </a:prstGeom>
        </p:spPr>
        <p:txBody>
          <a:bodyPr wrap="square">
            <a:spAutoFit/>
          </a:bodyPr>
          <a:lstStyle/>
          <a:p>
            <a:r>
              <a:rPr lang="en-US" sz="1200" i="1" dirty="0">
                <a:latin typeface="Arial" charset="0"/>
                <a:ea typeface="Arial" charset="0"/>
                <a:cs typeface="Arial" charset="0"/>
              </a:rPr>
              <a:t>Kim, </a:t>
            </a:r>
            <a:r>
              <a:rPr lang="en-US" sz="1200" i="1" dirty="0" smtClean="0">
                <a:latin typeface="Arial" charset="0"/>
                <a:ea typeface="Arial" charset="0"/>
                <a:cs typeface="Arial" charset="0"/>
              </a:rPr>
              <a:t>Y. “Convolutional </a:t>
            </a:r>
            <a:r>
              <a:rPr lang="en-US" sz="1200" i="1" dirty="0">
                <a:latin typeface="Arial" charset="0"/>
                <a:ea typeface="Arial" charset="0"/>
                <a:cs typeface="Arial" charset="0"/>
              </a:rPr>
              <a:t>Neural Networks for Sentence </a:t>
            </a:r>
            <a:r>
              <a:rPr lang="en-US" sz="1200" i="1" dirty="0" smtClean="0">
                <a:latin typeface="Arial" charset="0"/>
                <a:ea typeface="Arial" charset="0"/>
                <a:cs typeface="Arial" charset="0"/>
              </a:rPr>
              <a:t>Classification”, EMNLP (2014)</a:t>
            </a:r>
            <a:endParaRPr lang="el-GR" i="1" dirty="0"/>
          </a:p>
        </p:txBody>
      </p:sp>
      <p:sp>
        <p:nvSpPr>
          <p:cNvPr id="9" name="Ορθογώνιο 8"/>
          <p:cNvSpPr/>
          <p:nvPr/>
        </p:nvSpPr>
        <p:spPr>
          <a:xfrm>
            <a:off x="2699084" y="5678263"/>
            <a:ext cx="4286751" cy="369332"/>
          </a:xfrm>
          <a:prstGeom prst="rect">
            <a:avLst/>
          </a:prstGeom>
        </p:spPr>
        <p:txBody>
          <a:bodyPr wrap="none">
            <a:spAutoFit/>
          </a:bodyPr>
          <a:lstStyle/>
          <a:p>
            <a:pPr>
              <a:defRPr/>
            </a:pPr>
            <a:r>
              <a:rPr lang="en-US" dirty="0"/>
              <a:t>sliding over 3, 4 or 5 words at a </a:t>
            </a:r>
            <a:r>
              <a:rPr lang="en-US" dirty="0" smtClean="0"/>
              <a:t>time </a:t>
            </a:r>
            <a:endParaRPr lang="en-US" dirty="0"/>
          </a:p>
        </p:txBody>
      </p:sp>
    </p:spTree>
    <p:extLst>
      <p:ext uri="{BB962C8B-B14F-4D97-AF65-F5344CB8AC3E}">
        <p14:creationId xmlns:p14="http://schemas.microsoft.com/office/powerpoint/2010/main" val="3905936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Recurrent Neural Networks (RNNs)</a:t>
            </a:r>
            <a:endParaRPr lang="en-US" dirty="0"/>
          </a:p>
        </p:txBody>
      </p:sp>
      <p:sp>
        <p:nvSpPr>
          <p:cNvPr id="8" name="TextBox 7"/>
          <p:cNvSpPr txBox="1"/>
          <p:nvPr/>
        </p:nvSpPr>
        <p:spPr>
          <a:xfrm>
            <a:off x="137522" y="1592570"/>
            <a:ext cx="4642618" cy="923330"/>
          </a:xfrm>
          <a:prstGeom prst="rect">
            <a:avLst/>
          </a:prstGeom>
          <a:noFill/>
        </p:spPr>
        <p:txBody>
          <a:bodyPr wrap="none" rtlCol="0">
            <a:spAutoFit/>
          </a:bodyPr>
          <a:lstStyle/>
          <a:p>
            <a:r>
              <a:rPr lang="en-US" dirty="0"/>
              <a:t>Main RNN idea for text:</a:t>
            </a:r>
          </a:p>
          <a:p>
            <a:r>
              <a:rPr lang="en-US" dirty="0"/>
              <a:t>Condition on </a:t>
            </a:r>
            <a:r>
              <a:rPr lang="en-US" b="1" dirty="0">
                <a:solidFill>
                  <a:schemeClr val="accent2"/>
                </a:solidFill>
              </a:rPr>
              <a:t>all previous words</a:t>
            </a:r>
          </a:p>
          <a:p>
            <a:r>
              <a:rPr lang="en-US" dirty="0"/>
              <a:t>Use same set of weights at all time steps</a:t>
            </a:r>
            <a:endParaRPr lang="en-US" b="1" dirty="0">
              <a:solidFill>
                <a:schemeClr val="accent2"/>
              </a:solidFill>
            </a:endParaRPr>
          </a:p>
        </p:txBody>
      </p:sp>
      <p:grpSp>
        <p:nvGrpSpPr>
          <p:cNvPr id="11" name="Ομάδα 10"/>
          <p:cNvGrpSpPr/>
          <p:nvPr/>
        </p:nvGrpSpPr>
        <p:grpSpPr>
          <a:xfrm>
            <a:off x="234631" y="2646484"/>
            <a:ext cx="6385547" cy="1943100"/>
            <a:chOff x="317500" y="3004996"/>
            <a:chExt cx="6843411" cy="2240104"/>
          </a:xfrm>
        </p:grpSpPr>
        <p:pic>
          <p:nvPicPr>
            <p:cNvPr id="3" name="Εικόνα 2"/>
            <p:cNvPicPr>
              <a:picLocks noChangeAspect="1"/>
            </p:cNvPicPr>
            <p:nvPr/>
          </p:nvPicPr>
          <p:blipFill>
            <a:blip r:embed="rId3"/>
            <a:stretch>
              <a:fillRect/>
            </a:stretch>
          </p:blipFill>
          <p:spPr>
            <a:xfrm>
              <a:off x="317500" y="3004996"/>
              <a:ext cx="4069180" cy="2240104"/>
            </a:xfrm>
            <a:prstGeom prst="rect">
              <a:avLst/>
            </a:prstGeom>
            <a:ln>
              <a:solidFill>
                <a:schemeClr val="accent1"/>
              </a:solidFill>
            </a:ln>
          </p:spPr>
        </p:pic>
        <p:pic>
          <p:nvPicPr>
            <p:cNvPr id="5" name="Εικόνα 4"/>
            <p:cNvPicPr>
              <a:picLocks noChangeAspect="1"/>
            </p:cNvPicPr>
            <p:nvPr/>
          </p:nvPicPr>
          <p:blipFill>
            <a:blip r:embed="rId4"/>
            <a:stretch>
              <a:fillRect/>
            </a:stretch>
          </p:blipFill>
          <p:spPr>
            <a:xfrm>
              <a:off x="4886744" y="3122126"/>
              <a:ext cx="2274167" cy="1888715"/>
            </a:xfrm>
            <a:prstGeom prst="rect">
              <a:avLst/>
            </a:prstGeom>
            <a:ln>
              <a:solidFill>
                <a:schemeClr val="accent1"/>
              </a:solidFill>
            </a:ln>
          </p:spPr>
        </p:pic>
        <mc:AlternateContent xmlns:mc="http://schemas.openxmlformats.org/markup-compatibility/2006" xmlns:a14="http://schemas.microsoft.com/office/drawing/2010/main">
          <mc:Choice Requires="a14">
            <p:sp>
              <p:nvSpPr>
                <p:cNvPr id="10" name="TextBox 9"/>
                <p:cNvSpPr txBox="1"/>
                <p:nvPr/>
              </p:nvSpPr>
              <p:spPr>
                <a:xfrm>
                  <a:off x="4453169" y="3880763"/>
                  <a:ext cx="36708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2800" i="1" smtClean="0">
                            <a:latin typeface="Cambria Math" charset="0"/>
                          </a:rPr>
                          <m:t>≜</m:t>
                        </m:r>
                      </m:oMath>
                    </m:oMathPara>
                  </a14:m>
                  <a:endParaRPr lang="el-GR" dirty="0"/>
                </a:p>
              </p:txBody>
            </p:sp>
          </mc:Choice>
          <mc:Fallback xmlns="">
            <p:sp>
              <p:nvSpPr>
                <p:cNvPr id="10" name="TextBox 9"/>
                <p:cNvSpPr txBox="1">
                  <a:spLocks noRot="1" noChangeAspect="1" noMove="1" noResize="1" noEditPoints="1" noAdjustHandles="1" noChangeArrowheads="1" noChangeShapeType="1" noTextEdit="1"/>
                </p:cNvSpPr>
                <p:nvPr/>
              </p:nvSpPr>
              <p:spPr>
                <a:xfrm>
                  <a:off x="4453169" y="3880763"/>
                  <a:ext cx="367087" cy="430887"/>
                </a:xfrm>
                <a:prstGeom prst="rect">
                  <a:avLst/>
                </a:prstGeom>
                <a:blipFill rotWithShape="0">
                  <a:blip r:embed="rId5"/>
                  <a:stretch>
                    <a:fillRect/>
                  </a:stretch>
                </a:blipFill>
              </p:spPr>
              <p:txBody>
                <a:bodyPr/>
                <a:lstStyle/>
                <a:p>
                  <a:r>
                    <a:rPr lang="el-GR">
                      <a:noFill/>
                    </a:rPr>
                    <a:t> </a:t>
                  </a:r>
                </a:p>
              </p:txBody>
            </p:sp>
          </mc:Fallback>
        </mc:AlternateContent>
      </p:grpSp>
      <mc:AlternateContent xmlns:mc="http://schemas.openxmlformats.org/markup-compatibility/2006" xmlns:a14="http://schemas.microsoft.com/office/drawing/2010/main">
        <mc:Choice Requires="a14">
          <p:sp>
            <p:nvSpPr>
              <p:cNvPr id="13" name="Ορθογώνιο 12"/>
              <p:cNvSpPr/>
              <p:nvPr/>
            </p:nvSpPr>
            <p:spPr>
              <a:xfrm>
                <a:off x="5029200" y="2251928"/>
                <a:ext cx="3653564" cy="4129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chemeClr val="tx1"/>
                              </a:solidFill>
                              <a:latin typeface="Cambria Math" panose="02040503050406030204" pitchFamily="18" charset="0"/>
                            </a:rPr>
                          </m:ctrlPr>
                        </m:sSubPr>
                        <m:e>
                          <m:r>
                            <a:rPr lang="en-US" sz="2000" b="0" i="1" smtClean="0">
                              <a:solidFill>
                                <a:schemeClr val="tx1"/>
                              </a:solidFill>
                              <a:latin typeface="Cambria Math" charset="0"/>
                            </a:rPr>
                            <m:t>h</m:t>
                          </m:r>
                        </m:e>
                        <m:sub>
                          <m:r>
                            <a:rPr lang="en-US" sz="2000" b="0" i="1" smtClean="0">
                              <a:solidFill>
                                <a:schemeClr val="tx1"/>
                              </a:solidFill>
                              <a:latin typeface="Cambria Math" charset="0"/>
                            </a:rPr>
                            <m:t>𝑡</m:t>
                          </m:r>
                        </m:sub>
                      </m:sSub>
                      <m:r>
                        <a:rPr lang="en-US" sz="2000" b="0" i="1">
                          <a:solidFill>
                            <a:schemeClr val="tx1"/>
                          </a:solidFill>
                          <a:latin typeface="Cambria Math" charset="0"/>
                        </a:rPr>
                        <m:t>=  </m:t>
                      </m:r>
                      <m:r>
                        <a:rPr lang="el-GR" sz="2000" b="0" i="1">
                          <a:solidFill>
                            <a:schemeClr val="tx1"/>
                          </a:solidFill>
                          <a:latin typeface="Cambria Math" charset="0"/>
                        </a:rPr>
                        <m:t>𝜎</m:t>
                      </m:r>
                      <m:r>
                        <a:rPr lang="el-GR" sz="2000" b="0" i="1">
                          <a:solidFill>
                            <a:schemeClr val="tx1"/>
                          </a:solidFill>
                          <a:latin typeface="Cambria Math" charset="0"/>
                        </a:rPr>
                        <m:t>(</m:t>
                      </m:r>
                      <m:sSup>
                        <m:sSupPr>
                          <m:ctrlPr>
                            <a:rPr lang="el-GR" sz="2000" i="1" smtClean="0">
                              <a:solidFill>
                                <a:schemeClr val="tx1"/>
                              </a:solidFill>
                              <a:latin typeface="Cambria Math" panose="02040503050406030204" pitchFamily="18" charset="0"/>
                            </a:rPr>
                          </m:ctrlPr>
                        </m:sSupPr>
                        <m:e>
                          <m:r>
                            <a:rPr lang="en-US" sz="2000" b="0" i="1" smtClean="0">
                              <a:solidFill>
                                <a:schemeClr val="tx1"/>
                              </a:solidFill>
                              <a:latin typeface="Cambria Math" charset="0"/>
                            </a:rPr>
                            <m:t>𝑊</m:t>
                          </m:r>
                        </m:e>
                        <m:sup>
                          <m:r>
                            <a:rPr lang="en-US" sz="2000" b="0" i="1" smtClean="0">
                              <a:solidFill>
                                <a:schemeClr val="tx1"/>
                              </a:solidFill>
                              <a:latin typeface="Cambria Math" charset="0"/>
                            </a:rPr>
                            <m:t>(</m:t>
                          </m:r>
                          <m:r>
                            <a:rPr lang="en-US" sz="2000" b="0" i="1" smtClean="0">
                              <a:solidFill>
                                <a:schemeClr val="tx1"/>
                              </a:solidFill>
                              <a:latin typeface="Cambria Math" charset="0"/>
                            </a:rPr>
                            <m:t>hh</m:t>
                          </m:r>
                          <m:r>
                            <a:rPr lang="en-US" sz="2000" b="0" i="1" smtClean="0">
                              <a:solidFill>
                                <a:schemeClr val="tx1"/>
                              </a:solidFill>
                              <a:latin typeface="Cambria Math" charset="0"/>
                            </a:rPr>
                            <m:t>)</m:t>
                          </m:r>
                        </m:sup>
                      </m:sSup>
                      <m:sSub>
                        <m:sSubPr>
                          <m:ctrlPr>
                            <a:rPr lang="en-US" sz="2000" i="1">
                              <a:solidFill>
                                <a:schemeClr val="tx1"/>
                              </a:solidFill>
                              <a:latin typeface="Cambria Math" panose="02040503050406030204" pitchFamily="18" charset="0"/>
                            </a:rPr>
                          </m:ctrlPr>
                        </m:sSubPr>
                        <m:e>
                          <m:r>
                            <a:rPr lang="en-US" sz="2000" b="0" i="1">
                              <a:solidFill>
                                <a:schemeClr val="tx1"/>
                              </a:solidFill>
                              <a:latin typeface="Cambria Math" charset="0"/>
                            </a:rPr>
                            <m:t>h</m:t>
                          </m:r>
                        </m:e>
                        <m:sub>
                          <m:r>
                            <a:rPr lang="en-US" sz="2000" b="0" i="1">
                              <a:solidFill>
                                <a:schemeClr val="tx1"/>
                              </a:solidFill>
                              <a:latin typeface="Cambria Math" charset="0"/>
                            </a:rPr>
                            <m:t>𝑡</m:t>
                          </m:r>
                          <m:r>
                            <a:rPr lang="en-US" sz="2000" b="0" i="1" smtClean="0">
                              <a:solidFill>
                                <a:schemeClr val="tx1"/>
                              </a:solidFill>
                              <a:latin typeface="Cambria Math" charset="0"/>
                            </a:rPr>
                            <m:t>−1</m:t>
                          </m:r>
                        </m:sub>
                      </m:sSub>
                      <m:r>
                        <a:rPr lang="en-US" sz="2000" b="0" i="1">
                          <a:solidFill>
                            <a:schemeClr val="tx1"/>
                          </a:solidFill>
                          <a:latin typeface="Cambria Math" charset="0"/>
                        </a:rPr>
                        <m:t>+</m:t>
                      </m:r>
                      <m:sSup>
                        <m:sSupPr>
                          <m:ctrlPr>
                            <a:rPr lang="el-GR" sz="2000" i="1">
                              <a:solidFill>
                                <a:schemeClr val="tx1"/>
                              </a:solidFill>
                              <a:latin typeface="Cambria Math" panose="02040503050406030204" pitchFamily="18" charset="0"/>
                            </a:rPr>
                          </m:ctrlPr>
                        </m:sSupPr>
                        <m:e>
                          <m:r>
                            <a:rPr lang="en-US" sz="2000" b="0" i="1">
                              <a:solidFill>
                                <a:schemeClr val="tx1"/>
                              </a:solidFill>
                              <a:latin typeface="Cambria Math" charset="0"/>
                            </a:rPr>
                            <m:t>𝑊</m:t>
                          </m:r>
                        </m:e>
                        <m:sup>
                          <m:r>
                            <a:rPr lang="en-US" sz="2000" b="0" i="1">
                              <a:solidFill>
                                <a:schemeClr val="tx1"/>
                              </a:solidFill>
                              <a:latin typeface="Cambria Math" charset="0"/>
                            </a:rPr>
                            <m:t>(</m:t>
                          </m:r>
                          <m:r>
                            <a:rPr lang="en-US" sz="2000" b="0" i="1">
                              <a:solidFill>
                                <a:schemeClr val="tx1"/>
                              </a:solidFill>
                              <a:latin typeface="Cambria Math" charset="0"/>
                            </a:rPr>
                            <m:t>h𝑥</m:t>
                          </m:r>
                          <m:r>
                            <a:rPr lang="en-US" sz="2000" b="0" i="1">
                              <a:solidFill>
                                <a:schemeClr val="tx1"/>
                              </a:solidFill>
                              <a:latin typeface="Cambria Math" charset="0"/>
                            </a:rPr>
                            <m:t>)</m:t>
                          </m:r>
                        </m:sup>
                      </m:sSup>
                      <m:sSub>
                        <m:sSubPr>
                          <m:ctrlPr>
                            <a:rPr lang="en-US" sz="2000" i="1" smtClean="0">
                              <a:solidFill>
                                <a:schemeClr val="tx1"/>
                              </a:solidFill>
                              <a:latin typeface="Cambria Math" panose="02040503050406030204" pitchFamily="18" charset="0"/>
                            </a:rPr>
                          </m:ctrlPr>
                        </m:sSubPr>
                        <m:e>
                          <m:r>
                            <a:rPr lang="en-US" sz="2000" b="0" i="1" smtClean="0">
                              <a:solidFill>
                                <a:schemeClr val="tx1"/>
                              </a:solidFill>
                              <a:latin typeface="Cambria Math" charset="0"/>
                            </a:rPr>
                            <m:t>𝑥</m:t>
                          </m:r>
                        </m:e>
                        <m:sub>
                          <m:r>
                            <a:rPr lang="en-US" sz="2000" b="0" i="1">
                              <a:solidFill>
                                <a:schemeClr val="tx1"/>
                              </a:solidFill>
                              <a:latin typeface="Cambria Math" charset="0"/>
                            </a:rPr>
                            <m:t>𝑡</m:t>
                          </m:r>
                        </m:sub>
                      </m:sSub>
                      <m:r>
                        <a:rPr lang="en-US" sz="2000" b="0" i="1">
                          <a:solidFill>
                            <a:schemeClr val="tx1"/>
                          </a:solidFill>
                          <a:latin typeface="Cambria Math" charset="0"/>
                        </a:rPr>
                        <m:t>)</m:t>
                      </m:r>
                    </m:oMath>
                  </m:oMathPara>
                </a14:m>
                <a:endParaRPr lang="el-GR" sz="2000" dirty="0">
                  <a:solidFill>
                    <a:schemeClr val="tx1"/>
                  </a:solidFill>
                </a:endParaRPr>
              </a:p>
            </p:txBody>
          </p:sp>
        </mc:Choice>
        <mc:Fallback xmlns="">
          <p:sp>
            <p:nvSpPr>
              <p:cNvPr id="13" name="Ορθογώνιο 12"/>
              <p:cNvSpPr>
                <a:spLocks noRot="1" noChangeAspect="1" noMove="1" noResize="1" noEditPoints="1" noAdjustHandles="1" noChangeArrowheads="1" noChangeShapeType="1" noTextEdit="1"/>
              </p:cNvSpPr>
              <p:nvPr/>
            </p:nvSpPr>
            <p:spPr>
              <a:xfrm>
                <a:off x="5029200" y="2251928"/>
                <a:ext cx="3653564" cy="412934"/>
              </a:xfrm>
              <a:prstGeom prst="rect">
                <a:avLst/>
              </a:prstGeom>
              <a:blipFill rotWithShape="0">
                <a:blip r:embed="rId6"/>
                <a:stretch>
                  <a:fillRect t="-89706" b="-123529"/>
                </a:stretch>
              </a:blipFill>
            </p:spPr>
            <p:txBody>
              <a:bodyPr/>
              <a:lstStyle/>
              <a:p>
                <a:r>
                  <a:rPr lang="el-GR">
                    <a:noFill/>
                  </a:rPr>
                  <a:t> </a:t>
                </a:r>
              </a:p>
            </p:txBody>
          </p:sp>
        </mc:Fallback>
      </mc:AlternateContent>
      <p:sp>
        <p:nvSpPr>
          <p:cNvPr id="17" name="TextBox 16"/>
          <p:cNvSpPr txBox="1"/>
          <p:nvPr/>
        </p:nvSpPr>
        <p:spPr>
          <a:xfrm>
            <a:off x="234631" y="5766992"/>
            <a:ext cx="3586238" cy="369332"/>
          </a:xfrm>
          <a:prstGeom prst="rect">
            <a:avLst/>
          </a:prstGeom>
          <a:noFill/>
        </p:spPr>
        <p:txBody>
          <a:bodyPr wrap="none" rtlCol="0">
            <a:spAutoFit/>
          </a:bodyPr>
          <a:lstStyle/>
          <a:p>
            <a:pPr marL="285750" indent="-285750">
              <a:buSzPct val="120000"/>
              <a:buFont typeface="AppleColorEmoji" charset="0"/>
              <a:buChar char="😞"/>
            </a:pPr>
            <a:r>
              <a:rPr lang="en-US" dirty="0" smtClean="0">
                <a:hlinkClick r:id="rId7"/>
              </a:rPr>
              <a:t>Vanishing gradient problem</a:t>
            </a:r>
            <a:endParaRPr lang="el-GR" dirty="0"/>
          </a:p>
        </p:txBody>
      </p:sp>
      <p:pic>
        <p:nvPicPr>
          <p:cNvPr id="18" name="Εικόνα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0869" y="4818496"/>
            <a:ext cx="5169669" cy="1618196"/>
          </a:xfrm>
          <a:prstGeom prst="rect">
            <a:avLst/>
          </a:prstGeom>
        </p:spPr>
      </p:pic>
      <p:sp>
        <p:nvSpPr>
          <p:cNvPr id="19" name="TextBox 18"/>
          <p:cNvSpPr txBox="1"/>
          <p:nvPr/>
        </p:nvSpPr>
        <p:spPr>
          <a:xfrm>
            <a:off x="234631" y="5107694"/>
            <a:ext cx="3280065" cy="369332"/>
          </a:xfrm>
          <a:prstGeom prst="rect">
            <a:avLst/>
          </a:prstGeom>
          <a:noFill/>
        </p:spPr>
        <p:txBody>
          <a:bodyPr wrap="none" rtlCol="0">
            <a:spAutoFit/>
          </a:bodyPr>
          <a:lstStyle/>
          <a:p>
            <a:pPr marL="285750" indent="-285750">
              <a:buSzPct val="120000"/>
              <a:buFont typeface="AppleColorEmoji" charset="0"/>
              <a:buChar char="😁"/>
            </a:pPr>
            <a:r>
              <a:rPr lang="en-US" dirty="0" smtClean="0"/>
              <a:t>Stack them up, Lego fun!</a:t>
            </a:r>
            <a:endParaRPr lang="el-GR" dirty="0"/>
          </a:p>
        </p:txBody>
      </p:sp>
      <p:sp>
        <p:nvSpPr>
          <p:cNvPr id="20" name="TextBox 19"/>
          <p:cNvSpPr txBox="1"/>
          <p:nvPr/>
        </p:nvSpPr>
        <p:spPr>
          <a:xfrm>
            <a:off x="7620000" y="3467100"/>
            <a:ext cx="184731" cy="369332"/>
          </a:xfrm>
          <a:prstGeom prst="rect">
            <a:avLst/>
          </a:prstGeom>
          <a:noFill/>
        </p:spPr>
        <p:txBody>
          <a:bodyPr wrap="none" rtlCol="0">
            <a:spAutoFit/>
          </a:bodyPr>
          <a:lstStyle/>
          <a:p>
            <a:endParaRPr lang="el-GR" dirty="0"/>
          </a:p>
        </p:txBody>
      </p:sp>
      <p:sp>
        <p:nvSpPr>
          <p:cNvPr id="21" name="Ορθογώνιο 20"/>
          <p:cNvSpPr/>
          <p:nvPr/>
        </p:nvSpPr>
        <p:spPr>
          <a:xfrm>
            <a:off x="1749491" y="6355608"/>
            <a:ext cx="7708900" cy="276999"/>
          </a:xfrm>
          <a:prstGeom prst="rect">
            <a:avLst/>
          </a:prstGeom>
        </p:spPr>
        <p:txBody>
          <a:bodyPr wrap="square">
            <a:spAutoFit/>
          </a:bodyPr>
          <a:lstStyle/>
          <a:p>
            <a:r>
              <a:rPr lang="en-US" sz="1200" i="1" dirty="0">
                <a:latin typeface="Arial" charset="0"/>
                <a:ea typeface="Arial" charset="0"/>
                <a:cs typeface="Arial" charset="0"/>
              </a:rPr>
              <a:t>https://</a:t>
            </a:r>
            <a:r>
              <a:rPr lang="en-US" sz="1200" i="1" dirty="0" err="1">
                <a:latin typeface="Arial" charset="0"/>
                <a:ea typeface="Arial" charset="0"/>
                <a:cs typeface="Arial" charset="0"/>
              </a:rPr>
              <a:t>discuss.pytorch.org</a:t>
            </a:r>
            <a:r>
              <a:rPr lang="en-US" sz="1200" i="1" dirty="0">
                <a:latin typeface="Arial" charset="0"/>
                <a:ea typeface="Arial" charset="0"/>
                <a:cs typeface="Arial" charset="0"/>
              </a:rPr>
              <a:t>/uploads/default/original/1X/6415da0424dd66f2f5b134709b92baa59e604c55.jpg</a:t>
            </a:r>
            <a:endParaRPr lang="el-GR" sz="1200" i="1" dirty="0">
              <a:latin typeface="Arial" charset="0"/>
              <a:ea typeface="Arial" charset="0"/>
              <a:cs typeface="Arial" charset="0"/>
            </a:endParaRPr>
          </a:p>
        </p:txBody>
      </p:sp>
      <p:sp>
        <p:nvSpPr>
          <p:cNvPr id="22" name="Ορθογώνιο 21"/>
          <p:cNvSpPr/>
          <p:nvPr/>
        </p:nvSpPr>
        <p:spPr>
          <a:xfrm>
            <a:off x="285768" y="4657578"/>
            <a:ext cx="2927445" cy="230832"/>
          </a:xfrm>
          <a:prstGeom prst="rect">
            <a:avLst/>
          </a:prstGeom>
        </p:spPr>
        <p:txBody>
          <a:bodyPr wrap="square">
            <a:spAutoFit/>
          </a:bodyPr>
          <a:lstStyle/>
          <a:p>
            <a:r>
              <a:rPr lang="en-US" sz="900" i="1" dirty="0">
                <a:latin typeface="Arial" charset="0"/>
                <a:ea typeface="Arial" charset="0"/>
                <a:cs typeface="Arial" charset="0"/>
              </a:rPr>
              <a:t>https://</a:t>
            </a:r>
            <a:r>
              <a:rPr lang="en-US" sz="900" i="1" dirty="0" err="1">
                <a:latin typeface="Arial" charset="0"/>
                <a:ea typeface="Arial" charset="0"/>
                <a:cs typeface="Arial" charset="0"/>
              </a:rPr>
              <a:t>pbs.twimg.com</a:t>
            </a:r>
            <a:r>
              <a:rPr lang="en-US" sz="900" i="1" dirty="0">
                <a:latin typeface="Arial" charset="0"/>
                <a:ea typeface="Arial" charset="0"/>
                <a:cs typeface="Arial" charset="0"/>
              </a:rPr>
              <a:t>/media/C2j-8j5UsAACgEK.jpg</a:t>
            </a:r>
          </a:p>
        </p:txBody>
      </p:sp>
    </p:spTree>
    <p:extLst>
      <p:ext uri="{BB962C8B-B14F-4D97-AF65-F5344CB8AC3E}">
        <p14:creationId xmlns:p14="http://schemas.microsoft.com/office/powerpoint/2010/main" val="996713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Bidirectional RNNs</a:t>
            </a:r>
            <a:endParaRPr lang="en-US" dirty="0"/>
          </a:p>
        </p:txBody>
      </p:sp>
      <p:sp>
        <p:nvSpPr>
          <p:cNvPr id="15" name="AutoShape 6" descr="/var/folders/86/bm6qd9v503vfsddhv99qv8rr0000gn/T/com.microsoft.Powerpoint/WebArchiveCopyPasteTempFiles/latex.php?latex=t&amp;bg=ffffff&amp;fg=000&amp;s=0"/>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6" name="Εικόνα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22" y="2479634"/>
            <a:ext cx="4160296" cy="2718231"/>
          </a:xfrm>
          <a:prstGeom prst="rect">
            <a:avLst/>
          </a:prstGeom>
        </p:spPr>
      </p:pic>
      <mc:AlternateContent xmlns:mc="http://schemas.openxmlformats.org/markup-compatibility/2006" xmlns:a14="http://schemas.microsoft.com/office/drawing/2010/main">
        <mc:Choice Requires="a14">
          <p:sp>
            <p:nvSpPr>
              <p:cNvPr id="18" name="Ορθογώνιο 17"/>
              <p:cNvSpPr/>
              <p:nvPr/>
            </p:nvSpPr>
            <p:spPr>
              <a:xfrm>
                <a:off x="294856" y="5696106"/>
                <a:ext cx="8285409" cy="709553"/>
              </a:xfrm>
              <a:prstGeom prst="rect">
                <a:avLst/>
              </a:prstGeom>
            </p:spPr>
            <p:txBody>
              <a:bodyPr wrap="square">
                <a:spAutoFit/>
              </a:bodyPr>
              <a:lstStyle/>
              <a:p>
                <a:pPr lvl="0" defTabSz="914400" eaLnBrk="0" fontAlgn="base" hangingPunct="0">
                  <a:spcBef>
                    <a:spcPct val="0"/>
                  </a:spcBef>
                  <a:spcAft>
                    <a:spcPct val="0"/>
                  </a:spcAft>
                </a:pPr>
                <a:r>
                  <a:rPr lang="el-GR" altLang="el-GR" dirty="0" err="1"/>
                  <a:t>two</a:t>
                </a:r>
                <a:r>
                  <a:rPr lang="el-GR" altLang="el-GR" dirty="0"/>
                  <a:t> </a:t>
                </a:r>
                <a:r>
                  <a:rPr lang="el-GR" altLang="el-GR" dirty="0" err="1"/>
                  <a:t>RNNs</a:t>
                </a:r>
                <a:r>
                  <a:rPr lang="el-GR" altLang="el-GR" dirty="0"/>
                  <a:t> </a:t>
                </a:r>
                <a:r>
                  <a:rPr lang="el-GR" altLang="el-GR" dirty="0" err="1"/>
                  <a:t>stacked</a:t>
                </a:r>
                <a:r>
                  <a:rPr lang="el-GR" altLang="el-GR" dirty="0"/>
                  <a:t> on </a:t>
                </a:r>
                <a:r>
                  <a:rPr lang="el-GR" altLang="el-GR" dirty="0" err="1"/>
                  <a:t>top</a:t>
                </a:r>
                <a:r>
                  <a:rPr lang="el-GR" altLang="el-GR" dirty="0"/>
                  <a:t> of </a:t>
                </a:r>
                <a:r>
                  <a:rPr lang="el-GR" altLang="el-GR" dirty="0" err="1"/>
                  <a:t>each</a:t>
                </a:r>
                <a:r>
                  <a:rPr lang="el-GR" altLang="el-GR" dirty="0"/>
                  <a:t> </a:t>
                </a:r>
                <a:r>
                  <a:rPr lang="el-GR" altLang="el-GR" dirty="0" err="1"/>
                  <a:t>other</a:t>
                </a:r>
                <a:endParaRPr lang="en-US" altLang="el-GR" dirty="0"/>
              </a:p>
              <a:p>
                <a:pPr lvl="0" defTabSz="914400" eaLnBrk="0" fontAlgn="base" hangingPunct="0">
                  <a:spcBef>
                    <a:spcPct val="0"/>
                  </a:spcBef>
                  <a:spcAft>
                    <a:spcPct val="0"/>
                  </a:spcAft>
                </a:pPr>
                <a:r>
                  <a:rPr lang="el-GR" altLang="el-GR" dirty="0" err="1"/>
                  <a:t>output</a:t>
                </a:r>
                <a:r>
                  <a:rPr lang="el-GR" altLang="el-GR" dirty="0"/>
                  <a:t> </a:t>
                </a:r>
                <a:r>
                  <a:rPr lang="el-GR" altLang="el-GR" dirty="0" err="1"/>
                  <a:t>is</a:t>
                </a:r>
                <a:r>
                  <a:rPr lang="el-GR" altLang="el-GR" dirty="0"/>
                  <a:t> </a:t>
                </a:r>
                <a:r>
                  <a:rPr lang="el-GR" altLang="el-GR" dirty="0" err="1"/>
                  <a:t>computed</a:t>
                </a:r>
                <a:r>
                  <a:rPr lang="el-GR" altLang="el-GR" dirty="0"/>
                  <a:t> </a:t>
                </a:r>
                <a:r>
                  <a:rPr lang="el-GR" altLang="el-GR" dirty="0" err="1"/>
                  <a:t>based</a:t>
                </a:r>
                <a:r>
                  <a:rPr lang="el-GR" altLang="el-GR" dirty="0"/>
                  <a:t> on the </a:t>
                </a:r>
                <a:r>
                  <a:rPr lang="el-GR" altLang="el-GR" dirty="0" err="1" smtClean="0"/>
                  <a:t>hidden</a:t>
                </a:r>
                <a:r>
                  <a:rPr lang="el-GR" altLang="el-GR" dirty="0" smtClean="0"/>
                  <a:t> </a:t>
                </a:r>
                <a:r>
                  <a:rPr lang="el-GR" altLang="el-GR" dirty="0" err="1"/>
                  <a:t>state</a:t>
                </a:r>
                <a:r>
                  <a:rPr lang="el-GR" altLang="el-GR" dirty="0"/>
                  <a:t> of </a:t>
                </a:r>
                <a:r>
                  <a:rPr lang="el-GR" altLang="el-GR" dirty="0" err="1"/>
                  <a:t>both</a:t>
                </a:r>
                <a:r>
                  <a:rPr lang="el-GR" altLang="el-GR" dirty="0"/>
                  <a:t> </a:t>
                </a:r>
                <a:r>
                  <a:rPr lang="el-GR" altLang="el-GR" dirty="0" err="1" smtClean="0"/>
                  <a:t>RNNs</a:t>
                </a:r>
                <a:r>
                  <a:rPr lang="en-US" altLang="el-GR" dirty="0" smtClean="0"/>
                  <a:t> </a:t>
                </a:r>
                <a14:m>
                  <m:oMath xmlns:m="http://schemas.openxmlformats.org/officeDocument/2006/math">
                    <m:d>
                      <m:dPr>
                        <m:begChr m:val="["/>
                        <m:endChr m:val="]"/>
                        <m:ctrlPr>
                          <a:rPr lang="mr-IN"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sSub>
                          <m:sSubPr>
                            <m:ctrlPr>
                              <a:rPr lang="en-US" i="1">
                                <a:latin typeface="Cambria Math" panose="02040503050406030204" pitchFamily="18" charset="0"/>
                              </a:rPr>
                            </m:ctrlPr>
                          </m:sSubPr>
                          <m:e>
                            <m:r>
                              <a:rPr lang="en-US" i="1">
                                <a:latin typeface="Cambria Math" charset="0"/>
                              </a:rPr>
                              <m:t>;</m:t>
                            </m:r>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e>
                    </m:d>
                    <m:r>
                      <a:rPr lang="en-US" i="1">
                        <a:latin typeface="Cambria Math" charset="0"/>
                      </a:rPr>
                      <m:t> </m:t>
                    </m:r>
                  </m:oMath>
                </a14:m>
                <a:endParaRPr lang="el-GR" altLang="el-GR" dirty="0"/>
              </a:p>
            </p:txBody>
          </p:sp>
        </mc:Choice>
        <mc:Fallback xmlns="">
          <p:sp>
            <p:nvSpPr>
              <p:cNvPr id="18" name="Ορθογώνιο 17"/>
              <p:cNvSpPr>
                <a:spLocks noRot="1" noChangeAspect="1" noMove="1" noResize="1" noEditPoints="1" noAdjustHandles="1" noChangeArrowheads="1" noChangeShapeType="1" noTextEdit="1"/>
              </p:cNvSpPr>
              <p:nvPr/>
            </p:nvSpPr>
            <p:spPr>
              <a:xfrm>
                <a:off x="294856" y="5696106"/>
                <a:ext cx="8285409" cy="709553"/>
              </a:xfrm>
              <a:prstGeom prst="rect">
                <a:avLst/>
              </a:prstGeom>
              <a:blipFill rotWithShape="0">
                <a:blip r:embed="rId3"/>
                <a:stretch>
                  <a:fillRect l="-588" t="-4274" b="-60684"/>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9" name="Ορθογώνιο 18"/>
              <p:cNvSpPr/>
              <p:nvPr/>
            </p:nvSpPr>
            <p:spPr>
              <a:xfrm>
                <a:off x="4398062" y="3350092"/>
                <a:ext cx="3311804"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charset="0"/>
                                </a:rPr>
                                <m:t>h</m:t>
                              </m:r>
                            </m:e>
                          </m:acc>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acc>
                            <m:accPr>
                              <m:chr m:val="⃖"/>
                              <m:ctrlPr>
                                <a:rPr lang="el-GR" i="1" smtClean="0">
                                  <a:latin typeface="Cambria Math" panose="02040503050406030204" pitchFamily="18" charset="0"/>
                                </a:rPr>
                              </m:ctrlPr>
                            </m:accPr>
                            <m:e>
                              <m:r>
                                <a:rPr lang="en-US" b="0" i="1" smtClean="0">
                                  <a:latin typeface="Cambria Math" charset="0"/>
                                </a:rPr>
                                <m:t>𝑊</m:t>
                              </m:r>
                            </m:e>
                          </m:acc>
                        </m:e>
                        <m:sup>
                          <m:r>
                            <a:rPr lang="en-US" i="1">
                              <a:latin typeface="Cambria Math" charset="0"/>
                            </a:rPr>
                            <m:t>(</m:t>
                          </m:r>
                          <m:r>
                            <a:rPr lang="en-US" i="1">
                              <a:latin typeface="Cambria Math" charset="0"/>
                            </a:rPr>
                            <m:t>hh</m:t>
                          </m:r>
                          <m:r>
                            <a:rPr lang="en-US" i="1">
                              <a:latin typeface="Cambria Math" charset="0"/>
                            </a:rPr>
                            <m:t>)</m:t>
                          </m:r>
                        </m:sup>
                      </m:sSup>
                      <m:sSub>
                        <m:sSubPr>
                          <m:ctrlPr>
                            <a:rPr lang="en-US" i="1">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charset="0"/>
                                </a:rPr>
                                <m:t>h</m:t>
                              </m:r>
                            </m:e>
                          </m:acc>
                        </m:e>
                        <m:sub>
                          <m:r>
                            <a:rPr lang="en-US" i="1">
                              <a:latin typeface="Cambria Math" charset="0"/>
                            </a:rPr>
                            <m:t>𝑡</m:t>
                          </m:r>
                          <m:r>
                            <a:rPr lang="en-US" b="0" i="1" smtClean="0">
                              <a:latin typeface="Cambria Math" charset="0"/>
                            </a:rPr>
                            <m:t>+1</m:t>
                          </m:r>
                        </m:sub>
                      </m:sSub>
                      <m:r>
                        <a:rPr lang="en-US" i="1">
                          <a:latin typeface="Cambria Math" charset="0"/>
                        </a:rPr>
                        <m:t>+</m:t>
                      </m:r>
                      <m:sSup>
                        <m:sSupPr>
                          <m:ctrlPr>
                            <a:rPr lang="el-GR" i="1" smtClean="0">
                              <a:latin typeface="Cambria Math" panose="02040503050406030204" pitchFamily="18" charset="0"/>
                            </a:rPr>
                          </m:ctrlPr>
                        </m:sSupPr>
                        <m:e>
                          <m:acc>
                            <m:accPr>
                              <m:chr m:val="⃖"/>
                              <m:ctrlPr>
                                <a:rPr lang="el-GR" i="1" smtClean="0">
                                  <a:latin typeface="Cambria Math" panose="02040503050406030204" pitchFamily="18" charset="0"/>
                                </a:rPr>
                              </m:ctrlPr>
                            </m:accPr>
                            <m:e>
                              <m:r>
                                <a:rPr lang="en-US" b="0" i="1" smtClean="0">
                                  <a:latin typeface="Cambria Math" charset="0"/>
                                </a:rPr>
                                <m:t>𝑊</m:t>
                              </m:r>
                            </m:e>
                          </m:acc>
                        </m:e>
                        <m:sup>
                          <m:r>
                            <a:rPr lang="en-US" i="1">
                              <a:latin typeface="Cambria Math" charset="0"/>
                            </a:rPr>
                            <m:t>(</m:t>
                          </m:r>
                          <m:r>
                            <a:rPr lang="en-US" i="1">
                              <a:latin typeface="Cambria Math" charset="0"/>
                            </a:rPr>
                            <m:t>h𝑥</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m:oMathPara>
                </a14:m>
                <a:endParaRPr lang="el-GR" dirty="0"/>
              </a:p>
            </p:txBody>
          </p:sp>
        </mc:Choice>
        <mc:Fallback xmlns="">
          <p:sp>
            <p:nvSpPr>
              <p:cNvPr id="19" name="Ορθογώνιο 18"/>
              <p:cNvSpPr>
                <a:spLocks noRot="1" noChangeAspect="1" noMove="1" noResize="1" noEditPoints="1" noAdjustHandles="1" noChangeArrowheads="1" noChangeShapeType="1" noTextEdit="1"/>
              </p:cNvSpPr>
              <p:nvPr/>
            </p:nvSpPr>
            <p:spPr>
              <a:xfrm>
                <a:off x="4398062" y="3350092"/>
                <a:ext cx="3311804" cy="410305"/>
              </a:xfrm>
              <a:prstGeom prst="rect">
                <a:avLst/>
              </a:prstGeom>
              <a:blipFill rotWithShape="0">
                <a:blip r:embed="rId4"/>
                <a:stretch>
                  <a:fillRect t="-76119" b="-111940"/>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0" name="Ορθογώνιο 19"/>
              <p:cNvSpPr/>
              <p:nvPr/>
            </p:nvSpPr>
            <p:spPr>
              <a:xfrm>
                <a:off x="4462961" y="2808988"/>
                <a:ext cx="3311804"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acc>
                            <m:accPr>
                              <m:chr m:val="⃑"/>
                              <m:ctrlPr>
                                <a:rPr lang="el-GR" i="1">
                                  <a:latin typeface="Cambria Math" panose="02040503050406030204" pitchFamily="18" charset="0"/>
                                </a:rPr>
                              </m:ctrlPr>
                            </m:accPr>
                            <m:e>
                              <m:r>
                                <a:rPr lang="en-US" i="1">
                                  <a:latin typeface="Cambria Math" charset="0"/>
                                </a:rPr>
                                <m:t>𝑊</m:t>
                              </m:r>
                            </m:e>
                          </m:acc>
                        </m:e>
                        <m:sup>
                          <m:r>
                            <a:rPr lang="en-US" i="1">
                              <a:latin typeface="Cambria Math" charset="0"/>
                            </a:rPr>
                            <m:t>(</m:t>
                          </m:r>
                          <m:r>
                            <a:rPr lang="en-US" i="1">
                              <a:latin typeface="Cambria Math" charset="0"/>
                            </a:rPr>
                            <m:t>hh</m:t>
                          </m:r>
                          <m:r>
                            <a:rPr lang="en-US" i="1">
                              <a:latin typeface="Cambria Math" charset="0"/>
                            </a:rPr>
                            <m:t>)</m:t>
                          </m:r>
                        </m:sup>
                      </m:sSup>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acc>
                            <m:accPr>
                              <m:chr m:val="⃑"/>
                              <m:ctrlPr>
                                <a:rPr lang="el-GR" i="1">
                                  <a:latin typeface="Cambria Math" panose="02040503050406030204" pitchFamily="18" charset="0"/>
                                </a:rPr>
                              </m:ctrlPr>
                            </m:accPr>
                            <m:e>
                              <m:r>
                                <a:rPr lang="en-US" i="1">
                                  <a:latin typeface="Cambria Math" charset="0"/>
                                </a:rPr>
                                <m:t>𝑊</m:t>
                              </m:r>
                            </m:e>
                          </m:acc>
                        </m:e>
                        <m:sup>
                          <m:r>
                            <a:rPr lang="en-US" i="1">
                              <a:latin typeface="Cambria Math" charset="0"/>
                            </a:rPr>
                            <m:t>(</m:t>
                          </m:r>
                          <m:r>
                            <a:rPr lang="en-US" i="1">
                              <a:latin typeface="Cambria Math" charset="0"/>
                            </a:rPr>
                            <m:t>h𝑥</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m:oMathPara>
                </a14:m>
                <a:endParaRPr lang="el-GR" dirty="0"/>
              </a:p>
            </p:txBody>
          </p:sp>
        </mc:Choice>
        <mc:Fallback xmlns="">
          <p:sp>
            <p:nvSpPr>
              <p:cNvPr id="20" name="Ορθογώνιο 19"/>
              <p:cNvSpPr>
                <a:spLocks noRot="1" noChangeAspect="1" noMove="1" noResize="1" noEditPoints="1" noAdjustHandles="1" noChangeArrowheads="1" noChangeShapeType="1" noTextEdit="1"/>
              </p:cNvSpPr>
              <p:nvPr/>
            </p:nvSpPr>
            <p:spPr>
              <a:xfrm>
                <a:off x="4462961" y="2808988"/>
                <a:ext cx="3311804" cy="410305"/>
              </a:xfrm>
              <a:prstGeom prst="rect">
                <a:avLst/>
              </a:prstGeom>
              <a:blipFill rotWithShape="0">
                <a:blip r:embed="rId5"/>
                <a:stretch>
                  <a:fillRect t="-76119" b="-111940"/>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462961" y="3876013"/>
                <a:ext cx="1938288" cy="432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𝑦</m:t>
                          </m:r>
                        </m:e>
                        <m:sub>
                          <m:r>
                            <a:rPr lang="en-US" b="0" i="1" smtClean="0">
                              <a:latin typeface="Cambria Math" charset="0"/>
                            </a:rPr>
                            <m:t>𝑡</m:t>
                          </m:r>
                        </m:sub>
                      </m:sSub>
                      <m:r>
                        <a:rPr lang="en-US" b="0" i="1" smtClean="0">
                          <a:latin typeface="Cambria Math" charset="0"/>
                        </a:rPr>
                        <m:t>=</m:t>
                      </m:r>
                      <m:r>
                        <a:rPr lang="en-US" b="0" i="1" smtClean="0">
                          <a:latin typeface="Cambria Math" charset="0"/>
                        </a:rPr>
                        <m:t>𝑓</m:t>
                      </m:r>
                      <m:d>
                        <m:dPr>
                          <m:ctrlPr>
                            <a:rPr lang="mr-IN" b="0" i="1" smtClean="0">
                              <a:latin typeface="Cambria Math" panose="02040503050406030204" pitchFamily="18" charset="0"/>
                            </a:rPr>
                          </m:ctrlPr>
                        </m:dPr>
                        <m:e>
                          <m:r>
                            <a:rPr lang="en-US" b="0" i="1" smtClean="0">
                              <a:latin typeface="Cambria Math" charset="0"/>
                            </a:rPr>
                            <m:t> </m:t>
                          </m:r>
                          <m:d>
                            <m:dPr>
                              <m:begChr m:val="["/>
                              <m:endChr m:val="]"/>
                              <m:ctrlPr>
                                <a:rPr lang="mr-IN" b="0" i="1" smtClean="0">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sSub>
                                <m:sSubPr>
                                  <m:ctrlPr>
                                    <a:rPr lang="en-US" i="1">
                                      <a:latin typeface="Cambria Math" panose="02040503050406030204" pitchFamily="18" charset="0"/>
                                    </a:rPr>
                                  </m:ctrlPr>
                                </m:sSubPr>
                                <m:e>
                                  <m:r>
                                    <a:rPr lang="en-US" b="0" i="1" smtClean="0">
                                      <a:latin typeface="Cambria Math" charset="0"/>
                                    </a:rPr>
                                    <m:t>;</m:t>
                                  </m:r>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e>
                          </m:d>
                          <m:r>
                            <a:rPr lang="en-US" b="0" i="1" smtClean="0">
                              <a:latin typeface="Cambria Math" charset="0"/>
                            </a:rPr>
                            <m:t> </m:t>
                          </m:r>
                        </m:e>
                      </m:d>
                    </m:oMath>
                  </m:oMathPara>
                </a14:m>
                <a:endParaRPr lang="el-GR" dirty="0"/>
              </a:p>
            </p:txBody>
          </p:sp>
        </mc:Choice>
        <mc:Fallback xmlns="">
          <p:sp>
            <p:nvSpPr>
              <p:cNvPr id="21" name="TextBox 20"/>
              <p:cNvSpPr txBox="1">
                <a:spLocks noRot="1" noChangeAspect="1" noMove="1" noResize="1" noEditPoints="1" noAdjustHandles="1" noChangeArrowheads="1" noChangeShapeType="1" noTextEdit="1"/>
              </p:cNvSpPr>
              <p:nvPr/>
            </p:nvSpPr>
            <p:spPr>
              <a:xfrm>
                <a:off x="4462961" y="3876013"/>
                <a:ext cx="1938288" cy="432554"/>
              </a:xfrm>
              <a:prstGeom prst="rect">
                <a:avLst/>
              </a:prstGeom>
              <a:blipFill rotWithShape="0">
                <a:blip r:embed="rId6"/>
                <a:stretch>
                  <a:fillRect t="-71831" b="-100000"/>
                </a:stretch>
              </a:blipFill>
            </p:spPr>
            <p:txBody>
              <a:bodyPr/>
              <a:lstStyle/>
              <a:p>
                <a:r>
                  <a:rPr lang="el-GR">
                    <a:noFill/>
                  </a:rPr>
                  <a:t> </a:t>
                </a:r>
              </a:p>
            </p:txBody>
          </p:sp>
        </mc:Fallback>
      </mc:AlternateContent>
      <p:sp>
        <p:nvSpPr>
          <p:cNvPr id="23" name="TextBox 22"/>
          <p:cNvSpPr txBox="1"/>
          <p:nvPr/>
        </p:nvSpPr>
        <p:spPr>
          <a:xfrm>
            <a:off x="4462961" y="4650035"/>
            <a:ext cx="4381328" cy="369332"/>
          </a:xfrm>
          <a:prstGeom prst="rect">
            <a:avLst/>
          </a:prstGeom>
          <a:noFill/>
        </p:spPr>
        <p:txBody>
          <a:bodyPr wrap="none" rtlCol="0">
            <a:spAutoFit/>
          </a:bodyPr>
          <a:lstStyle/>
          <a:p>
            <a:r>
              <a:rPr lang="en-US" dirty="0"/>
              <a:t>p</a:t>
            </a:r>
            <a:r>
              <a:rPr lang="en-US" dirty="0" smtClean="0"/>
              <a:t>ast and future around a single token</a:t>
            </a:r>
            <a:endParaRPr lang="el-GR" dirty="0"/>
          </a:p>
        </p:txBody>
      </p:sp>
      <p:cxnSp>
        <p:nvCxnSpPr>
          <p:cNvPr id="25" name="Ευθύγραμμο βέλος σύνδεσης 24"/>
          <p:cNvCxnSpPr/>
          <p:nvPr/>
        </p:nvCxnSpPr>
        <p:spPr>
          <a:xfrm flipV="1">
            <a:off x="4826000" y="4265704"/>
            <a:ext cx="1028700" cy="418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Ευθύγραμμο βέλος σύνδεσης 26"/>
          <p:cNvCxnSpPr/>
          <p:nvPr/>
        </p:nvCxnSpPr>
        <p:spPr>
          <a:xfrm flipH="1" flipV="1">
            <a:off x="5572064" y="4226093"/>
            <a:ext cx="341281" cy="4582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Ορθογώνιο 28"/>
          <p:cNvSpPr/>
          <p:nvPr/>
        </p:nvSpPr>
        <p:spPr>
          <a:xfrm>
            <a:off x="304800" y="5197865"/>
            <a:ext cx="3407391" cy="369332"/>
          </a:xfrm>
          <a:prstGeom prst="rect">
            <a:avLst/>
          </a:prstGeom>
        </p:spPr>
        <p:txBody>
          <a:bodyPr wrap="square">
            <a:spAutoFit/>
          </a:bodyPr>
          <a:lstStyle/>
          <a:p>
            <a:pPr algn="ctr"/>
            <a:r>
              <a:rPr lang="el-GR" sz="900" i="1" dirty="0" err="1"/>
              <a:t>http</a:t>
            </a:r>
            <a:r>
              <a:rPr lang="el-GR" sz="900" i="1" dirty="0"/>
              <a:t>://</a:t>
            </a:r>
            <a:r>
              <a:rPr lang="el-GR" sz="900" i="1" dirty="0" err="1"/>
              <a:t>www.wildml.com</a:t>
            </a:r>
            <a:r>
              <a:rPr lang="el-GR" sz="900" i="1" dirty="0"/>
              <a:t>/2015/09/recurrent-neural-networks-tutorial-part-1-introduction-to-rnns/</a:t>
            </a:r>
          </a:p>
        </p:txBody>
      </p:sp>
      <p:sp>
        <p:nvSpPr>
          <p:cNvPr id="30" name="TextBox 29"/>
          <p:cNvSpPr txBox="1"/>
          <p:nvPr/>
        </p:nvSpPr>
        <p:spPr>
          <a:xfrm>
            <a:off x="137522" y="1592570"/>
            <a:ext cx="8231778" cy="923330"/>
          </a:xfrm>
          <a:prstGeom prst="rect">
            <a:avLst/>
          </a:prstGeom>
          <a:noFill/>
        </p:spPr>
        <p:txBody>
          <a:bodyPr wrap="square" rtlCol="0">
            <a:spAutoFit/>
          </a:bodyPr>
          <a:lstStyle/>
          <a:p>
            <a:pPr defTabSz="914400" eaLnBrk="0" fontAlgn="base" hangingPunct="0">
              <a:spcBef>
                <a:spcPct val="0"/>
              </a:spcBef>
              <a:spcAft>
                <a:spcPct val="0"/>
              </a:spcAft>
            </a:pPr>
            <a:r>
              <a:rPr lang="en-US" altLang="el-GR" dirty="0"/>
              <a:t>Main </a:t>
            </a:r>
            <a:r>
              <a:rPr lang="el-GR" altLang="el-GR" dirty="0" err="1"/>
              <a:t>idea</a:t>
            </a:r>
            <a:r>
              <a:rPr lang="en-US" altLang="el-GR" dirty="0"/>
              <a:t>: incorporate </a:t>
            </a:r>
            <a:r>
              <a:rPr lang="el-GR" altLang="el-GR" dirty="0" err="1"/>
              <a:t>both</a:t>
            </a:r>
            <a:r>
              <a:rPr lang="el-GR" altLang="el-GR" dirty="0"/>
              <a:t> </a:t>
            </a:r>
            <a:r>
              <a:rPr lang="el-GR" altLang="el-GR" dirty="0" err="1"/>
              <a:t>left</a:t>
            </a:r>
            <a:r>
              <a:rPr lang="el-GR" altLang="el-GR" dirty="0"/>
              <a:t> and </a:t>
            </a:r>
            <a:r>
              <a:rPr lang="el-GR" altLang="el-GR" dirty="0" err="1"/>
              <a:t>right</a:t>
            </a:r>
            <a:r>
              <a:rPr lang="el-GR" altLang="el-GR" dirty="0"/>
              <a:t> </a:t>
            </a:r>
            <a:r>
              <a:rPr lang="el-GR" altLang="el-GR" dirty="0" err="1"/>
              <a:t>context</a:t>
            </a:r>
            <a:endParaRPr lang="en-US" altLang="el-GR" dirty="0"/>
          </a:p>
          <a:p>
            <a:pPr lvl="0" defTabSz="914400" eaLnBrk="0" fontAlgn="base" hangingPunct="0">
              <a:spcBef>
                <a:spcPct val="0"/>
              </a:spcBef>
              <a:spcAft>
                <a:spcPct val="0"/>
              </a:spcAft>
            </a:pPr>
            <a:r>
              <a:rPr lang="el-GR" altLang="el-GR" dirty="0" err="1"/>
              <a:t>output</a:t>
            </a:r>
            <a:r>
              <a:rPr lang="el-GR" altLang="el-GR" dirty="0"/>
              <a:t> </a:t>
            </a:r>
            <a:r>
              <a:rPr lang="el-GR" altLang="el-GR" dirty="0" err="1"/>
              <a:t>may</a:t>
            </a:r>
            <a:r>
              <a:rPr lang="el-GR" altLang="el-GR" dirty="0"/>
              <a:t> </a:t>
            </a:r>
            <a:r>
              <a:rPr lang="el-GR" altLang="el-GR" dirty="0" err="1"/>
              <a:t>not</a:t>
            </a:r>
            <a:r>
              <a:rPr lang="el-GR" altLang="el-GR" dirty="0"/>
              <a:t> </a:t>
            </a:r>
            <a:r>
              <a:rPr lang="el-GR" altLang="el-GR" dirty="0" err="1"/>
              <a:t>only</a:t>
            </a:r>
            <a:r>
              <a:rPr lang="el-GR" altLang="el-GR" dirty="0"/>
              <a:t> </a:t>
            </a:r>
            <a:r>
              <a:rPr lang="el-GR" altLang="el-GR" dirty="0" err="1"/>
              <a:t>depend</a:t>
            </a:r>
            <a:r>
              <a:rPr lang="el-GR" altLang="el-GR" dirty="0"/>
              <a:t> on the </a:t>
            </a:r>
            <a:r>
              <a:rPr lang="el-GR" altLang="el-GR" b="1" dirty="0" err="1">
                <a:solidFill>
                  <a:schemeClr val="accent2"/>
                </a:solidFill>
              </a:rPr>
              <a:t>previous</a:t>
            </a:r>
            <a:r>
              <a:rPr lang="el-GR" altLang="el-GR" dirty="0">
                <a:solidFill>
                  <a:schemeClr val="accent2"/>
                </a:solidFill>
              </a:rPr>
              <a:t> </a:t>
            </a:r>
            <a:r>
              <a:rPr lang="el-GR" altLang="el-GR" dirty="0" err="1"/>
              <a:t>elements</a:t>
            </a:r>
            <a:r>
              <a:rPr lang="el-GR" altLang="el-GR" dirty="0"/>
              <a:t> in the </a:t>
            </a:r>
            <a:r>
              <a:rPr lang="el-GR" altLang="el-GR" dirty="0" err="1"/>
              <a:t>sequence</a:t>
            </a:r>
            <a:r>
              <a:rPr lang="el-GR" altLang="el-GR" dirty="0"/>
              <a:t>, </a:t>
            </a:r>
            <a:r>
              <a:rPr lang="en-US" altLang="el-GR" dirty="0"/>
              <a:t> </a:t>
            </a:r>
            <a:r>
              <a:rPr lang="el-GR" altLang="el-GR" dirty="0" err="1"/>
              <a:t>but</a:t>
            </a:r>
            <a:r>
              <a:rPr lang="el-GR" altLang="el-GR" dirty="0"/>
              <a:t> </a:t>
            </a:r>
            <a:r>
              <a:rPr lang="el-GR" altLang="el-GR" dirty="0" err="1"/>
              <a:t>also</a:t>
            </a:r>
            <a:r>
              <a:rPr lang="el-GR" altLang="el-GR" dirty="0"/>
              <a:t> </a:t>
            </a:r>
            <a:r>
              <a:rPr lang="el-GR" altLang="el-GR" b="1" dirty="0" err="1">
                <a:solidFill>
                  <a:schemeClr val="accent2"/>
                </a:solidFill>
              </a:rPr>
              <a:t>future</a:t>
            </a:r>
            <a:r>
              <a:rPr lang="el-GR" altLang="el-GR" dirty="0">
                <a:solidFill>
                  <a:schemeClr val="accent2"/>
                </a:solidFill>
              </a:rPr>
              <a:t> </a:t>
            </a:r>
            <a:r>
              <a:rPr lang="el-GR" altLang="el-GR" dirty="0" err="1"/>
              <a:t>elements</a:t>
            </a:r>
            <a:r>
              <a:rPr lang="el-GR" altLang="el-GR" dirty="0"/>
              <a:t>. </a:t>
            </a:r>
            <a:endParaRPr lang="en-US" altLang="el-GR" dirty="0"/>
          </a:p>
        </p:txBody>
      </p:sp>
    </p:spTree>
    <p:extLst>
      <p:ext uri="{BB962C8B-B14F-4D97-AF65-F5344CB8AC3E}">
        <p14:creationId xmlns:p14="http://schemas.microsoft.com/office/powerpoint/2010/main" val="1065733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Sequence 2 Sequence or Encoder Decoder model</a:t>
            </a:r>
            <a:endParaRPr lang="en-US" dirty="0"/>
          </a:p>
        </p:txBody>
      </p:sp>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80" y="1701800"/>
            <a:ext cx="5177453" cy="4781856"/>
          </a:xfrm>
          <a:prstGeom prst="rect">
            <a:avLst/>
          </a:prstGeom>
        </p:spPr>
      </p:pic>
      <p:sp>
        <p:nvSpPr>
          <p:cNvPr id="9" name="TextBox 8"/>
          <p:cNvSpPr txBox="1"/>
          <p:nvPr/>
        </p:nvSpPr>
        <p:spPr>
          <a:xfrm>
            <a:off x="5478241" y="4800600"/>
            <a:ext cx="3437159" cy="369332"/>
          </a:xfrm>
          <a:prstGeom prst="rect">
            <a:avLst/>
          </a:prstGeom>
          <a:noFill/>
        </p:spPr>
        <p:txBody>
          <a:bodyPr wrap="none" rtlCol="0">
            <a:spAutoFit/>
          </a:bodyPr>
          <a:lstStyle/>
          <a:p>
            <a:r>
              <a:rPr lang="en-US" dirty="0" smtClean="0">
                <a:hlinkClick r:id="rId4"/>
              </a:rPr>
              <a:t>Try many other models for MT</a:t>
            </a:r>
            <a:endParaRPr lang="el-GR" dirty="0"/>
          </a:p>
        </p:txBody>
      </p:sp>
      <p:sp>
        <p:nvSpPr>
          <p:cNvPr id="10" name="Ορθογώνιο 9"/>
          <p:cNvSpPr/>
          <p:nvPr/>
        </p:nvSpPr>
        <p:spPr>
          <a:xfrm>
            <a:off x="5130800" y="6021991"/>
            <a:ext cx="3784600" cy="646331"/>
          </a:xfrm>
          <a:prstGeom prst="rect">
            <a:avLst/>
          </a:prstGeom>
        </p:spPr>
        <p:txBody>
          <a:bodyPr wrap="square">
            <a:spAutoFit/>
          </a:bodyPr>
          <a:lstStyle/>
          <a:p>
            <a:r>
              <a:rPr lang="en-US" sz="1200" i="1" dirty="0">
                <a:solidFill>
                  <a:srgbClr val="222222"/>
                </a:solidFill>
                <a:latin typeface="Arial" charset="0"/>
              </a:rPr>
              <a:t>Cho, </a:t>
            </a:r>
            <a:r>
              <a:rPr lang="en-US" sz="1200" i="1" dirty="0" err="1">
                <a:solidFill>
                  <a:srgbClr val="222222"/>
                </a:solidFill>
                <a:latin typeface="Arial" charset="0"/>
              </a:rPr>
              <a:t>Kyunghyun</a:t>
            </a:r>
            <a:r>
              <a:rPr lang="en-US" sz="1200" i="1" dirty="0">
                <a:solidFill>
                  <a:srgbClr val="222222"/>
                </a:solidFill>
                <a:latin typeface="Arial" charset="0"/>
              </a:rPr>
              <a:t>, et al. "Learning phrase representations using RNN encoder-decoder for statistical machine translation." </a:t>
            </a:r>
            <a:r>
              <a:rPr lang="en-US" sz="1200" i="1" dirty="0" smtClean="0">
                <a:solidFill>
                  <a:srgbClr val="222222"/>
                </a:solidFill>
                <a:latin typeface="Arial" charset="0"/>
              </a:rPr>
              <a:t>EMNLP 2014</a:t>
            </a:r>
            <a:endParaRPr lang="el-GR" sz="1200" i="1" dirty="0"/>
          </a:p>
        </p:txBody>
      </p:sp>
    </p:spTree>
    <p:extLst>
      <p:ext uri="{BB962C8B-B14F-4D97-AF65-F5344CB8AC3E}">
        <p14:creationId xmlns:p14="http://schemas.microsoft.com/office/powerpoint/2010/main" val="4265234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805236" y="2547938"/>
            <a:ext cx="3098800" cy="1778000"/>
          </a:xfrm>
          <a:prstGeom prst="rect">
            <a:avLst/>
          </a:prstGeom>
        </p:spPr>
      </p:pic>
      <p:sp>
        <p:nvSpPr>
          <p:cNvPr id="11"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Gated Recurrent Units (GRUs)</a:t>
            </a:r>
            <a:endParaRPr lang="en-US" dirty="0"/>
          </a:p>
        </p:txBody>
      </p:sp>
      <p:sp>
        <p:nvSpPr>
          <p:cNvPr id="14" name="TextBox 13"/>
          <p:cNvSpPr txBox="1"/>
          <p:nvPr/>
        </p:nvSpPr>
        <p:spPr>
          <a:xfrm>
            <a:off x="137522" y="1592570"/>
            <a:ext cx="8854078" cy="1200329"/>
          </a:xfrm>
          <a:prstGeom prst="rect">
            <a:avLst/>
          </a:prstGeom>
          <a:noFill/>
        </p:spPr>
        <p:txBody>
          <a:bodyPr wrap="square" rtlCol="0">
            <a:spAutoFit/>
          </a:bodyPr>
          <a:lstStyle/>
          <a:p>
            <a:pPr defTabSz="914400" eaLnBrk="0" fontAlgn="base" hangingPunct="0">
              <a:spcBef>
                <a:spcPct val="0"/>
              </a:spcBef>
              <a:spcAft>
                <a:spcPct val="0"/>
              </a:spcAft>
            </a:pPr>
            <a:r>
              <a:rPr lang="en-US" altLang="el-GR" dirty="0"/>
              <a:t>Main </a:t>
            </a:r>
            <a:r>
              <a:rPr lang="el-GR" altLang="el-GR" dirty="0" err="1"/>
              <a:t>idea</a:t>
            </a:r>
            <a:r>
              <a:rPr lang="en-US" altLang="el-GR" dirty="0" smtClean="0"/>
              <a:t>:</a:t>
            </a:r>
          </a:p>
          <a:p>
            <a:pPr defTabSz="914400" eaLnBrk="0" fontAlgn="base" hangingPunct="0">
              <a:spcBef>
                <a:spcPct val="0"/>
              </a:spcBef>
              <a:spcAft>
                <a:spcPct val="0"/>
              </a:spcAft>
            </a:pPr>
            <a:r>
              <a:rPr lang="en-US" altLang="el-GR" dirty="0" smtClean="0"/>
              <a:t>keep around memory to capture </a:t>
            </a:r>
            <a:r>
              <a:rPr lang="en-US" altLang="el-GR" b="1" dirty="0" smtClean="0">
                <a:solidFill>
                  <a:schemeClr val="accent2"/>
                </a:solidFill>
              </a:rPr>
              <a:t>long dependencies</a:t>
            </a:r>
          </a:p>
          <a:p>
            <a:pPr defTabSz="914400" eaLnBrk="0" fontAlgn="base" hangingPunct="0">
              <a:spcBef>
                <a:spcPct val="0"/>
              </a:spcBef>
              <a:spcAft>
                <a:spcPct val="0"/>
              </a:spcAft>
            </a:pPr>
            <a:r>
              <a:rPr lang="en-US" altLang="el-GR" dirty="0" smtClean="0"/>
              <a:t>Allow error messages to flow at </a:t>
            </a:r>
            <a:r>
              <a:rPr lang="en-US" altLang="el-GR" b="1" dirty="0" smtClean="0">
                <a:solidFill>
                  <a:schemeClr val="accent2"/>
                </a:solidFill>
              </a:rPr>
              <a:t>different strengths </a:t>
            </a:r>
            <a:r>
              <a:rPr lang="en-US" altLang="el-GR" dirty="0" smtClean="0"/>
              <a:t>depending on the inputs</a:t>
            </a:r>
          </a:p>
          <a:p>
            <a:pPr defTabSz="914400" eaLnBrk="0" fontAlgn="base" hangingPunct="0">
              <a:spcBef>
                <a:spcPct val="0"/>
              </a:spcBef>
              <a:spcAft>
                <a:spcPct val="0"/>
              </a:spcAft>
            </a:pPr>
            <a:endParaRPr lang="en-US" altLang="el-GR" dirty="0"/>
          </a:p>
        </p:txBody>
      </p:sp>
      <p:sp>
        <p:nvSpPr>
          <p:cNvPr id="15" name="TextBox 14"/>
          <p:cNvSpPr txBox="1"/>
          <p:nvPr/>
        </p:nvSpPr>
        <p:spPr>
          <a:xfrm>
            <a:off x="5576637" y="4193385"/>
            <a:ext cx="3555999" cy="507831"/>
          </a:xfrm>
          <a:prstGeom prst="rect">
            <a:avLst/>
          </a:prstGeom>
          <a:noFill/>
        </p:spPr>
        <p:txBody>
          <a:bodyPr wrap="square" rtlCol="0">
            <a:spAutoFit/>
          </a:bodyPr>
          <a:lstStyle/>
          <a:p>
            <a:r>
              <a:rPr lang="en-US" sz="900" i="1" dirty="0" smtClean="0"/>
              <a:t>http://</a:t>
            </a:r>
            <a:r>
              <a:rPr lang="en-US" sz="900" i="1" dirty="0" err="1" smtClean="0"/>
              <a:t>www.wildml.com</a:t>
            </a:r>
            <a:r>
              <a:rPr lang="en-US" sz="900" i="1" dirty="0" smtClean="0"/>
              <a:t>/2015/10/recurrent-neural-network-tutorial-part-4-implementing-a-grulstm-rnn-with-python-and-theano/</a:t>
            </a:r>
            <a:endParaRPr lang="el-GR" sz="900" i="1" dirty="0"/>
          </a:p>
        </p:txBody>
      </p:sp>
      <mc:AlternateContent xmlns:mc="http://schemas.openxmlformats.org/markup-compatibility/2006" xmlns:a14="http://schemas.microsoft.com/office/drawing/2010/main">
        <mc:Choice Requires="a14">
          <p:sp>
            <p:nvSpPr>
              <p:cNvPr id="17" name="TextBox 16"/>
              <p:cNvSpPr txBox="1"/>
              <p:nvPr/>
            </p:nvSpPr>
            <p:spPr>
              <a:xfrm>
                <a:off x="182131" y="2559197"/>
                <a:ext cx="5508806" cy="1777281"/>
              </a:xfrm>
              <a:prstGeom prst="rect">
                <a:avLst/>
              </a:prstGeom>
              <a:noFill/>
            </p:spPr>
            <p:txBody>
              <a:bodyPr wrap="square" rtlCol="0">
                <a:spAutoFit/>
              </a:bodyPr>
              <a:lstStyle/>
              <a:p>
                <a:r>
                  <a:rPr lang="en-US" dirty="0" smtClean="0"/>
                  <a:t>Standard RNN computes hidden layer at next time step directly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hh</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h𝑥</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a14:m>
                <a:endParaRPr lang="el-GR" dirty="0"/>
              </a:p>
              <a:p>
                <a:endParaRPr lang="en-US" dirty="0" smtClean="0"/>
              </a:p>
              <a:p>
                <a:r>
                  <a:rPr lang="en-US" dirty="0" smtClean="0"/>
                  <a:t>Compute an update gate based on current input word vector and hidden state</a:t>
                </a: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𝑧</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b="0" i="1" smtClean="0">
                              <a:latin typeface="Cambria Math" charset="0"/>
                            </a:rPr>
                            <m:t>𝑈</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m:oMathPara>
                </a14:m>
                <a:endParaRPr lang="en-US" dirty="0" smtClean="0"/>
              </a:p>
            </p:txBody>
          </p:sp>
        </mc:Choice>
        <mc:Fallback xmlns="">
          <p:sp>
            <p:nvSpPr>
              <p:cNvPr id="17" name="TextBox 16"/>
              <p:cNvSpPr txBox="1">
                <a:spLocks noRot="1" noChangeAspect="1" noMove="1" noResize="1" noEditPoints="1" noAdjustHandles="1" noChangeArrowheads="1" noChangeShapeType="1" noTextEdit="1"/>
              </p:cNvSpPr>
              <p:nvPr/>
            </p:nvSpPr>
            <p:spPr>
              <a:xfrm>
                <a:off x="182131" y="2559197"/>
                <a:ext cx="5508806" cy="1777281"/>
              </a:xfrm>
              <a:prstGeom prst="rect">
                <a:avLst/>
              </a:prstGeom>
              <a:blipFill rotWithShape="0">
                <a:blip r:embed="rId4"/>
                <a:stretch>
                  <a:fillRect l="-996" t="-3436" b="-25086"/>
                </a:stretch>
              </a:blipFill>
            </p:spPr>
            <p:txBody>
              <a:bodyPr/>
              <a:lstStyle/>
              <a:p>
                <a:r>
                  <a:rPr lang="el-GR">
                    <a:noFill/>
                  </a:rPr>
                  <a:t> </a:t>
                </a:r>
              </a:p>
            </p:txBody>
          </p:sp>
        </mc:Fallback>
      </mc:AlternateContent>
      <p:sp>
        <p:nvSpPr>
          <p:cNvPr id="20" name="Ορθογώνιο 19"/>
          <p:cNvSpPr/>
          <p:nvPr/>
        </p:nvSpPr>
        <p:spPr>
          <a:xfrm>
            <a:off x="182131" y="5028149"/>
            <a:ext cx="8809469" cy="646331"/>
          </a:xfrm>
          <a:prstGeom prst="rect">
            <a:avLst/>
          </a:prstGeom>
        </p:spPr>
        <p:txBody>
          <a:bodyPr wrap="square">
            <a:spAutoFit/>
          </a:bodyPr>
          <a:lstStyle/>
          <a:p>
            <a:r>
              <a:rPr lang="en-US" dirty="0"/>
              <a:t>Controls how much of past state should matter now</a:t>
            </a:r>
          </a:p>
          <a:p>
            <a:r>
              <a:rPr lang="en-US" dirty="0"/>
              <a:t>If z close to 1, then we can copy information in that unit through many steps!</a:t>
            </a:r>
            <a:endParaRPr lang="el-GR" dirty="0"/>
          </a:p>
        </p:txBody>
      </p:sp>
    </p:spTree>
    <p:extLst>
      <p:ext uri="{BB962C8B-B14F-4D97-AF65-F5344CB8AC3E}">
        <p14:creationId xmlns:p14="http://schemas.microsoft.com/office/powerpoint/2010/main" val="3890802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805236" y="2547938"/>
            <a:ext cx="3098800" cy="1778000"/>
          </a:xfrm>
          <a:prstGeom prst="rect">
            <a:avLst/>
          </a:prstGeom>
        </p:spPr>
      </p:pic>
      <p:sp>
        <p:nvSpPr>
          <p:cNvPr id="11"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Gated Recurrent Units (GRUs)</a:t>
            </a:r>
            <a:endParaRPr lang="en-US" dirty="0"/>
          </a:p>
        </p:txBody>
      </p:sp>
      <p:sp>
        <p:nvSpPr>
          <p:cNvPr id="14" name="TextBox 13"/>
          <p:cNvSpPr txBox="1"/>
          <p:nvPr/>
        </p:nvSpPr>
        <p:spPr>
          <a:xfrm>
            <a:off x="137522" y="1592570"/>
            <a:ext cx="8854078" cy="1200329"/>
          </a:xfrm>
          <a:prstGeom prst="rect">
            <a:avLst/>
          </a:prstGeom>
          <a:noFill/>
        </p:spPr>
        <p:txBody>
          <a:bodyPr wrap="square" rtlCol="0">
            <a:spAutoFit/>
          </a:bodyPr>
          <a:lstStyle/>
          <a:p>
            <a:pPr defTabSz="914400" eaLnBrk="0" fontAlgn="base" hangingPunct="0">
              <a:spcBef>
                <a:spcPct val="0"/>
              </a:spcBef>
              <a:spcAft>
                <a:spcPct val="0"/>
              </a:spcAft>
            </a:pPr>
            <a:r>
              <a:rPr lang="en-US" altLang="el-GR" dirty="0"/>
              <a:t>Main </a:t>
            </a:r>
            <a:r>
              <a:rPr lang="el-GR" altLang="el-GR" dirty="0" err="1"/>
              <a:t>idea</a:t>
            </a:r>
            <a:r>
              <a:rPr lang="en-US" altLang="el-GR" dirty="0" smtClean="0"/>
              <a:t>:</a:t>
            </a:r>
          </a:p>
          <a:p>
            <a:pPr defTabSz="914400" eaLnBrk="0" fontAlgn="base" hangingPunct="0">
              <a:spcBef>
                <a:spcPct val="0"/>
              </a:spcBef>
              <a:spcAft>
                <a:spcPct val="0"/>
              </a:spcAft>
            </a:pPr>
            <a:r>
              <a:rPr lang="en-US" altLang="el-GR" dirty="0" smtClean="0"/>
              <a:t>keep around memory to capture </a:t>
            </a:r>
            <a:r>
              <a:rPr lang="en-US" altLang="el-GR" b="1" dirty="0" smtClean="0">
                <a:solidFill>
                  <a:schemeClr val="accent2"/>
                </a:solidFill>
              </a:rPr>
              <a:t>long dependencies</a:t>
            </a:r>
          </a:p>
          <a:p>
            <a:pPr defTabSz="914400" eaLnBrk="0" fontAlgn="base" hangingPunct="0">
              <a:spcBef>
                <a:spcPct val="0"/>
              </a:spcBef>
              <a:spcAft>
                <a:spcPct val="0"/>
              </a:spcAft>
            </a:pPr>
            <a:r>
              <a:rPr lang="en-US" altLang="el-GR" dirty="0" smtClean="0"/>
              <a:t>Allow error messages to flow at </a:t>
            </a:r>
            <a:r>
              <a:rPr lang="en-US" altLang="el-GR" b="1" dirty="0" smtClean="0">
                <a:solidFill>
                  <a:schemeClr val="accent2"/>
                </a:solidFill>
              </a:rPr>
              <a:t>different strengths </a:t>
            </a:r>
            <a:r>
              <a:rPr lang="en-US" altLang="el-GR" dirty="0" smtClean="0"/>
              <a:t>depending on the inputs</a:t>
            </a:r>
          </a:p>
          <a:p>
            <a:pPr defTabSz="914400" eaLnBrk="0" fontAlgn="base" hangingPunct="0">
              <a:spcBef>
                <a:spcPct val="0"/>
              </a:spcBef>
              <a:spcAft>
                <a:spcPct val="0"/>
              </a:spcAft>
            </a:pPr>
            <a:endParaRPr lang="en-US" altLang="el-GR" dirty="0"/>
          </a:p>
        </p:txBody>
      </p:sp>
      <mc:AlternateContent xmlns:mc="http://schemas.openxmlformats.org/markup-compatibility/2006" xmlns:a14="http://schemas.microsoft.com/office/drawing/2010/main">
        <mc:Choice Requires="a14">
          <p:sp>
            <p:nvSpPr>
              <p:cNvPr id="17" name="TextBox 16"/>
              <p:cNvSpPr txBox="1"/>
              <p:nvPr/>
            </p:nvSpPr>
            <p:spPr>
              <a:xfrm>
                <a:off x="182131" y="2559197"/>
                <a:ext cx="5508806" cy="3480120"/>
              </a:xfrm>
              <a:prstGeom prst="rect">
                <a:avLst/>
              </a:prstGeom>
              <a:noFill/>
            </p:spPr>
            <p:txBody>
              <a:bodyPr wrap="square" rtlCol="0">
                <a:spAutoFit/>
              </a:bodyPr>
              <a:lstStyle/>
              <a:p>
                <a:r>
                  <a:rPr lang="en-US" dirty="0" smtClean="0"/>
                  <a:t>Standard RNN computes hidden layer at next time step directly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hh</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h𝑥</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a14:m>
                <a:endParaRPr lang="el-GR" dirty="0"/>
              </a:p>
              <a:p>
                <a:endParaRPr lang="en-US" dirty="0" smtClean="0"/>
              </a:p>
              <a:p>
                <a:r>
                  <a:rPr lang="en-US" dirty="0" smtClean="0"/>
                  <a:t>Compute an update gate based on current input word vector and hidden state</a:t>
                </a: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𝑧</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b="0" i="1" smtClean="0">
                              <a:latin typeface="Cambria Math" charset="0"/>
                            </a:rPr>
                            <m:t>𝑈</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m:oMathPara>
                </a14:m>
                <a:endParaRPr lang="en-US" dirty="0" smtClean="0"/>
              </a:p>
              <a:p>
                <a:endParaRPr lang="el-GR" dirty="0"/>
              </a:p>
              <a:p>
                <a:r>
                  <a:rPr lang="en-US" dirty="0" smtClean="0"/>
                  <a:t>Compute a reset gate similarly but with different weights</a:t>
                </a: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𝑟</m:t>
                          </m:r>
                        </m:e>
                        <m:sub>
                          <m:r>
                            <a:rPr lang="en-US" i="1">
                              <a:latin typeface="Cambria Math" charset="0"/>
                            </a:rPr>
                            <m:t>𝑡</m:t>
                          </m:r>
                        </m:sub>
                      </m:sSub>
                      <m:r>
                        <a:rPr lang="en-US" i="1">
                          <a:latin typeface="Cambria Math" charset="0"/>
                        </a:rPr>
                        <m:t>=  </m:t>
                      </m:r>
                      <m:r>
                        <a:rPr lang="el-GR" i="1">
                          <a:latin typeface="Cambria Math" charset="0"/>
                        </a:rPr>
                        <m:t>𝜎</m:t>
                      </m:r>
                      <m:d>
                        <m:dPr>
                          <m:ctrlPr>
                            <a:rPr lang="el-GR" i="1">
                              <a:latin typeface="Cambria Math" panose="02040503050406030204" pitchFamily="18" charset="0"/>
                            </a:rPr>
                          </m:ctrlPr>
                        </m:dPr>
                        <m:e>
                          <m:sSup>
                            <m:sSupPr>
                              <m:ctrlPr>
                                <a:rPr lang="el-GR" i="1">
                                  <a:latin typeface="Cambria Math" panose="02040503050406030204" pitchFamily="18" charset="0"/>
                                </a:rPr>
                              </m:ctrlPr>
                            </m:sSupPr>
                            <m:e>
                              <m:r>
                                <a:rPr lang="en-US" i="1">
                                  <a:latin typeface="Cambria Math" charset="0"/>
                                </a:rPr>
                                <m:t>𝑈</m:t>
                              </m:r>
                            </m:e>
                            <m:sup>
                              <m:d>
                                <m:dPr>
                                  <m:ctrlPr>
                                    <a:rPr lang="en-US" b="0" i="1">
                                      <a:latin typeface="Cambria Math" panose="02040503050406030204" pitchFamily="18" charset="0"/>
                                    </a:rPr>
                                  </m:ctrlPr>
                                </m:dPr>
                                <m:e>
                                  <m:r>
                                    <a:rPr lang="en-US" b="0" i="1" smtClean="0">
                                      <a:latin typeface="Cambria Math" charset="0"/>
                                    </a:rPr>
                                    <m:t>𝑟</m:t>
                                  </m:r>
                                </m:e>
                              </m:d>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d>
                                <m:dPr>
                                  <m:ctrlPr>
                                    <a:rPr lang="en-US" b="0" i="1">
                                      <a:latin typeface="Cambria Math" panose="02040503050406030204" pitchFamily="18" charset="0"/>
                                    </a:rPr>
                                  </m:ctrlPr>
                                </m:dPr>
                                <m:e>
                                  <m:r>
                                    <a:rPr lang="en-US" b="0" i="1" smtClean="0">
                                      <a:latin typeface="Cambria Math" charset="0"/>
                                    </a:rPr>
                                    <m:t>𝑟</m:t>
                                  </m:r>
                                </m:e>
                              </m:d>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e>
                      </m:d>
                    </m:oMath>
                  </m:oMathPara>
                </a14:m>
                <a:endParaRPr lang="en-US" dirty="0" smtClean="0"/>
              </a:p>
              <a:p>
                <a:endParaRPr lang="en-US" dirty="0" smtClean="0"/>
              </a:p>
              <a:p>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182131" y="2559197"/>
                <a:ext cx="5508806" cy="3480120"/>
              </a:xfrm>
              <a:prstGeom prst="rect">
                <a:avLst/>
              </a:prstGeom>
              <a:blipFill rotWithShape="0">
                <a:blip r:embed="rId4"/>
                <a:stretch>
                  <a:fillRect l="-996" t="-1751"/>
                </a:stretch>
              </a:blipFill>
            </p:spPr>
            <p:txBody>
              <a:bodyPr/>
              <a:lstStyle/>
              <a:p>
                <a:r>
                  <a:rPr lang="el-GR">
                    <a:noFill/>
                  </a:rPr>
                  <a:t> </a:t>
                </a:r>
              </a:p>
            </p:txBody>
          </p:sp>
        </mc:Fallback>
      </mc:AlternateContent>
      <p:sp>
        <p:nvSpPr>
          <p:cNvPr id="19" name="Ορθογώνιο 18"/>
          <p:cNvSpPr/>
          <p:nvPr/>
        </p:nvSpPr>
        <p:spPr>
          <a:xfrm>
            <a:off x="4749800" y="4846289"/>
            <a:ext cx="4241800" cy="1384995"/>
          </a:xfrm>
          <a:prstGeom prst="rect">
            <a:avLst/>
          </a:prstGeom>
        </p:spPr>
        <p:txBody>
          <a:bodyPr wrap="square">
            <a:spAutoFit/>
          </a:bodyPr>
          <a:lstStyle/>
          <a:p>
            <a:pPr algn="ctr"/>
            <a:r>
              <a:rPr lang="en-US" dirty="0"/>
              <a:t>If </a:t>
            </a:r>
            <a:r>
              <a:rPr lang="en-US" dirty="0" smtClean="0"/>
              <a:t>reset </a:t>
            </a:r>
            <a:r>
              <a:rPr lang="en-US" dirty="0"/>
              <a:t>close to </a:t>
            </a:r>
            <a:r>
              <a:rPr lang="en-US" dirty="0" smtClean="0"/>
              <a:t>0, ignore </a:t>
            </a:r>
            <a:r>
              <a:rPr lang="en-US" dirty="0"/>
              <a:t>previous hidden state </a:t>
            </a:r>
            <a:r>
              <a:rPr lang="en-US" sz="1600" dirty="0" smtClean="0"/>
              <a:t>(allows </a:t>
            </a:r>
            <a:r>
              <a:rPr lang="en-US" sz="1600" dirty="0"/>
              <a:t>model to drop information that is irrelevant in the </a:t>
            </a:r>
            <a:r>
              <a:rPr lang="en-US" sz="1600" dirty="0" smtClean="0"/>
              <a:t>future)</a:t>
            </a:r>
          </a:p>
          <a:p>
            <a:pPr algn="ctr"/>
            <a:endParaRPr lang="en-US" sz="1600" dirty="0"/>
          </a:p>
          <a:p>
            <a:pPr algn="ctr"/>
            <a:endParaRPr lang="en-US" sz="1600" dirty="0"/>
          </a:p>
        </p:txBody>
      </p:sp>
      <p:sp>
        <p:nvSpPr>
          <p:cNvPr id="10" name="Ορθογώνιο 9"/>
          <p:cNvSpPr/>
          <p:nvPr/>
        </p:nvSpPr>
        <p:spPr>
          <a:xfrm>
            <a:off x="182130" y="5812135"/>
            <a:ext cx="8410590" cy="646331"/>
          </a:xfrm>
          <a:prstGeom prst="rect">
            <a:avLst/>
          </a:prstGeom>
        </p:spPr>
        <p:txBody>
          <a:bodyPr wrap="square">
            <a:spAutoFit/>
          </a:bodyPr>
          <a:lstStyle/>
          <a:p>
            <a:r>
              <a:rPr lang="en-US" dirty="0" smtClean="0"/>
              <a:t>Units </a:t>
            </a:r>
            <a:r>
              <a:rPr lang="en-US" dirty="0"/>
              <a:t>with </a:t>
            </a:r>
            <a:r>
              <a:rPr lang="en-US" b="1" dirty="0">
                <a:solidFill>
                  <a:schemeClr val="accent2"/>
                </a:solidFill>
              </a:rPr>
              <a:t>short-term</a:t>
            </a:r>
            <a:r>
              <a:rPr lang="en-US" dirty="0"/>
              <a:t> dependencies often have </a:t>
            </a:r>
            <a:r>
              <a:rPr lang="en-US" b="1" dirty="0">
                <a:solidFill>
                  <a:schemeClr val="accent2"/>
                </a:solidFill>
              </a:rPr>
              <a:t>reset</a:t>
            </a:r>
            <a:r>
              <a:rPr lang="en-US" dirty="0">
                <a:solidFill>
                  <a:schemeClr val="accent2"/>
                </a:solidFill>
              </a:rPr>
              <a:t> </a:t>
            </a:r>
            <a:r>
              <a:rPr lang="en-US" dirty="0"/>
              <a:t>gates very active</a:t>
            </a:r>
          </a:p>
          <a:p>
            <a:r>
              <a:rPr lang="en-US" dirty="0"/>
              <a:t>Units with </a:t>
            </a:r>
            <a:r>
              <a:rPr lang="en-US" b="1" dirty="0" smtClean="0">
                <a:solidFill>
                  <a:schemeClr val="accent2"/>
                </a:solidFill>
              </a:rPr>
              <a:t>long-term</a:t>
            </a:r>
            <a:r>
              <a:rPr lang="en-US" dirty="0" smtClean="0"/>
              <a:t> </a:t>
            </a:r>
            <a:r>
              <a:rPr lang="en-US" dirty="0"/>
              <a:t>dependencies have active </a:t>
            </a:r>
            <a:r>
              <a:rPr lang="en-US" b="1" dirty="0">
                <a:solidFill>
                  <a:schemeClr val="accent2"/>
                </a:solidFill>
              </a:rPr>
              <a:t>update</a:t>
            </a:r>
            <a:r>
              <a:rPr lang="en-US" dirty="0"/>
              <a:t> gates z </a:t>
            </a:r>
          </a:p>
        </p:txBody>
      </p:sp>
      <p:sp>
        <p:nvSpPr>
          <p:cNvPr id="12" name="TextBox 11"/>
          <p:cNvSpPr txBox="1"/>
          <p:nvPr/>
        </p:nvSpPr>
        <p:spPr>
          <a:xfrm>
            <a:off x="5576637" y="4193385"/>
            <a:ext cx="3555999" cy="507831"/>
          </a:xfrm>
          <a:prstGeom prst="rect">
            <a:avLst/>
          </a:prstGeom>
          <a:noFill/>
        </p:spPr>
        <p:txBody>
          <a:bodyPr wrap="square" rtlCol="0">
            <a:spAutoFit/>
          </a:bodyPr>
          <a:lstStyle/>
          <a:p>
            <a:r>
              <a:rPr lang="en-US" sz="900" i="1" dirty="0" smtClean="0"/>
              <a:t>http://</a:t>
            </a:r>
            <a:r>
              <a:rPr lang="en-US" sz="900" i="1" dirty="0" err="1" smtClean="0"/>
              <a:t>www.wildml.com</a:t>
            </a:r>
            <a:r>
              <a:rPr lang="en-US" sz="900" i="1" dirty="0" smtClean="0"/>
              <a:t>/2015/10/recurrent-neural-network-tutorial-part-4-implementing-a-grulstm-rnn-with-python-and-theano/</a:t>
            </a:r>
            <a:endParaRPr lang="el-GR" sz="900" i="1" dirty="0"/>
          </a:p>
        </p:txBody>
      </p:sp>
    </p:spTree>
    <p:extLst>
      <p:ext uri="{BB962C8B-B14F-4D97-AF65-F5344CB8AC3E}">
        <p14:creationId xmlns:p14="http://schemas.microsoft.com/office/powerpoint/2010/main" val="308657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805236" y="2547938"/>
            <a:ext cx="3098800" cy="1778000"/>
          </a:xfrm>
          <a:prstGeom prst="rect">
            <a:avLst/>
          </a:prstGeom>
        </p:spPr>
      </p:pic>
      <p:sp>
        <p:nvSpPr>
          <p:cNvPr id="11"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Gated Recurrent Units (GRUs)</a:t>
            </a:r>
            <a:endParaRPr lang="en-US" dirty="0"/>
          </a:p>
        </p:txBody>
      </p:sp>
      <p:sp>
        <p:nvSpPr>
          <p:cNvPr id="14" name="TextBox 13"/>
          <p:cNvSpPr txBox="1"/>
          <p:nvPr/>
        </p:nvSpPr>
        <p:spPr>
          <a:xfrm>
            <a:off x="137522" y="1592570"/>
            <a:ext cx="8854078" cy="1200329"/>
          </a:xfrm>
          <a:prstGeom prst="rect">
            <a:avLst/>
          </a:prstGeom>
          <a:noFill/>
        </p:spPr>
        <p:txBody>
          <a:bodyPr wrap="square" rtlCol="0">
            <a:spAutoFit/>
          </a:bodyPr>
          <a:lstStyle/>
          <a:p>
            <a:pPr defTabSz="914400" eaLnBrk="0" fontAlgn="base" hangingPunct="0">
              <a:spcBef>
                <a:spcPct val="0"/>
              </a:spcBef>
              <a:spcAft>
                <a:spcPct val="0"/>
              </a:spcAft>
            </a:pPr>
            <a:r>
              <a:rPr lang="en-US" altLang="el-GR" dirty="0"/>
              <a:t>Main </a:t>
            </a:r>
            <a:r>
              <a:rPr lang="el-GR" altLang="el-GR" dirty="0" err="1"/>
              <a:t>idea</a:t>
            </a:r>
            <a:r>
              <a:rPr lang="en-US" altLang="el-GR" dirty="0" smtClean="0"/>
              <a:t>:</a:t>
            </a:r>
          </a:p>
          <a:p>
            <a:pPr defTabSz="914400" eaLnBrk="0" fontAlgn="base" hangingPunct="0">
              <a:spcBef>
                <a:spcPct val="0"/>
              </a:spcBef>
              <a:spcAft>
                <a:spcPct val="0"/>
              </a:spcAft>
            </a:pPr>
            <a:r>
              <a:rPr lang="en-US" altLang="el-GR" dirty="0" smtClean="0"/>
              <a:t>keep around memory to capture </a:t>
            </a:r>
            <a:r>
              <a:rPr lang="en-US" altLang="el-GR" b="1" dirty="0" smtClean="0">
                <a:solidFill>
                  <a:schemeClr val="accent2"/>
                </a:solidFill>
              </a:rPr>
              <a:t>long dependencies</a:t>
            </a:r>
          </a:p>
          <a:p>
            <a:pPr defTabSz="914400" eaLnBrk="0" fontAlgn="base" hangingPunct="0">
              <a:spcBef>
                <a:spcPct val="0"/>
              </a:spcBef>
              <a:spcAft>
                <a:spcPct val="0"/>
              </a:spcAft>
            </a:pPr>
            <a:r>
              <a:rPr lang="en-US" altLang="el-GR" dirty="0" smtClean="0"/>
              <a:t>Allow error messages to flow at </a:t>
            </a:r>
            <a:r>
              <a:rPr lang="en-US" altLang="el-GR" b="1" dirty="0" smtClean="0">
                <a:solidFill>
                  <a:schemeClr val="accent2"/>
                </a:solidFill>
              </a:rPr>
              <a:t>different strengths </a:t>
            </a:r>
            <a:r>
              <a:rPr lang="en-US" altLang="el-GR" dirty="0" smtClean="0"/>
              <a:t>depending on the inputs</a:t>
            </a:r>
          </a:p>
          <a:p>
            <a:pPr defTabSz="914400" eaLnBrk="0" fontAlgn="base" hangingPunct="0">
              <a:spcBef>
                <a:spcPct val="0"/>
              </a:spcBef>
              <a:spcAft>
                <a:spcPct val="0"/>
              </a:spcAft>
            </a:pPr>
            <a:endParaRPr lang="en-US" altLang="el-GR" dirty="0"/>
          </a:p>
        </p:txBody>
      </p:sp>
      <mc:AlternateContent xmlns:mc="http://schemas.openxmlformats.org/markup-compatibility/2006" xmlns:a14="http://schemas.microsoft.com/office/drawing/2010/main">
        <mc:Choice Requires="a14">
          <p:sp>
            <p:nvSpPr>
              <p:cNvPr id="17" name="TextBox 16"/>
              <p:cNvSpPr txBox="1"/>
              <p:nvPr/>
            </p:nvSpPr>
            <p:spPr>
              <a:xfrm>
                <a:off x="182131" y="2559197"/>
                <a:ext cx="5508806" cy="4335739"/>
              </a:xfrm>
              <a:prstGeom prst="rect">
                <a:avLst/>
              </a:prstGeom>
              <a:noFill/>
            </p:spPr>
            <p:txBody>
              <a:bodyPr wrap="square" rtlCol="0">
                <a:spAutoFit/>
              </a:bodyPr>
              <a:lstStyle/>
              <a:p>
                <a:r>
                  <a:rPr lang="en-US" dirty="0" smtClean="0"/>
                  <a:t>Standard RNN computes hidden layer at next time step directly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hh</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i="1">
                            <a:latin typeface="Cambria Math" charset="0"/>
                          </a:rPr>
                          <m:t>h𝑥</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a14:m>
                <a:endParaRPr lang="el-GR" dirty="0"/>
              </a:p>
              <a:p>
                <a:endParaRPr lang="en-US" dirty="0" smtClean="0"/>
              </a:p>
              <a:p>
                <a:r>
                  <a:rPr lang="en-US" dirty="0" smtClean="0"/>
                  <a:t>Compute an update gate based on current input word vector and hidden state</a:t>
                </a: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𝑧</m:t>
                          </m:r>
                        </m:e>
                        <m:sub>
                          <m:r>
                            <a:rPr lang="en-US" i="1">
                              <a:latin typeface="Cambria Math" charset="0"/>
                            </a:rPr>
                            <m:t>𝑡</m:t>
                          </m:r>
                        </m:sub>
                      </m:sSub>
                      <m:r>
                        <a:rPr lang="en-US" i="1">
                          <a:latin typeface="Cambria Math" charset="0"/>
                        </a:rPr>
                        <m:t>=  </m:t>
                      </m:r>
                      <m:r>
                        <a:rPr lang="el-GR" i="1">
                          <a:latin typeface="Cambria Math" charset="0"/>
                        </a:rPr>
                        <m:t>𝜎</m:t>
                      </m:r>
                      <m:r>
                        <a:rPr lang="el-GR" i="1">
                          <a:latin typeface="Cambria Math" charset="0"/>
                        </a:rPr>
                        <m:t>(</m:t>
                      </m:r>
                      <m:sSup>
                        <m:sSupPr>
                          <m:ctrlPr>
                            <a:rPr lang="el-GR" i="1">
                              <a:latin typeface="Cambria Math" panose="02040503050406030204" pitchFamily="18" charset="0"/>
                            </a:rPr>
                          </m:ctrlPr>
                        </m:sSupPr>
                        <m:e>
                          <m:r>
                            <a:rPr lang="en-US" b="0" i="1" smtClean="0">
                              <a:latin typeface="Cambria Math" charset="0"/>
                            </a:rPr>
                            <m:t>𝑈</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r>
                            <a:rPr lang="en-US" i="1">
                              <a:latin typeface="Cambria Math" charset="0"/>
                            </a:rPr>
                            <m:t>(</m:t>
                          </m:r>
                          <m:r>
                            <a:rPr lang="en-US" b="0" i="1" smtClean="0">
                              <a:latin typeface="Cambria Math" charset="0"/>
                            </a:rPr>
                            <m:t>𝑧</m:t>
                          </m:r>
                          <m:r>
                            <a:rPr lang="en-US" i="1">
                              <a:latin typeface="Cambria Math" charset="0"/>
                            </a:rPr>
                            <m:t>)</m:t>
                          </m:r>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m:oMathPara>
                </a14:m>
                <a:endParaRPr lang="en-US" dirty="0" smtClean="0"/>
              </a:p>
              <a:p>
                <a:endParaRPr lang="el-GR" dirty="0"/>
              </a:p>
              <a:p>
                <a:r>
                  <a:rPr lang="en-US" dirty="0" smtClean="0"/>
                  <a:t>Compute a reset gate similarly but with different weights</a:t>
                </a: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𝑟</m:t>
                          </m:r>
                        </m:e>
                        <m:sub>
                          <m:r>
                            <a:rPr lang="en-US" i="1">
                              <a:latin typeface="Cambria Math" charset="0"/>
                            </a:rPr>
                            <m:t>𝑡</m:t>
                          </m:r>
                        </m:sub>
                      </m:sSub>
                      <m:r>
                        <a:rPr lang="en-US" i="1">
                          <a:latin typeface="Cambria Math" charset="0"/>
                        </a:rPr>
                        <m:t>=  </m:t>
                      </m:r>
                      <m:r>
                        <a:rPr lang="el-GR" i="1">
                          <a:latin typeface="Cambria Math" charset="0"/>
                        </a:rPr>
                        <m:t>𝜎</m:t>
                      </m:r>
                      <m:d>
                        <m:dPr>
                          <m:ctrlPr>
                            <a:rPr lang="el-GR" i="1">
                              <a:latin typeface="Cambria Math" panose="02040503050406030204" pitchFamily="18" charset="0"/>
                            </a:rPr>
                          </m:ctrlPr>
                        </m:dPr>
                        <m:e>
                          <m:sSup>
                            <m:sSupPr>
                              <m:ctrlPr>
                                <a:rPr lang="el-GR" i="1">
                                  <a:latin typeface="Cambria Math" panose="02040503050406030204" pitchFamily="18" charset="0"/>
                                </a:rPr>
                              </m:ctrlPr>
                            </m:sSupPr>
                            <m:e>
                              <m:r>
                                <a:rPr lang="en-US" i="1">
                                  <a:latin typeface="Cambria Math" charset="0"/>
                                </a:rPr>
                                <m:t>𝑈</m:t>
                              </m:r>
                            </m:e>
                            <m:sup>
                              <m:d>
                                <m:dPr>
                                  <m:ctrlPr>
                                    <a:rPr lang="en-US" b="0" i="1">
                                      <a:latin typeface="Cambria Math" panose="02040503050406030204" pitchFamily="18" charset="0"/>
                                    </a:rPr>
                                  </m:ctrlPr>
                                </m:dPr>
                                <m:e>
                                  <m:r>
                                    <a:rPr lang="en-US" b="0" i="1" smtClean="0">
                                      <a:latin typeface="Cambria Math" charset="0"/>
                                    </a:rPr>
                                    <m:t>𝑟</m:t>
                                  </m:r>
                                </m:e>
                              </m:d>
                            </m:sup>
                          </m:sSup>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sSup>
                            <m:sSupPr>
                              <m:ctrlPr>
                                <a:rPr lang="el-GR" i="1">
                                  <a:latin typeface="Cambria Math" panose="02040503050406030204" pitchFamily="18" charset="0"/>
                                </a:rPr>
                              </m:ctrlPr>
                            </m:sSupPr>
                            <m:e>
                              <m:r>
                                <a:rPr lang="en-US" i="1">
                                  <a:latin typeface="Cambria Math" charset="0"/>
                                </a:rPr>
                                <m:t>𝑊</m:t>
                              </m:r>
                            </m:e>
                            <m:sup>
                              <m:d>
                                <m:dPr>
                                  <m:ctrlPr>
                                    <a:rPr lang="en-US" b="0" i="1">
                                      <a:latin typeface="Cambria Math" panose="02040503050406030204" pitchFamily="18" charset="0"/>
                                    </a:rPr>
                                  </m:ctrlPr>
                                </m:dPr>
                                <m:e>
                                  <m:r>
                                    <a:rPr lang="en-US" b="0" i="1" smtClean="0">
                                      <a:latin typeface="Cambria Math" charset="0"/>
                                    </a:rPr>
                                    <m:t>𝑟</m:t>
                                  </m:r>
                                </m:e>
                              </m:d>
                            </m:sup>
                          </m:sSup>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e>
                      </m:d>
                    </m:oMath>
                  </m:oMathPara>
                </a14:m>
                <a:endParaRPr lang="en-US" dirty="0" smtClean="0"/>
              </a:p>
              <a:p>
                <a:endParaRPr lang="en-US" dirty="0" smtClean="0"/>
              </a:p>
              <a:p>
                <a:r>
                  <a:rPr lang="en-US" dirty="0"/>
                  <a:t>New memory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r>
                      <a:rPr lang="en-US" i="1">
                        <a:latin typeface="Cambria Math" charset="0"/>
                      </a:rPr>
                      <m:t>=  </m:t>
                    </m:r>
                    <m:r>
                      <a:rPr lang="en-US" i="1">
                        <a:latin typeface="Cambria Math" charset="0"/>
                      </a:rPr>
                      <m:t>𝑡𝑎𝑛h</m:t>
                    </m:r>
                    <m:r>
                      <a:rPr lang="el-GR" i="1">
                        <a:latin typeface="Cambria Math" charset="0"/>
                      </a:rPr>
                      <m:t>(</m:t>
                    </m:r>
                    <m:sSub>
                      <m:sSubPr>
                        <m:ctrlPr>
                          <a:rPr lang="en-US" i="1">
                            <a:latin typeface="Cambria Math" panose="02040503050406030204" pitchFamily="18" charset="0"/>
                          </a:rPr>
                        </m:ctrlPr>
                      </m:sSubPr>
                      <m:e>
                        <m:r>
                          <a:rPr lang="en-US" i="1">
                            <a:latin typeface="Cambria Math" charset="0"/>
                          </a:rPr>
                          <m:t>𝑟</m:t>
                        </m:r>
                      </m:e>
                      <m:sub>
                        <m:r>
                          <a:rPr lang="en-US" i="1">
                            <a:latin typeface="Cambria Math" charset="0"/>
                          </a:rPr>
                          <m:t>𝑡</m:t>
                        </m:r>
                      </m:sub>
                    </m:sSub>
                    <m:r>
                      <a:rPr lang="it-IT" i="1">
                        <a:latin typeface="Cambria Math" charset="0"/>
                        <a:ea typeface="Cambria Math" charset="0"/>
                        <a:cs typeface="Cambria Math" charset="0"/>
                      </a:rPr>
                      <m:t>∘</m:t>
                    </m:r>
                    <m:r>
                      <a:rPr lang="en-US" i="1">
                        <a:latin typeface="Cambria Math" charset="0"/>
                      </a:rPr>
                      <m:t>𝑈</m:t>
                    </m:r>
                    <m:sSub>
                      <m:sSubPr>
                        <m:ctrlPr>
                          <a:rPr lang="en-US" i="1">
                            <a:latin typeface="Cambria Math" panose="02040503050406030204" pitchFamily="18" charset="0"/>
                          </a:rPr>
                        </m:ctrlPr>
                      </m:sSubPr>
                      <m:e>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r>
                      <a:rPr lang="en-US" i="1">
                        <a:latin typeface="Cambria Math" charset="0"/>
                      </a:rPr>
                      <m:t>𝑊</m:t>
                    </m:r>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𝑡</m:t>
                        </m:r>
                      </m:sub>
                    </m:sSub>
                    <m:r>
                      <a:rPr lang="en-US" i="1">
                        <a:latin typeface="Cambria Math" charset="0"/>
                      </a:rPr>
                      <m:t>)</m:t>
                    </m:r>
                  </m:oMath>
                </a14:m>
                <a:endParaRPr lang="en-US" dirty="0" smtClean="0"/>
              </a:p>
              <a:p>
                <a:endParaRPr lang="en-US" dirty="0"/>
              </a:p>
              <a:p>
                <a:r>
                  <a:rPr lang="en-US" dirty="0" smtClean="0"/>
                  <a:t>Final memory </a:t>
                </a:r>
                <a14:m>
                  <m:oMath xmlns:m="http://schemas.openxmlformats.org/officeDocument/2006/math">
                    <m:sSub>
                      <m:sSubPr>
                        <m:ctrlPr>
                          <a:rPr lang="en-US" i="1">
                            <a:latin typeface="Cambria Math" panose="02040503050406030204" pitchFamily="18" charset="0"/>
                          </a:rPr>
                        </m:ctrlPr>
                      </m:sSubPr>
                      <m:e>
                        <m:r>
                          <a:rPr lang="en-US" b="0" i="1" smtClean="0">
                            <a:latin typeface="Cambria Math" charset="0"/>
                          </a:rPr>
                          <m:t>h</m:t>
                        </m:r>
                      </m:e>
                      <m:sub>
                        <m:r>
                          <a:rPr lang="en-US" i="1">
                            <a:latin typeface="Cambria Math" charset="0"/>
                          </a:rPr>
                          <m:t>𝑡</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𝑧</m:t>
                        </m:r>
                      </m:e>
                      <m:sub>
                        <m:r>
                          <a:rPr lang="en-US" i="1">
                            <a:latin typeface="Cambria Math" charset="0"/>
                          </a:rPr>
                          <m:t>𝑡</m:t>
                        </m:r>
                      </m:sub>
                    </m:sSub>
                    <m:sSub>
                      <m:sSubPr>
                        <m:ctrlPr>
                          <a:rPr lang="en-US" i="1">
                            <a:latin typeface="Cambria Math" panose="02040503050406030204" pitchFamily="18" charset="0"/>
                          </a:rPr>
                        </m:ctrlPr>
                      </m:sSubPr>
                      <m:e>
                        <m:r>
                          <a:rPr lang="it-IT" i="1">
                            <a:latin typeface="Cambria Math" charset="0"/>
                            <a:ea typeface="Cambria Math" charset="0"/>
                            <a:cs typeface="Cambria Math" charset="0"/>
                          </a:rPr>
                          <m:t>∘</m:t>
                        </m:r>
                        <m:r>
                          <a:rPr lang="en-US" i="1">
                            <a:latin typeface="Cambria Math" charset="0"/>
                          </a:rPr>
                          <m:t>h</m:t>
                        </m:r>
                      </m:e>
                      <m:sub>
                        <m:r>
                          <a:rPr lang="en-US" i="1">
                            <a:latin typeface="Cambria Math" charset="0"/>
                          </a:rPr>
                          <m:t>𝑡</m:t>
                        </m:r>
                        <m:r>
                          <a:rPr lang="en-US" i="1">
                            <a:latin typeface="Cambria Math" charset="0"/>
                          </a:rPr>
                          <m:t>−1</m:t>
                        </m:r>
                      </m:sub>
                    </m:sSub>
                    <m:r>
                      <a:rPr lang="en-US" i="1">
                        <a:latin typeface="Cambria Math" charset="0"/>
                      </a:rPr>
                      <m:t>+</m:t>
                    </m:r>
                    <m:r>
                      <a:rPr lang="en-US" b="0" i="1" smtClean="0">
                        <a:latin typeface="Cambria Math" charset="0"/>
                      </a:rPr>
                      <m:t>(1−</m:t>
                    </m:r>
                    <m:sSub>
                      <m:sSubPr>
                        <m:ctrlPr>
                          <a:rPr lang="en-US" i="1">
                            <a:latin typeface="Cambria Math" panose="02040503050406030204" pitchFamily="18" charset="0"/>
                          </a:rPr>
                        </m:ctrlPr>
                      </m:sSubPr>
                      <m:e>
                        <m:r>
                          <a:rPr lang="en-US" i="1">
                            <a:latin typeface="Cambria Math" charset="0"/>
                          </a:rPr>
                          <m:t>𝑧</m:t>
                        </m:r>
                      </m:e>
                      <m:sub>
                        <m:r>
                          <a:rPr lang="en-US" i="1">
                            <a:latin typeface="Cambria Math" charset="0"/>
                          </a:rPr>
                          <m:t>𝑡</m:t>
                        </m:r>
                      </m:sub>
                    </m:sSub>
                    <m:r>
                      <a:rPr lang="en-US" b="0" i="1" smtClean="0">
                        <a:latin typeface="Cambria Math" charset="0"/>
                      </a:rPr>
                      <m:t>)</m:t>
                    </m:r>
                    <m:r>
                      <a:rPr lang="it-IT" i="1">
                        <a:latin typeface="Cambria Math" charset="0"/>
                        <a:ea typeface="Cambria Math" charset="0"/>
                        <a:cs typeface="Cambria Math"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h</m:t>
                            </m:r>
                          </m:e>
                        </m:acc>
                      </m:e>
                      <m:sub>
                        <m:r>
                          <a:rPr lang="en-US" i="1">
                            <a:latin typeface="Cambria Math" charset="0"/>
                          </a:rPr>
                          <m:t>𝑡</m:t>
                        </m:r>
                      </m:sub>
                    </m:sSub>
                  </m:oMath>
                </a14:m>
                <a:endParaRPr lang="en-US" dirty="0"/>
              </a:p>
              <a:p>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182131" y="2559197"/>
                <a:ext cx="5508806" cy="4335739"/>
              </a:xfrm>
              <a:prstGeom prst="rect">
                <a:avLst/>
              </a:prstGeom>
              <a:blipFill rotWithShape="0">
                <a:blip r:embed="rId4"/>
                <a:stretch>
                  <a:fillRect l="-996" t="-1406"/>
                </a:stretch>
              </a:blipFill>
            </p:spPr>
            <p:txBody>
              <a:bodyPr/>
              <a:lstStyle/>
              <a:p>
                <a:r>
                  <a:rPr lang="el-GR">
                    <a:noFill/>
                  </a:rPr>
                  <a:t> </a:t>
                </a:r>
              </a:p>
            </p:txBody>
          </p:sp>
        </mc:Fallback>
      </mc:AlternateContent>
      <p:sp>
        <p:nvSpPr>
          <p:cNvPr id="10" name="TextBox 9"/>
          <p:cNvSpPr txBox="1"/>
          <p:nvPr/>
        </p:nvSpPr>
        <p:spPr>
          <a:xfrm>
            <a:off x="5092700" y="4984007"/>
            <a:ext cx="3898900" cy="1200329"/>
          </a:xfrm>
          <a:prstGeom prst="rect">
            <a:avLst/>
          </a:prstGeom>
          <a:noFill/>
        </p:spPr>
        <p:txBody>
          <a:bodyPr wrap="square" rtlCol="0">
            <a:spAutoFit/>
          </a:bodyPr>
          <a:lstStyle/>
          <a:p>
            <a:r>
              <a:rPr lang="en-US" dirty="0" smtClean="0">
                <a:hlinkClick r:id="rId5"/>
              </a:rPr>
              <a:t>LSTMs</a:t>
            </a:r>
            <a:r>
              <a:rPr lang="en-US" dirty="0" smtClean="0"/>
              <a:t> are a more complex form, but basically same intuition</a:t>
            </a:r>
          </a:p>
          <a:p>
            <a:r>
              <a:rPr lang="en-US" dirty="0" smtClean="0"/>
              <a:t>GRUs are often more preferred than LSTMs</a:t>
            </a:r>
            <a:endParaRPr lang="en-US" dirty="0"/>
          </a:p>
        </p:txBody>
      </p:sp>
      <p:sp>
        <p:nvSpPr>
          <p:cNvPr id="2" name="Ορθογώνιο 1"/>
          <p:cNvSpPr/>
          <p:nvPr/>
        </p:nvSpPr>
        <p:spPr>
          <a:xfrm>
            <a:off x="4572000" y="6226938"/>
            <a:ext cx="4572000" cy="369332"/>
          </a:xfrm>
          <a:prstGeom prst="rect">
            <a:avLst/>
          </a:prstGeom>
        </p:spPr>
        <p:txBody>
          <a:bodyPr wrap="square">
            <a:spAutoFit/>
          </a:bodyPr>
          <a:lstStyle/>
          <a:p>
            <a:r>
              <a:rPr lang="en-US" dirty="0"/>
              <a:t>combines </a:t>
            </a:r>
            <a:r>
              <a:rPr lang="en-US"/>
              <a:t>current </a:t>
            </a:r>
            <a:r>
              <a:rPr lang="en-US" smtClean="0"/>
              <a:t>&amp; previous </a:t>
            </a:r>
            <a:r>
              <a:rPr lang="en-US" dirty="0"/>
              <a:t>time steps</a:t>
            </a:r>
          </a:p>
        </p:txBody>
      </p:sp>
      <p:sp>
        <p:nvSpPr>
          <p:cNvPr id="12" name="TextBox 11"/>
          <p:cNvSpPr txBox="1"/>
          <p:nvPr/>
        </p:nvSpPr>
        <p:spPr>
          <a:xfrm>
            <a:off x="5576637" y="4193385"/>
            <a:ext cx="3555999" cy="507831"/>
          </a:xfrm>
          <a:prstGeom prst="rect">
            <a:avLst/>
          </a:prstGeom>
          <a:noFill/>
        </p:spPr>
        <p:txBody>
          <a:bodyPr wrap="square" rtlCol="0">
            <a:spAutoFit/>
          </a:bodyPr>
          <a:lstStyle/>
          <a:p>
            <a:r>
              <a:rPr lang="en-US" sz="900" i="1" dirty="0" smtClean="0"/>
              <a:t>http://</a:t>
            </a:r>
            <a:r>
              <a:rPr lang="en-US" sz="900" i="1" dirty="0" err="1" smtClean="0"/>
              <a:t>www.wildml.com</a:t>
            </a:r>
            <a:r>
              <a:rPr lang="en-US" sz="900" i="1" dirty="0" smtClean="0"/>
              <a:t>/2015/10/recurrent-neural-network-tutorial-part-4-implementing-a-grulstm-rnn-with-python-and-theano/</a:t>
            </a:r>
            <a:endParaRPr lang="el-GR" sz="900" i="1" dirty="0"/>
          </a:p>
        </p:txBody>
      </p:sp>
    </p:spTree>
    <p:extLst>
      <p:ext uri="{BB962C8B-B14F-4D97-AF65-F5344CB8AC3E}">
        <p14:creationId xmlns:p14="http://schemas.microsoft.com/office/powerpoint/2010/main" val="1173932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Attention Mechanism</a:t>
            </a:r>
            <a:endParaRPr lang="en-US" dirty="0"/>
          </a:p>
        </p:txBody>
      </p:sp>
      <p:pic>
        <p:nvPicPr>
          <p:cNvPr id="28" name="Εικόνα 27"/>
          <p:cNvPicPr>
            <a:picLocks noChangeAspect="1"/>
          </p:cNvPicPr>
          <p:nvPr/>
        </p:nvPicPr>
        <p:blipFill>
          <a:blip r:embed="rId2"/>
          <a:stretch>
            <a:fillRect/>
          </a:stretch>
        </p:blipFill>
        <p:spPr>
          <a:xfrm>
            <a:off x="2623138" y="1047398"/>
            <a:ext cx="4476750" cy="4188772"/>
          </a:xfrm>
          <a:prstGeom prst="rect">
            <a:avLst/>
          </a:prstGeom>
        </p:spPr>
      </p:pic>
      <p:sp>
        <p:nvSpPr>
          <p:cNvPr id="21" name="Ορθογώνιο 20"/>
          <p:cNvSpPr/>
          <p:nvPr/>
        </p:nvSpPr>
        <p:spPr>
          <a:xfrm>
            <a:off x="1003467" y="5236170"/>
            <a:ext cx="7137065" cy="276999"/>
          </a:xfrm>
          <a:prstGeom prst="rect">
            <a:avLst/>
          </a:prstGeom>
        </p:spPr>
        <p:txBody>
          <a:bodyPr wrap="square">
            <a:spAutoFit/>
          </a:bodyPr>
          <a:lstStyle/>
          <a:p>
            <a:r>
              <a:rPr lang="en-US" sz="1200" i="1" dirty="0" err="1" smtClean="0">
                <a:solidFill>
                  <a:srgbClr val="222222"/>
                </a:solidFill>
                <a:latin typeface="Arial" charset="0"/>
              </a:rPr>
              <a:t>Bahdanau</a:t>
            </a:r>
            <a:r>
              <a:rPr lang="en-US" sz="1200" i="1" dirty="0" smtClean="0">
                <a:solidFill>
                  <a:srgbClr val="222222"/>
                </a:solidFill>
                <a:latin typeface="Arial" charset="0"/>
              </a:rPr>
              <a:t> D. et al. "Neural machine translation by jointly learning to align and translate." ICLR (2015)</a:t>
            </a:r>
            <a:endParaRPr lang="el-GR" sz="1200" i="1" dirty="0"/>
          </a:p>
        </p:txBody>
      </p:sp>
      <p:sp>
        <p:nvSpPr>
          <p:cNvPr id="23" name="TextBox 22"/>
          <p:cNvSpPr txBox="1"/>
          <p:nvPr/>
        </p:nvSpPr>
        <p:spPr>
          <a:xfrm>
            <a:off x="444500" y="5907206"/>
            <a:ext cx="3639138" cy="369332"/>
          </a:xfrm>
          <a:prstGeom prst="rect">
            <a:avLst/>
          </a:prstGeom>
          <a:noFill/>
        </p:spPr>
        <p:txBody>
          <a:bodyPr wrap="none" rtlCol="0">
            <a:spAutoFit/>
          </a:bodyPr>
          <a:lstStyle/>
          <a:p>
            <a:r>
              <a:rPr lang="en-US" dirty="0" smtClean="0"/>
              <a:t>Main idea: retrieve as needed</a:t>
            </a:r>
            <a:endParaRPr lang="el-GR" dirty="0"/>
          </a:p>
        </p:txBody>
      </p:sp>
      <p:sp>
        <p:nvSpPr>
          <p:cNvPr id="26" name="TextBox 25"/>
          <p:cNvSpPr txBox="1"/>
          <p:nvPr/>
        </p:nvSpPr>
        <p:spPr>
          <a:xfrm>
            <a:off x="1130306" y="1396305"/>
            <a:ext cx="2542684" cy="369332"/>
          </a:xfrm>
          <a:prstGeom prst="rect">
            <a:avLst/>
          </a:prstGeom>
          <a:noFill/>
        </p:spPr>
        <p:txBody>
          <a:bodyPr wrap="none" rtlCol="0">
            <a:spAutoFit/>
          </a:bodyPr>
          <a:lstStyle/>
          <a:p>
            <a:r>
              <a:rPr lang="en-US" dirty="0" smtClean="0"/>
              <a:t>Pool of </a:t>
            </a:r>
            <a:r>
              <a:rPr lang="en-US" smtClean="0"/>
              <a:t>source states</a:t>
            </a:r>
            <a:endParaRPr lang="el-GR" dirty="0"/>
          </a:p>
        </p:txBody>
      </p:sp>
    </p:spTree>
    <p:extLst>
      <p:ext uri="{BB962C8B-B14F-4D97-AF65-F5344CB8AC3E}">
        <p14:creationId xmlns:p14="http://schemas.microsoft.com/office/powerpoint/2010/main" val="2325047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Attention - Scoring</a:t>
            </a:r>
            <a:endParaRPr lang="en-US" dirty="0"/>
          </a:p>
        </p:txBody>
      </p:sp>
      <p:sp>
        <p:nvSpPr>
          <p:cNvPr id="23" name="TextBox 22"/>
          <p:cNvSpPr txBox="1"/>
          <p:nvPr/>
        </p:nvSpPr>
        <p:spPr>
          <a:xfrm>
            <a:off x="475080" y="5984349"/>
            <a:ext cx="4931158" cy="369332"/>
          </a:xfrm>
          <a:prstGeom prst="rect">
            <a:avLst/>
          </a:prstGeom>
          <a:noFill/>
        </p:spPr>
        <p:txBody>
          <a:bodyPr wrap="none" rtlCol="0">
            <a:spAutoFit/>
          </a:bodyPr>
          <a:lstStyle/>
          <a:p>
            <a:r>
              <a:rPr lang="en-US" b="1" dirty="0" smtClean="0">
                <a:solidFill>
                  <a:schemeClr val="accent2"/>
                </a:solidFill>
              </a:rPr>
              <a:t>Compare</a:t>
            </a:r>
            <a:r>
              <a:rPr lang="en-US" dirty="0" smtClean="0"/>
              <a:t> target and source hidden states</a:t>
            </a:r>
            <a:endParaRPr lang="el-GR" dirty="0"/>
          </a:p>
        </p:txBody>
      </p:sp>
      <mc:AlternateContent xmlns:mc="http://schemas.openxmlformats.org/markup-compatibility/2006" xmlns:a14="http://schemas.microsoft.com/office/drawing/2010/main">
        <mc:Choice Requires="a14">
          <p:sp>
            <p:nvSpPr>
              <p:cNvPr id="4" name="TextBox 3"/>
              <p:cNvSpPr txBox="1"/>
              <p:nvPr/>
            </p:nvSpPr>
            <p:spPr>
              <a:xfrm>
                <a:off x="2324100" y="5362692"/>
                <a:ext cx="4660434" cy="431144"/>
              </a:xfrm>
              <a:prstGeom prst="rect">
                <a:avLst/>
              </a:prstGeom>
              <a:noFill/>
            </p:spPr>
            <p:txBody>
              <a:bodyPr wrap="square" lIns="0" tIns="0" rIns="0" bIns="0" rtlCol="0">
                <a:spAutoFit/>
              </a:bodyPr>
              <a:lstStyle/>
              <a:p>
                <a:pPr/>
                <a14:m>
                  <m:oMathPara xmlns:m="http://schemas.openxmlformats.org/officeDocument/2006/math">
                    <m:oMathParaPr>
                      <m:jc m:val="center"/>
                    </m:oMathParaPr>
                    <m:oMath xmlns:m="http://schemas.openxmlformats.org/officeDocument/2006/math">
                      <m:r>
                        <a:rPr lang="en-US" sz="2400" b="0" i="1" smtClean="0">
                          <a:latin typeface="Cambria Math" charset="0"/>
                        </a:rPr>
                        <m:t>𝑠𝑐𝑜𝑟𝑒</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charset="0"/>
                                </a:rPr>
                                <m:t>h</m:t>
                              </m:r>
                            </m:e>
                            <m:sub>
                              <m:r>
                                <a:rPr lang="en-US" sz="2400" b="0" i="1" smtClean="0">
                                  <a:latin typeface="Cambria Math" charset="0"/>
                                </a:rPr>
                                <m:t>𝑡</m:t>
                              </m:r>
                              <m:r>
                                <a:rPr lang="en-US" sz="2400" b="0" i="1" smtClean="0">
                                  <a:latin typeface="Cambria Math" charset="0"/>
                                </a:rPr>
                                <m:t>−1</m:t>
                              </m:r>
                            </m:sub>
                          </m:sSub>
                          <m:r>
                            <a:rPr lang="en-US" sz="2400" b="0" i="1" smtClean="0">
                              <a:latin typeface="Cambria Math"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charset="0"/>
                                    </a:rPr>
                                    <m:t>h</m:t>
                                  </m:r>
                                </m:e>
                              </m:acc>
                            </m:e>
                            <m:sub>
                              <m:r>
                                <a:rPr lang="en-US" sz="2400" b="0" i="1" smtClean="0">
                                  <a:latin typeface="Cambria Math" charset="0"/>
                                </a:rPr>
                                <m:t>𝑠</m:t>
                              </m:r>
                            </m:sub>
                          </m:sSub>
                        </m:e>
                      </m:d>
                      <m:r>
                        <a:rPr lang="en-US" sz="2400" b="0" i="1" smtClean="0">
                          <a:latin typeface="Cambria Math" charset="0"/>
                        </a:rPr>
                        <m:t>=</m:t>
                      </m:r>
                      <m:sSub>
                        <m:sSubPr>
                          <m:ctrlPr>
                            <a:rPr lang="en-US" sz="2400" i="1">
                              <a:latin typeface="Cambria Math" panose="02040503050406030204" pitchFamily="18" charset="0"/>
                            </a:rPr>
                          </m:ctrlPr>
                        </m:sSubPr>
                        <m:e>
                          <m:sSup>
                            <m:sSupPr>
                              <m:ctrlPr>
                                <a:rPr lang="en-US" sz="2400" i="1">
                                  <a:latin typeface="Cambria Math" panose="02040503050406030204" pitchFamily="18" charset="0"/>
                                </a:rPr>
                              </m:ctrlPr>
                            </m:sSupPr>
                            <m:e>
                              <m:sSub>
                                <m:sSubPr>
                                  <m:ctrlPr>
                                    <a:rPr lang="en-US" sz="2400" i="1">
                                      <a:latin typeface="Cambria Math" panose="02040503050406030204" pitchFamily="18" charset="0"/>
                                    </a:rPr>
                                  </m:ctrlPr>
                                </m:sSubPr>
                                <m:e>
                                  <m:r>
                                    <a:rPr lang="en-US" sz="2400" i="1">
                                      <a:latin typeface="Cambria Math" charset="0"/>
                                    </a:rPr>
                                    <m:t>h</m:t>
                                  </m:r>
                                </m:e>
                                <m:sub>
                                  <m:r>
                                    <a:rPr lang="en-US" sz="2400" i="1">
                                      <a:latin typeface="Cambria Math" charset="0"/>
                                    </a:rPr>
                                    <m:t>𝑡</m:t>
                                  </m:r>
                                </m:sub>
                              </m:sSub>
                            </m:e>
                            <m:sup>
                              <m:r>
                                <a:rPr lang="en-US" sz="2400" i="1">
                                  <a:latin typeface="Cambria Math" charset="0"/>
                                </a:rPr>
                                <m:t>𝑇</m:t>
                              </m:r>
                            </m:sup>
                          </m:sSup>
                          <m:acc>
                            <m:accPr>
                              <m:chr m:val="̅"/>
                              <m:ctrlPr>
                                <a:rPr lang="en-US" sz="2400" i="1">
                                  <a:latin typeface="Cambria Math" panose="02040503050406030204" pitchFamily="18" charset="0"/>
                                </a:rPr>
                              </m:ctrlPr>
                            </m:accPr>
                            <m:e>
                              <m:r>
                                <a:rPr lang="en-US" sz="2400" i="1">
                                  <a:latin typeface="Cambria Math" charset="0"/>
                                </a:rPr>
                                <m:t>h</m:t>
                              </m:r>
                            </m:e>
                          </m:acc>
                        </m:e>
                        <m:sub>
                          <m:r>
                            <a:rPr lang="en-US" sz="2400" i="1">
                              <a:latin typeface="Cambria Math" charset="0"/>
                            </a:rPr>
                            <m:t>𝑠</m:t>
                          </m:r>
                        </m:sub>
                      </m:sSub>
                    </m:oMath>
                  </m:oMathPara>
                </a14:m>
                <a:endParaRPr lang="el-GR"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324100" y="5362692"/>
                <a:ext cx="4660434" cy="431144"/>
              </a:xfrm>
              <a:prstGeom prst="rect">
                <a:avLst/>
              </a:prstGeom>
              <a:blipFill rotWithShape="0">
                <a:blip r:embed="rId2"/>
                <a:stretch>
                  <a:fillRect/>
                </a:stretch>
              </a:blipFill>
            </p:spPr>
            <p:txBody>
              <a:bodyPr/>
              <a:lstStyle/>
              <a:p>
                <a:r>
                  <a:rPr lang="el-GR">
                    <a:noFill/>
                  </a:rPr>
                  <a:t> </a:t>
                </a:r>
              </a:p>
            </p:txBody>
          </p:sp>
        </mc:Fallback>
      </mc:AlternateContent>
      <p:pic>
        <p:nvPicPr>
          <p:cNvPr id="7" name="Εικόνα 6"/>
          <p:cNvPicPr>
            <a:picLocks noChangeAspect="1"/>
          </p:cNvPicPr>
          <p:nvPr/>
        </p:nvPicPr>
        <p:blipFill>
          <a:blip r:embed="rId3"/>
          <a:stretch>
            <a:fillRect/>
          </a:stretch>
        </p:blipFill>
        <p:spPr>
          <a:xfrm>
            <a:off x="2040890" y="1286922"/>
            <a:ext cx="5052060" cy="3962400"/>
          </a:xfrm>
          <a:prstGeom prst="rect">
            <a:avLst/>
          </a:prstGeom>
        </p:spPr>
      </p:pic>
      <p:pic>
        <p:nvPicPr>
          <p:cNvPr id="8" name="Εικόνα 7"/>
          <p:cNvPicPr>
            <a:picLocks noChangeAspect="1"/>
          </p:cNvPicPr>
          <p:nvPr/>
        </p:nvPicPr>
        <p:blipFill>
          <a:blip r:embed="rId4"/>
          <a:stretch>
            <a:fillRect/>
          </a:stretch>
        </p:blipFill>
        <p:spPr>
          <a:xfrm>
            <a:off x="2040890" y="1308789"/>
            <a:ext cx="5052060" cy="4063614"/>
          </a:xfrm>
          <a:prstGeom prst="rect">
            <a:avLst/>
          </a:prstGeom>
        </p:spPr>
      </p:pic>
    </p:spTree>
    <p:extLst>
      <p:ext uri="{BB962C8B-B14F-4D97-AF65-F5344CB8AC3E}">
        <p14:creationId xmlns:p14="http://schemas.microsoft.com/office/powerpoint/2010/main" val="1582752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Attention - Normalization</a:t>
            </a:r>
            <a:endParaRPr lang="en-US" dirty="0"/>
          </a:p>
        </p:txBody>
      </p:sp>
      <p:sp>
        <p:nvSpPr>
          <p:cNvPr id="23" name="TextBox 22"/>
          <p:cNvSpPr txBox="1"/>
          <p:nvPr/>
        </p:nvSpPr>
        <p:spPr>
          <a:xfrm>
            <a:off x="490083" y="6022856"/>
            <a:ext cx="3645550" cy="369332"/>
          </a:xfrm>
          <a:prstGeom prst="rect">
            <a:avLst/>
          </a:prstGeom>
          <a:noFill/>
        </p:spPr>
        <p:txBody>
          <a:bodyPr wrap="none" rtlCol="0">
            <a:spAutoFit/>
          </a:bodyPr>
          <a:lstStyle/>
          <a:p>
            <a:r>
              <a:rPr lang="en-US" b="1" dirty="0" smtClean="0">
                <a:solidFill>
                  <a:schemeClr val="accent2"/>
                </a:solidFill>
              </a:rPr>
              <a:t>Convert </a:t>
            </a:r>
            <a:r>
              <a:rPr lang="en-US" dirty="0" smtClean="0"/>
              <a:t>into alignment weights</a:t>
            </a:r>
            <a:endParaRPr lang="el-GR" dirty="0"/>
          </a:p>
        </p:txBody>
      </p:sp>
      <mc:AlternateContent xmlns:mc="http://schemas.openxmlformats.org/markup-compatibility/2006" xmlns:a14="http://schemas.microsoft.com/office/drawing/2010/main">
        <mc:Choice Requires="a14">
          <p:sp>
            <p:nvSpPr>
              <p:cNvPr id="4" name="TextBox 3"/>
              <p:cNvSpPr txBox="1"/>
              <p:nvPr/>
            </p:nvSpPr>
            <p:spPr>
              <a:xfrm>
                <a:off x="2312858" y="5155555"/>
                <a:ext cx="3554384" cy="8292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charset="0"/>
                            </a:rPr>
                            <m:t>𝑎</m:t>
                          </m:r>
                        </m:e>
                        <m:sub>
                          <m:r>
                            <a:rPr lang="en-US" sz="2400" b="0" i="1" smtClean="0">
                              <a:latin typeface="Cambria Math" charset="0"/>
                            </a:rPr>
                            <m:t>𝑡</m:t>
                          </m:r>
                        </m:sub>
                      </m:sSub>
                      <m:d>
                        <m:dPr>
                          <m:ctrlPr>
                            <a:rPr lang="en-US" sz="2400" b="0" i="1" smtClean="0">
                              <a:latin typeface="Cambria Math" panose="02040503050406030204" pitchFamily="18" charset="0"/>
                            </a:rPr>
                          </m:ctrlPr>
                        </m:dPr>
                        <m:e>
                          <m:r>
                            <a:rPr lang="en-US" sz="2400" b="0" i="1" smtClean="0">
                              <a:latin typeface="Cambria Math" charset="0"/>
                            </a:rPr>
                            <m:t>𝑠</m:t>
                          </m:r>
                        </m:e>
                      </m:d>
                      <m:r>
                        <a:rPr lang="en-US" sz="2400" b="0" i="1" smtClean="0">
                          <a:latin typeface="Cambria Math" charset="0"/>
                        </a:rPr>
                        <m:t>= </m:t>
                      </m:r>
                      <m:f>
                        <m:fPr>
                          <m:ctrlPr>
                            <a:rPr lang="mr-IN" sz="2400" b="0" i="1" smtClean="0">
                              <a:latin typeface="Cambria Math" panose="02040503050406030204" pitchFamily="18" charset="0"/>
                            </a:rPr>
                          </m:ctrlPr>
                        </m:fPr>
                        <m:num>
                          <m:sSup>
                            <m:sSupPr>
                              <m:ctrlPr>
                                <a:rPr lang="mr-IN" sz="2400" b="0" i="1" smtClean="0">
                                  <a:latin typeface="Cambria Math" panose="02040503050406030204" pitchFamily="18" charset="0"/>
                                </a:rPr>
                              </m:ctrlPr>
                            </m:sSupPr>
                            <m:e>
                              <m:r>
                                <a:rPr lang="en-US" sz="2400" b="0" i="1" smtClean="0">
                                  <a:latin typeface="Cambria Math" charset="0"/>
                                </a:rPr>
                                <m:t>𝑒</m:t>
                              </m:r>
                            </m:e>
                            <m:sup>
                              <m:r>
                                <a:rPr lang="en-US" sz="2400" i="1">
                                  <a:latin typeface="Cambria Math" charset="0"/>
                                </a:rPr>
                                <m:t>𝑠𝑐𝑜𝑟𝑒</m:t>
                              </m:r>
                              <m:r>
                                <a:rPr lang="en-US" sz="2400" i="1">
                                  <a:latin typeface="Cambria Math" charset="0"/>
                                </a:rPr>
                                <m:t>(</m:t>
                              </m:r>
                              <m:r>
                                <a:rPr lang="en-US" sz="2400" b="0" i="1" smtClean="0">
                                  <a:latin typeface="Cambria Math" charset="0"/>
                                </a:rPr>
                                <m:t>𝑠</m:t>
                              </m:r>
                              <m:r>
                                <a:rPr lang="en-US" sz="2400" b="0" i="1" smtClean="0">
                                  <a:latin typeface="Cambria Math" charset="0"/>
                                </a:rPr>
                                <m:t>)</m:t>
                              </m:r>
                            </m:sup>
                          </m:sSup>
                        </m:num>
                        <m:den>
                          <m:nary>
                            <m:naryPr>
                              <m:chr m:val="∑"/>
                              <m:supHide m:val="on"/>
                              <m:ctrlPr>
                                <a:rPr lang="mr-IN" sz="2400" b="0" i="1" smtClean="0">
                                  <a:latin typeface="Cambria Math" panose="02040503050406030204" pitchFamily="18" charset="0"/>
                                </a:rPr>
                              </m:ctrlPr>
                            </m:naryPr>
                            <m:sub>
                              <m:r>
                                <m:rPr>
                                  <m:brk m:alnAt="7"/>
                                </m:rPr>
                                <a:rPr lang="en-US" sz="2400" b="0" i="1" smtClean="0">
                                  <a:latin typeface="Cambria Math" charset="0"/>
                                </a:rPr>
                                <m:t>𝑠</m:t>
                              </m:r>
                              <m:r>
                                <a:rPr lang="en-US" sz="2400" b="0" i="1" smtClean="0">
                                  <a:latin typeface="Cambria Math" charset="0"/>
                                </a:rPr>
                                <m:t>′</m:t>
                              </m:r>
                            </m:sub>
                            <m:sup/>
                            <m:e>
                              <m:sSup>
                                <m:sSupPr>
                                  <m:ctrlPr>
                                    <a:rPr lang="mr-IN" sz="2400" i="1">
                                      <a:latin typeface="Cambria Math" panose="02040503050406030204" pitchFamily="18" charset="0"/>
                                    </a:rPr>
                                  </m:ctrlPr>
                                </m:sSupPr>
                                <m:e>
                                  <m:r>
                                    <a:rPr lang="en-US" sz="2400" i="1">
                                      <a:latin typeface="Cambria Math" charset="0"/>
                                    </a:rPr>
                                    <m:t>𝑒</m:t>
                                  </m:r>
                                </m:e>
                                <m:sup>
                                  <m:r>
                                    <a:rPr lang="en-US" sz="2400" i="1">
                                      <a:latin typeface="Cambria Math" charset="0"/>
                                    </a:rPr>
                                    <m:t>𝑠𝑐𝑜𝑟𝑒</m:t>
                                  </m:r>
                                  <m:r>
                                    <a:rPr lang="en-US" sz="2400" i="1">
                                      <a:latin typeface="Cambria Math" charset="0"/>
                                    </a:rPr>
                                    <m:t>(</m:t>
                                  </m:r>
                                  <m:r>
                                    <a:rPr lang="en-US" sz="2400" i="1">
                                      <a:latin typeface="Cambria Math" charset="0"/>
                                    </a:rPr>
                                    <m:t>𝑠</m:t>
                                  </m:r>
                                  <m:r>
                                    <a:rPr lang="en-US" sz="2400" b="0" i="1" smtClean="0">
                                      <a:latin typeface="Cambria Math" charset="0"/>
                                    </a:rPr>
                                    <m:t>′</m:t>
                                  </m:r>
                                  <m:r>
                                    <a:rPr lang="en-US" sz="2400" i="1">
                                      <a:latin typeface="Cambria Math" charset="0"/>
                                    </a:rPr>
                                    <m:t>)</m:t>
                                  </m:r>
                                </m:sup>
                              </m:sSup>
                            </m:e>
                          </m:nary>
                        </m:den>
                      </m:f>
                    </m:oMath>
                  </m:oMathPara>
                </a14:m>
                <a:endParaRPr lang="el-GR"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312858" y="5155555"/>
                <a:ext cx="3554384" cy="829201"/>
              </a:xfrm>
              <a:prstGeom prst="rect">
                <a:avLst/>
              </a:prstGeom>
              <a:blipFill rotWithShape="0">
                <a:blip r:embed="rId2"/>
                <a:stretch>
                  <a:fillRect/>
                </a:stretch>
              </a:blipFill>
            </p:spPr>
            <p:txBody>
              <a:bodyPr/>
              <a:lstStyle/>
              <a:p>
                <a:r>
                  <a:rPr lang="el-GR">
                    <a:noFill/>
                  </a:rPr>
                  <a:t> </a:t>
                </a:r>
              </a:p>
            </p:txBody>
          </p:sp>
        </mc:Fallback>
      </mc:AlternateContent>
      <p:pic>
        <p:nvPicPr>
          <p:cNvPr id="6" name="Εικόνα 5"/>
          <p:cNvPicPr>
            <a:picLocks noChangeAspect="1"/>
          </p:cNvPicPr>
          <p:nvPr/>
        </p:nvPicPr>
        <p:blipFill>
          <a:blip r:embed="rId3"/>
          <a:stretch>
            <a:fillRect/>
          </a:stretch>
        </p:blipFill>
        <p:spPr>
          <a:xfrm>
            <a:off x="1953758" y="1173460"/>
            <a:ext cx="4967741" cy="3880495"/>
          </a:xfrm>
          <a:prstGeom prst="rect">
            <a:avLst/>
          </a:prstGeom>
        </p:spPr>
      </p:pic>
    </p:spTree>
    <p:extLst>
      <p:ext uri="{BB962C8B-B14F-4D97-AF65-F5344CB8AC3E}">
        <p14:creationId xmlns:p14="http://schemas.microsoft.com/office/powerpoint/2010/main" val="1422222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Attention - Context</a:t>
            </a:r>
            <a:r>
              <a:rPr lang="en-US" dirty="0"/>
              <a:t/>
            </a:r>
            <a:br>
              <a:rPr lang="en-US" dirty="0"/>
            </a:br>
            <a:endParaRPr lang="en-US" dirty="0"/>
          </a:p>
        </p:txBody>
      </p:sp>
      <p:pic>
        <p:nvPicPr>
          <p:cNvPr id="3" name="Εικόνα 2"/>
          <p:cNvPicPr>
            <a:picLocks noChangeAspect="1"/>
          </p:cNvPicPr>
          <p:nvPr/>
        </p:nvPicPr>
        <p:blipFill>
          <a:blip r:embed="rId2"/>
          <a:stretch>
            <a:fillRect/>
          </a:stretch>
        </p:blipFill>
        <p:spPr>
          <a:xfrm>
            <a:off x="2260600" y="1228189"/>
            <a:ext cx="4206736" cy="3953411"/>
          </a:xfrm>
          <a:prstGeom prst="rect">
            <a:avLst/>
          </a:prstGeom>
        </p:spPr>
      </p:pic>
      <p:sp>
        <p:nvSpPr>
          <p:cNvPr id="11" name="TextBox 10"/>
          <p:cNvSpPr txBox="1"/>
          <p:nvPr/>
        </p:nvSpPr>
        <p:spPr>
          <a:xfrm>
            <a:off x="490083" y="6022856"/>
            <a:ext cx="4658648" cy="369332"/>
          </a:xfrm>
          <a:prstGeom prst="rect">
            <a:avLst/>
          </a:prstGeom>
          <a:noFill/>
        </p:spPr>
        <p:txBody>
          <a:bodyPr wrap="none" rtlCol="0">
            <a:spAutoFit/>
          </a:bodyPr>
          <a:lstStyle/>
          <a:p>
            <a:r>
              <a:rPr lang="en-US" dirty="0" smtClean="0"/>
              <a:t>Build </a:t>
            </a:r>
            <a:r>
              <a:rPr lang="en-US" b="1" dirty="0" smtClean="0">
                <a:solidFill>
                  <a:schemeClr val="accent2"/>
                </a:solidFill>
              </a:rPr>
              <a:t>context</a:t>
            </a:r>
            <a:r>
              <a:rPr lang="en-US" dirty="0" smtClean="0"/>
              <a:t> vector: weighted average</a:t>
            </a:r>
            <a:endParaRPr lang="el-GR" dirty="0"/>
          </a:p>
        </p:txBody>
      </p:sp>
      <mc:AlternateContent xmlns:mc="http://schemas.openxmlformats.org/markup-compatibility/2006" xmlns:a14="http://schemas.microsoft.com/office/drawing/2010/main">
        <mc:Choice Requires="a14">
          <p:sp>
            <p:nvSpPr>
              <p:cNvPr id="12" name="Ορθογώνιο 11"/>
              <p:cNvSpPr/>
              <p:nvPr/>
            </p:nvSpPr>
            <p:spPr>
              <a:xfrm>
                <a:off x="2971807" y="5181600"/>
                <a:ext cx="2440155" cy="98854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charset="0"/>
                            </a:rPr>
                            <m:t>𝑐</m:t>
                          </m:r>
                        </m:e>
                        <m:sub>
                          <m:r>
                            <a:rPr lang="en-US" sz="2400" i="1">
                              <a:latin typeface="Cambria Math" charset="0"/>
                            </a:rPr>
                            <m:t>𝑡</m:t>
                          </m:r>
                        </m:sub>
                      </m:sSub>
                      <m:r>
                        <a:rPr lang="en-US" sz="2400" b="0" i="1" smtClean="0">
                          <a:latin typeface="Cambria Math" charset="0"/>
                        </a:rPr>
                        <m:t>= </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charset="0"/>
                            </a:rPr>
                            <m:t>𝑠</m:t>
                          </m:r>
                        </m:sub>
                        <m:sup/>
                        <m:e>
                          <m:sSub>
                            <m:sSubPr>
                              <m:ctrlPr>
                                <a:rPr lang="en-US" sz="2400" i="1">
                                  <a:latin typeface="Cambria Math" panose="02040503050406030204" pitchFamily="18" charset="0"/>
                                </a:rPr>
                              </m:ctrlPr>
                            </m:sSubPr>
                            <m:e>
                              <m:r>
                                <a:rPr lang="en-US" sz="2400" i="1">
                                  <a:latin typeface="Cambria Math" charset="0"/>
                                </a:rPr>
                                <m:t>𝑎</m:t>
                              </m:r>
                            </m:e>
                            <m:sub>
                              <m:r>
                                <a:rPr lang="en-US" sz="2400" i="1">
                                  <a:latin typeface="Cambria Math" charset="0"/>
                                </a:rPr>
                                <m:t>𝑡</m:t>
                              </m:r>
                            </m:sub>
                          </m:sSub>
                          <m:d>
                            <m:dPr>
                              <m:ctrlPr>
                                <a:rPr lang="en-US" sz="2400" i="1">
                                  <a:latin typeface="Cambria Math" panose="02040503050406030204" pitchFamily="18" charset="0"/>
                                </a:rPr>
                              </m:ctrlPr>
                            </m:dPr>
                            <m:e>
                              <m:r>
                                <a:rPr lang="en-US" sz="2400" i="1">
                                  <a:latin typeface="Cambria Math" charset="0"/>
                                </a:rPr>
                                <m:t>𝑠</m:t>
                              </m:r>
                            </m:e>
                          </m:d>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h</m:t>
                                  </m:r>
                                </m:e>
                              </m:acc>
                            </m:e>
                            <m:sub>
                              <m:r>
                                <a:rPr lang="en-US" sz="2400" i="1">
                                  <a:latin typeface="Cambria Math" charset="0"/>
                                </a:rPr>
                                <m:t>𝑠</m:t>
                              </m:r>
                            </m:sub>
                          </m:sSub>
                        </m:e>
                      </m:nary>
                    </m:oMath>
                  </m:oMathPara>
                </a14:m>
                <a:endParaRPr lang="el-GR" sz="2400" dirty="0"/>
              </a:p>
            </p:txBody>
          </p:sp>
        </mc:Choice>
        <mc:Fallback xmlns="">
          <p:sp>
            <p:nvSpPr>
              <p:cNvPr id="12" name="Ορθογώνιο 11"/>
              <p:cNvSpPr>
                <a:spLocks noRot="1" noChangeAspect="1" noMove="1" noResize="1" noEditPoints="1" noAdjustHandles="1" noChangeArrowheads="1" noChangeShapeType="1" noTextEdit="1"/>
              </p:cNvSpPr>
              <p:nvPr/>
            </p:nvSpPr>
            <p:spPr>
              <a:xfrm>
                <a:off x="2971807" y="5181600"/>
                <a:ext cx="2440155" cy="988540"/>
              </a:xfrm>
              <a:prstGeom prst="rect">
                <a:avLst/>
              </a:prstGeom>
              <a:blipFill rotWithShape="0">
                <a:blip r:embed="rId3"/>
                <a:stretch>
                  <a:fillRect/>
                </a:stretch>
              </a:blipFill>
            </p:spPr>
            <p:txBody>
              <a:bodyPr/>
              <a:lstStyle/>
              <a:p>
                <a:r>
                  <a:rPr lang="el-GR">
                    <a:noFill/>
                  </a:rPr>
                  <a:t> </a:t>
                </a:r>
              </a:p>
            </p:txBody>
          </p:sp>
        </mc:Fallback>
      </mc:AlternateContent>
    </p:spTree>
    <p:extLst>
      <p:ext uri="{BB962C8B-B14F-4D97-AF65-F5344CB8AC3E}">
        <p14:creationId xmlns:p14="http://schemas.microsoft.com/office/powerpoint/2010/main" val="1980187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Attention - Context</a:t>
            </a:r>
            <a:r>
              <a:rPr lang="en-US" dirty="0"/>
              <a:t/>
            </a:r>
            <a:br>
              <a:rPr lang="en-US" dirty="0"/>
            </a:br>
            <a:endParaRPr lang="en-US" dirty="0"/>
          </a:p>
        </p:txBody>
      </p:sp>
      <p:sp>
        <p:nvSpPr>
          <p:cNvPr id="11" name="TextBox 10"/>
          <p:cNvSpPr txBox="1"/>
          <p:nvPr/>
        </p:nvSpPr>
        <p:spPr>
          <a:xfrm>
            <a:off x="490083" y="6022856"/>
            <a:ext cx="3291286" cy="369332"/>
          </a:xfrm>
          <a:prstGeom prst="rect">
            <a:avLst/>
          </a:prstGeom>
          <a:noFill/>
        </p:spPr>
        <p:txBody>
          <a:bodyPr wrap="none" rtlCol="0">
            <a:spAutoFit/>
          </a:bodyPr>
          <a:lstStyle/>
          <a:p>
            <a:r>
              <a:rPr lang="en-US" dirty="0" smtClean="0"/>
              <a:t>Compute </a:t>
            </a:r>
            <a:r>
              <a:rPr lang="en-US" b="1" dirty="0" smtClean="0">
                <a:solidFill>
                  <a:schemeClr val="accent2"/>
                </a:solidFill>
              </a:rPr>
              <a:t>next</a:t>
            </a:r>
            <a:r>
              <a:rPr lang="en-US" dirty="0" smtClean="0"/>
              <a:t> hidden state</a:t>
            </a:r>
            <a:endParaRPr lang="el-GR" dirty="0"/>
          </a:p>
        </p:txBody>
      </p:sp>
      <mc:AlternateContent xmlns:mc="http://schemas.openxmlformats.org/markup-compatibility/2006" xmlns:a14="http://schemas.microsoft.com/office/drawing/2010/main">
        <mc:Choice Requires="a14">
          <p:sp>
            <p:nvSpPr>
              <p:cNvPr id="12" name="Ορθογώνιο 11"/>
              <p:cNvSpPr/>
              <p:nvPr/>
            </p:nvSpPr>
            <p:spPr>
              <a:xfrm>
                <a:off x="3212621" y="5346032"/>
                <a:ext cx="271875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charset="0"/>
                            </a:rPr>
                            <m:t>h</m:t>
                          </m:r>
                        </m:e>
                        <m:sub>
                          <m:r>
                            <a:rPr lang="en-US" sz="2400" i="1">
                              <a:latin typeface="Cambria Math" charset="0"/>
                            </a:rPr>
                            <m:t>𝑡</m:t>
                          </m:r>
                        </m:sub>
                      </m:sSub>
                      <m:r>
                        <a:rPr lang="en-US" sz="2400" b="0" i="1" smtClean="0">
                          <a:latin typeface="Cambria Math" charset="0"/>
                        </a:rPr>
                        <m:t>=</m:t>
                      </m:r>
                      <m:r>
                        <a:rPr lang="en-US" sz="2400" b="0" i="1" smtClean="0">
                          <a:latin typeface="Cambria Math" charset="0"/>
                        </a:rPr>
                        <m:t>𝑓</m:t>
                      </m:r>
                      <m:r>
                        <a:rPr lang="en-US" sz="2400" b="0" i="1" smtClean="0">
                          <a:latin typeface="Cambria Math" charset="0"/>
                        </a:rPr>
                        <m:t>(</m:t>
                      </m:r>
                      <m:sSub>
                        <m:sSubPr>
                          <m:ctrlPr>
                            <a:rPr lang="en-US" sz="2400" i="1">
                              <a:latin typeface="Cambria Math" panose="02040503050406030204" pitchFamily="18" charset="0"/>
                            </a:rPr>
                          </m:ctrlPr>
                        </m:sSubPr>
                        <m:e>
                          <m:r>
                            <a:rPr lang="en-US" sz="2400" i="1">
                              <a:latin typeface="Cambria Math" charset="0"/>
                            </a:rPr>
                            <m:t>h</m:t>
                          </m:r>
                        </m:e>
                        <m:sub>
                          <m:r>
                            <a:rPr lang="en-US" sz="2400" i="1">
                              <a:latin typeface="Cambria Math" charset="0"/>
                            </a:rPr>
                            <m:t>𝑡</m:t>
                          </m:r>
                          <m:r>
                            <a:rPr lang="en-US" sz="2400" b="0" i="1" smtClean="0">
                              <a:latin typeface="Cambria Math" charset="0"/>
                            </a:rPr>
                            <m:t>−1</m:t>
                          </m:r>
                        </m:sub>
                      </m:sSub>
                      <m:r>
                        <a:rPr lang="en-US" sz="2400" b="0" i="1" smtClean="0">
                          <a:latin typeface="Cambria Math" charset="0"/>
                        </a:rPr>
                        <m:t>,</m:t>
                      </m:r>
                      <m:sSub>
                        <m:sSubPr>
                          <m:ctrlPr>
                            <a:rPr lang="en-US" sz="2400" i="1">
                              <a:latin typeface="Cambria Math" panose="02040503050406030204" pitchFamily="18" charset="0"/>
                            </a:rPr>
                          </m:ctrlPr>
                        </m:sSubPr>
                        <m:e>
                          <m:r>
                            <a:rPr lang="en-US" sz="2400" b="0" i="1" smtClean="0">
                              <a:latin typeface="Cambria Math" charset="0"/>
                            </a:rPr>
                            <m:t>𝑐</m:t>
                          </m:r>
                        </m:e>
                        <m:sub>
                          <m:r>
                            <a:rPr lang="en-US" sz="2400" i="1">
                              <a:latin typeface="Cambria Math" charset="0"/>
                            </a:rPr>
                            <m:t>𝑡</m:t>
                          </m:r>
                        </m:sub>
                      </m:sSub>
                      <m:r>
                        <a:rPr lang="en-US" sz="2400" b="0" i="1" smtClean="0">
                          <a:latin typeface="Cambria Math" charset="0"/>
                        </a:rPr>
                        <m:t>,</m:t>
                      </m:r>
                      <m:sSub>
                        <m:sSubPr>
                          <m:ctrlPr>
                            <a:rPr lang="en-US" sz="2400" i="1">
                              <a:latin typeface="Cambria Math" panose="02040503050406030204" pitchFamily="18" charset="0"/>
                            </a:rPr>
                          </m:ctrlPr>
                        </m:sSubPr>
                        <m:e>
                          <m:r>
                            <a:rPr lang="en-US" sz="2400" b="0" i="1" smtClean="0">
                              <a:latin typeface="Cambria Math" charset="0"/>
                            </a:rPr>
                            <m:t>𝑒</m:t>
                          </m:r>
                        </m:e>
                        <m:sub>
                          <m:r>
                            <a:rPr lang="en-US" sz="2400" i="1">
                              <a:latin typeface="Cambria Math" charset="0"/>
                            </a:rPr>
                            <m:t>𝑡</m:t>
                          </m:r>
                        </m:sub>
                      </m:sSub>
                      <m:r>
                        <a:rPr lang="en-US" sz="2400" b="0" i="1" smtClean="0">
                          <a:latin typeface="Cambria Math" charset="0"/>
                        </a:rPr>
                        <m:t>)</m:t>
                      </m:r>
                    </m:oMath>
                  </m:oMathPara>
                </a14:m>
                <a:endParaRPr lang="el-GR" sz="2400" dirty="0"/>
              </a:p>
            </p:txBody>
          </p:sp>
        </mc:Choice>
        <mc:Fallback xmlns="">
          <p:sp>
            <p:nvSpPr>
              <p:cNvPr id="12" name="Ορθογώνιο 11"/>
              <p:cNvSpPr>
                <a:spLocks noRot="1" noChangeAspect="1" noMove="1" noResize="1" noEditPoints="1" noAdjustHandles="1" noChangeArrowheads="1" noChangeShapeType="1" noTextEdit="1"/>
              </p:cNvSpPr>
              <p:nvPr/>
            </p:nvSpPr>
            <p:spPr>
              <a:xfrm>
                <a:off x="3212621" y="5346032"/>
                <a:ext cx="2718758" cy="461665"/>
              </a:xfrm>
              <a:prstGeom prst="rect">
                <a:avLst/>
              </a:prstGeom>
              <a:blipFill rotWithShape="0">
                <a:blip r:embed="rId2"/>
                <a:stretch>
                  <a:fillRect r="-224" b="-19737"/>
                </a:stretch>
              </a:blipFill>
            </p:spPr>
            <p:txBody>
              <a:bodyPr/>
              <a:lstStyle/>
              <a:p>
                <a:r>
                  <a:rPr lang="el-GR">
                    <a:noFill/>
                  </a:rPr>
                  <a:t> </a:t>
                </a:r>
              </a:p>
            </p:txBody>
          </p:sp>
        </mc:Fallback>
      </mc:AlternateContent>
      <p:pic>
        <p:nvPicPr>
          <p:cNvPr id="4" name="Εικόνα 3"/>
          <p:cNvPicPr>
            <a:picLocks noChangeAspect="1"/>
          </p:cNvPicPr>
          <p:nvPr/>
        </p:nvPicPr>
        <p:blipFill>
          <a:blip r:embed="rId3"/>
          <a:stretch>
            <a:fillRect/>
          </a:stretch>
        </p:blipFill>
        <p:spPr>
          <a:xfrm>
            <a:off x="2259000" y="1148220"/>
            <a:ext cx="4626000" cy="4034121"/>
          </a:xfrm>
          <a:prstGeom prst="rect">
            <a:avLst/>
          </a:prstGeom>
        </p:spPr>
      </p:pic>
      <mc:AlternateContent xmlns:mc="http://schemas.openxmlformats.org/markup-compatibility/2006" xmlns:a14="http://schemas.microsoft.com/office/drawing/2010/main">
        <mc:Choice Requires="a14">
          <p:sp>
            <p:nvSpPr>
              <p:cNvPr id="6" name="Ορθογώνιο 5"/>
              <p:cNvSpPr/>
              <p:nvPr/>
            </p:nvSpPr>
            <p:spPr>
              <a:xfrm>
                <a:off x="6325079" y="3398080"/>
                <a:ext cx="646587"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b="0" i="1">
                              <a:latin typeface="Cambria Math" charset="0"/>
                            </a:rPr>
                            <m:t>𝑒</m:t>
                          </m:r>
                        </m:e>
                        <m:sub>
                          <m:r>
                            <a:rPr lang="en-US" sz="3200" b="0" i="1">
                              <a:latin typeface="Cambria Math" charset="0"/>
                            </a:rPr>
                            <m:t>𝑡</m:t>
                          </m:r>
                        </m:sub>
                      </m:sSub>
                    </m:oMath>
                  </m:oMathPara>
                </a14:m>
                <a:endParaRPr lang="el-GR" sz="2800" dirty="0"/>
              </a:p>
            </p:txBody>
          </p:sp>
        </mc:Choice>
        <mc:Fallback xmlns="">
          <p:sp>
            <p:nvSpPr>
              <p:cNvPr id="6" name="Ορθογώνιο 5"/>
              <p:cNvSpPr>
                <a:spLocks noRot="1" noChangeAspect="1" noMove="1" noResize="1" noEditPoints="1" noAdjustHandles="1" noChangeArrowheads="1" noChangeShapeType="1" noTextEdit="1"/>
              </p:cNvSpPr>
              <p:nvPr/>
            </p:nvSpPr>
            <p:spPr>
              <a:xfrm>
                <a:off x="6325079" y="3398080"/>
                <a:ext cx="646587" cy="584775"/>
              </a:xfrm>
              <a:prstGeom prst="rect">
                <a:avLst/>
              </a:prstGeom>
              <a:blipFill rotWithShape="0">
                <a:blip r:embed="rId4"/>
                <a:stretch>
                  <a:fillRect/>
                </a:stretch>
              </a:blipFill>
            </p:spPr>
            <p:txBody>
              <a:bodyPr/>
              <a:lstStyle/>
              <a:p>
                <a:r>
                  <a:rPr lang="el-GR">
                    <a:noFill/>
                  </a:rPr>
                  <a:t> </a:t>
                </a:r>
              </a:p>
            </p:txBody>
          </p:sp>
        </mc:Fallback>
      </mc:AlternateContent>
    </p:spTree>
    <p:extLst>
      <p:ext uri="{BB962C8B-B14F-4D97-AF65-F5344CB8AC3E}">
        <p14:creationId xmlns:p14="http://schemas.microsoft.com/office/powerpoint/2010/main" val="1488576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Σύμβολο κράτησης θέσης περιεχομένου 2"/>
          <p:cNvSpPr>
            <a:spLocks noGrp="1"/>
          </p:cNvSpPr>
          <p:nvPr>
            <p:ph idx="1"/>
          </p:nvPr>
        </p:nvSpPr>
        <p:spPr>
          <a:xfrm>
            <a:off x="838200" y="2679833"/>
            <a:ext cx="7467600" cy="3951337"/>
          </a:xfrm>
        </p:spPr>
        <p:txBody>
          <a:bodyPr>
            <a:normAutofit/>
          </a:bodyPr>
          <a:lstStyle/>
          <a:p>
            <a:pPr marL="0" indent="0">
              <a:buNone/>
            </a:pPr>
            <a:r>
              <a:rPr lang="en-US" sz="3600" b="1" dirty="0">
                <a:solidFill>
                  <a:schemeClr val="tx1"/>
                </a:solidFill>
                <a:hlinkClick r:id="rId2"/>
              </a:rPr>
              <a:t>https://</a:t>
            </a:r>
            <a:r>
              <a:rPr lang="en-US" sz="3600" b="1" dirty="0" smtClean="0">
                <a:solidFill>
                  <a:schemeClr val="tx1"/>
                </a:solidFill>
                <a:hlinkClick r:id="rId2"/>
              </a:rPr>
              <a:t>uofi.box.com/v/cs510DL</a:t>
            </a:r>
            <a:endParaRPr lang="en-US" sz="3600" b="1" dirty="0" smtClean="0">
              <a:solidFill>
                <a:schemeClr val="tx1"/>
              </a:solidFill>
            </a:endParaRPr>
          </a:p>
          <a:p>
            <a:pPr marL="0" indent="0">
              <a:buNone/>
            </a:pPr>
            <a:endParaRPr lang="en-US" sz="3600" b="1" dirty="0" smtClean="0">
              <a:solidFill>
                <a:schemeClr val="tx1"/>
              </a:solidFill>
            </a:endParaRPr>
          </a:p>
          <a:p>
            <a:pPr marL="0" indent="0">
              <a:buNone/>
            </a:pPr>
            <a:r>
              <a:rPr lang="en-US" dirty="0" smtClean="0">
                <a:solidFill>
                  <a:schemeClr val="tx1"/>
                </a:solidFill>
              </a:rPr>
              <a:t>Binary Classification</a:t>
            </a:r>
            <a:endParaRPr lang="en-US" dirty="0">
              <a:solidFill>
                <a:schemeClr val="tx1"/>
              </a:solidFill>
            </a:endParaRPr>
          </a:p>
          <a:p>
            <a:pPr marL="0" indent="0">
              <a:buNone/>
            </a:pPr>
            <a:r>
              <a:rPr lang="en-US" i="1" dirty="0" smtClean="0"/>
              <a:t>Dataset </a:t>
            </a:r>
            <a:r>
              <a:rPr lang="en-US" i="1" dirty="0"/>
              <a:t>of 25,000 movies reviews from IMDB, labeled by sentiment (positive/negative)</a:t>
            </a:r>
          </a:p>
          <a:p>
            <a:pPr marL="0" indent="0">
              <a:buNone/>
            </a:pPr>
            <a:endParaRPr lang="el-GR" sz="3600" b="1" dirty="0">
              <a:solidFill>
                <a:schemeClr val="tx1"/>
              </a:solidFill>
            </a:endParaRPr>
          </a:p>
        </p:txBody>
      </p:sp>
      <p:sp>
        <p:nvSpPr>
          <p:cNvPr id="4" name="Title 1"/>
          <p:cNvSpPr txBox="1">
            <a:spLocks/>
          </p:cNvSpPr>
          <p:nvPr/>
        </p:nvSpPr>
        <p:spPr>
          <a:xfrm>
            <a:off x="551280" y="182563"/>
            <a:ext cx="8041440" cy="350233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Application Example</a:t>
            </a:r>
            <a:r>
              <a:rPr lang="en-US" dirty="0" smtClean="0"/>
              <a:t>:</a:t>
            </a:r>
          </a:p>
          <a:p>
            <a:r>
              <a:rPr lang="en-US" dirty="0"/>
              <a:t>IMDB Movie reviews sentiment classification</a:t>
            </a:r>
          </a:p>
          <a:p>
            <a:r>
              <a:rPr lang="en-US" dirty="0" smtClean="0"/>
              <a:t> </a:t>
            </a:r>
            <a:r>
              <a:rPr lang="en-US" dirty="0"/>
              <a:t/>
            </a:r>
            <a:br>
              <a:rPr lang="en-US" dirty="0"/>
            </a:br>
            <a:endParaRPr lang="en-US" dirty="0"/>
          </a:p>
        </p:txBody>
      </p:sp>
    </p:spTree>
    <p:extLst>
      <p:ext uri="{BB962C8B-B14F-4D97-AF65-F5344CB8AC3E}">
        <p14:creationId xmlns:p14="http://schemas.microsoft.com/office/powerpoint/2010/main" val="1832403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06584" y="1615440"/>
            <a:ext cx="7258050" cy="3381385"/>
          </a:xfrm>
          <a:prstGeom prst="rect">
            <a:avLst/>
          </a:prstGeom>
        </p:spPr>
      </p:pic>
      <p:sp>
        <p:nvSpPr>
          <p:cNvPr id="3" name="Rectangle 2"/>
          <p:cNvSpPr/>
          <p:nvPr/>
        </p:nvSpPr>
        <p:spPr>
          <a:xfrm>
            <a:off x="5410418" y="4776877"/>
            <a:ext cx="3600232" cy="1754326"/>
          </a:xfrm>
          <a:prstGeom prst="rect">
            <a:avLst/>
          </a:prstGeom>
        </p:spPr>
        <p:txBody>
          <a:bodyPr wrap="square">
            <a:spAutoFit/>
          </a:bodyPr>
          <a:lstStyle/>
          <a:p>
            <a:r>
              <a:rPr lang="en-US" dirty="0" smtClean="0"/>
              <a:t>Useful for:</a:t>
            </a:r>
          </a:p>
          <a:p>
            <a:pPr marL="285750" indent="-285750">
              <a:buFont typeface="Arial"/>
              <a:buChar char="•"/>
            </a:pPr>
            <a:r>
              <a:rPr lang="en-US" dirty="0" smtClean="0"/>
              <a:t>knowledge </a:t>
            </a:r>
            <a:r>
              <a:rPr lang="en-US" dirty="0"/>
              <a:t>base </a:t>
            </a:r>
            <a:r>
              <a:rPr lang="en-US" dirty="0" smtClean="0"/>
              <a:t>completion</a:t>
            </a:r>
            <a:endParaRPr lang="en-US" dirty="0"/>
          </a:p>
          <a:p>
            <a:pPr marL="285750" indent="-285750">
              <a:buFont typeface="Arial"/>
              <a:buChar char="•"/>
            </a:pPr>
            <a:r>
              <a:rPr lang="en-US" dirty="0" smtClean="0"/>
              <a:t>social </a:t>
            </a:r>
            <a:r>
              <a:rPr lang="en-US" dirty="0"/>
              <a:t>media analysis </a:t>
            </a:r>
            <a:endParaRPr lang="en-US" dirty="0" smtClean="0"/>
          </a:p>
          <a:p>
            <a:pPr marL="285750" indent="-285750">
              <a:buFont typeface="Arial"/>
              <a:buChar char="•"/>
            </a:pPr>
            <a:r>
              <a:rPr lang="en-US" dirty="0" smtClean="0"/>
              <a:t>question answering</a:t>
            </a:r>
          </a:p>
          <a:p>
            <a:pPr marL="285750" indent="-285750">
              <a:buFont typeface="Arial"/>
              <a:buChar char="•"/>
            </a:pPr>
            <a:r>
              <a:rPr lang="en-US" dirty="0" smtClean="0"/>
              <a:t>…</a:t>
            </a:r>
            <a:endParaRPr lang="en-US" dirty="0"/>
          </a:p>
        </p:txBody>
      </p:sp>
      <p:sp>
        <p:nvSpPr>
          <p:cNvPr id="6" name="Rectangle 5"/>
          <p:cNvSpPr/>
          <p:nvPr/>
        </p:nvSpPr>
        <p:spPr>
          <a:xfrm>
            <a:off x="123825" y="4996825"/>
            <a:ext cx="5116915" cy="230832"/>
          </a:xfrm>
          <a:prstGeom prst="rect">
            <a:avLst/>
          </a:prstGeom>
        </p:spPr>
        <p:txBody>
          <a:bodyPr wrap="square">
            <a:spAutoFit/>
          </a:bodyPr>
          <a:lstStyle/>
          <a:p>
            <a:r>
              <a:rPr lang="en-US" sz="900" i="1" dirty="0"/>
              <a:t>http://</a:t>
            </a:r>
            <a:r>
              <a:rPr lang="en-US" sz="900" i="1" dirty="0" err="1"/>
              <a:t>www.mathcs.emory.edu</a:t>
            </a:r>
            <a:r>
              <a:rPr lang="en-US" sz="900" i="1" dirty="0"/>
              <a:t>/~</a:t>
            </a:r>
            <a:r>
              <a:rPr lang="en-US" sz="900" i="1" dirty="0" err="1"/>
              <a:t>dsavenk</a:t>
            </a:r>
            <a:r>
              <a:rPr lang="en-US" sz="900" i="1" dirty="0"/>
              <a:t>/slides/</a:t>
            </a:r>
            <a:r>
              <a:rPr lang="en-US" sz="900" i="1" dirty="0" err="1"/>
              <a:t>relation_extraction</a:t>
            </a:r>
            <a:r>
              <a:rPr lang="en-US" sz="900" i="1" dirty="0"/>
              <a:t>/</a:t>
            </a:r>
            <a:r>
              <a:rPr lang="en-US" sz="900" i="1" dirty="0" err="1"/>
              <a:t>img</a:t>
            </a:r>
            <a:r>
              <a:rPr lang="en-US" sz="900" i="1" dirty="0"/>
              <a:t>/</a:t>
            </a:r>
            <a:r>
              <a:rPr lang="en-US" sz="900" i="1" dirty="0" err="1"/>
              <a:t>distant.png</a:t>
            </a:r>
            <a:endParaRPr lang="en-US" sz="900" i="1" dirty="0"/>
          </a:p>
        </p:txBody>
      </p:sp>
      <p:sp>
        <p:nvSpPr>
          <p:cNvPr id="10"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Application Example: </a:t>
            </a:r>
            <a:br>
              <a:rPr lang="en-US" dirty="0"/>
            </a:br>
            <a:r>
              <a:rPr lang="en-US" dirty="0"/>
              <a:t>Relation </a:t>
            </a:r>
            <a:r>
              <a:rPr lang="en-US" dirty="0" smtClean="0"/>
              <a:t>Extraction from text</a:t>
            </a:r>
            <a:endParaRPr lang="en-US" dirty="0"/>
          </a:p>
        </p:txBody>
      </p:sp>
    </p:spTree>
    <p:extLst>
      <p:ext uri="{BB962C8B-B14F-4D97-AF65-F5344CB8AC3E}">
        <p14:creationId xmlns:p14="http://schemas.microsoft.com/office/powerpoint/2010/main" val="859879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180" y="1754436"/>
            <a:ext cx="8943639" cy="2954655"/>
          </a:xfrm>
          <a:prstGeom prst="rect">
            <a:avLst/>
          </a:prstGeom>
        </p:spPr>
        <p:txBody>
          <a:bodyPr wrap="square">
            <a:spAutoFit/>
          </a:bodyPr>
          <a:lstStyle/>
          <a:p>
            <a:r>
              <a:rPr lang="en-US" sz="2000" dirty="0" smtClean="0"/>
              <a:t>   sentence </a:t>
            </a:r>
            <a:r>
              <a:rPr lang="en-US" sz="2000" dirty="0"/>
              <a:t>S = w</a:t>
            </a:r>
            <a:r>
              <a:rPr lang="en-US" sz="2000" baseline="-25000" dirty="0"/>
              <a:t>1</a:t>
            </a:r>
            <a:r>
              <a:rPr lang="en-US" sz="2000" dirty="0"/>
              <a:t> w</a:t>
            </a:r>
            <a:r>
              <a:rPr lang="en-US" sz="2000" baseline="-25000" dirty="0"/>
              <a:t>2 </a:t>
            </a:r>
            <a:r>
              <a:rPr lang="en-US" sz="2000" dirty="0"/>
              <a:t>..</a:t>
            </a:r>
            <a:r>
              <a:rPr lang="en-US" sz="2000" dirty="0">
                <a:solidFill>
                  <a:schemeClr val="accent5">
                    <a:lumMod val="50000"/>
                  </a:schemeClr>
                </a:solidFill>
              </a:rPr>
              <a:t> </a:t>
            </a:r>
            <a:r>
              <a:rPr lang="en-US" sz="2000" b="1" dirty="0">
                <a:solidFill>
                  <a:schemeClr val="accent5">
                    <a:lumMod val="50000"/>
                  </a:schemeClr>
                </a:solidFill>
              </a:rPr>
              <a:t>e</a:t>
            </a:r>
            <a:r>
              <a:rPr lang="en-US" sz="2000" b="1" baseline="-25000" dirty="0">
                <a:solidFill>
                  <a:schemeClr val="accent5">
                    <a:lumMod val="50000"/>
                  </a:schemeClr>
                </a:solidFill>
              </a:rPr>
              <a:t>1</a:t>
            </a:r>
            <a:r>
              <a:rPr lang="en-US" sz="2000" baseline="-25000" dirty="0">
                <a:solidFill>
                  <a:schemeClr val="accent5">
                    <a:lumMod val="50000"/>
                  </a:schemeClr>
                </a:solidFill>
              </a:rPr>
              <a:t> </a:t>
            </a:r>
            <a:r>
              <a:rPr lang="en-US" sz="2000" dirty="0"/>
              <a:t>.. </a:t>
            </a:r>
            <a:r>
              <a:rPr lang="en-US" sz="2000" dirty="0" err="1"/>
              <a:t>w</a:t>
            </a:r>
            <a:r>
              <a:rPr lang="en-US" sz="2000" baseline="-25000" dirty="0" err="1"/>
              <a:t>j</a:t>
            </a:r>
            <a:r>
              <a:rPr lang="en-US" sz="2000" baseline="-25000" dirty="0"/>
              <a:t> </a:t>
            </a:r>
            <a:r>
              <a:rPr lang="en-US" sz="2000" dirty="0"/>
              <a:t>.. </a:t>
            </a:r>
            <a:r>
              <a:rPr lang="en-US" sz="2000" b="1" dirty="0">
                <a:solidFill>
                  <a:srgbClr val="660066"/>
                </a:solidFill>
              </a:rPr>
              <a:t>e</a:t>
            </a:r>
            <a:r>
              <a:rPr lang="en-US" sz="2000" b="1" baseline="-25000" dirty="0">
                <a:solidFill>
                  <a:srgbClr val="660066"/>
                </a:solidFill>
              </a:rPr>
              <a:t>2</a:t>
            </a:r>
            <a:r>
              <a:rPr lang="en-US" sz="2000" dirty="0"/>
              <a:t> .. </a:t>
            </a:r>
            <a:r>
              <a:rPr lang="en-US" sz="2000" dirty="0" err="1"/>
              <a:t>w</a:t>
            </a:r>
            <a:r>
              <a:rPr lang="en-US" sz="2000" baseline="-25000" dirty="0" err="1"/>
              <a:t>n</a:t>
            </a:r>
            <a:r>
              <a:rPr lang="en-US" sz="2000" baseline="-25000" dirty="0"/>
              <a:t> 	</a:t>
            </a:r>
            <a:r>
              <a:rPr lang="en-US" sz="2000" baseline="-25000" dirty="0" smtClean="0"/>
              <a:t>		</a:t>
            </a:r>
            <a:r>
              <a:rPr lang="en-US" sz="2000" baseline="-25000" dirty="0"/>
              <a:t> </a:t>
            </a:r>
            <a:r>
              <a:rPr lang="en-US" sz="2000" dirty="0" smtClean="0"/>
              <a:t>      </a:t>
            </a:r>
            <a:r>
              <a:rPr lang="en-US" sz="2000" b="1" dirty="0" smtClean="0">
                <a:solidFill>
                  <a:schemeClr val="accent5">
                    <a:lumMod val="50000"/>
                  </a:schemeClr>
                </a:solidFill>
              </a:rPr>
              <a:t>e</a:t>
            </a:r>
            <a:r>
              <a:rPr lang="en-US" sz="2000" b="1" baseline="-25000" dirty="0" smtClean="0">
                <a:solidFill>
                  <a:schemeClr val="accent5">
                    <a:lumMod val="50000"/>
                  </a:schemeClr>
                </a:solidFill>
              </a:rPr>
              <a:t>1</a:t>
            </a:r>
            <a:r>
              <a:rPr lang="en-US" sz="2000" dirty="0" smtClean="0">
                <a:solidFill>
                  <a:schemeClr val="accent5">
                    <a:lumMod val="50000"/>
                  </a:schemeClr>
                </a:solidFill>
              </a:rPr>
              <a:t> </a:t>
            </a:r>
            <a:r>
              <a:rPr lang="en-US" sz="2000" dirty="0"/>
              <a:t>and </a:t>
            </a:r>
            <a:r>
              <a:rPr lang="en-US" sz="2000" b="1" dirty="0">
                <a:solidFill>
                  <a:srgbClr val="660066"/>
                </a:solidFill>
              </a:rPr>
              <a:t>e</a:t>
            </a:r>
            <a:r>
              <a:rPr lang="en-US" sz="2000" b="1" baseline="-25000" dirty="0">
                <a:solidFill>
                  <a:srgbClr val="660066"/>
                </a:solidFill>
              </a:rPr>
              <a:t>2</a:t>
            </a:r>
            <a:r>
              <a:rPr lang="en-US" sz="2000" dirty="0"/>
              <a:t> </a:t>
            </a:r>
            <a:r>
              <a:rPr lang="en-US" sz="2000" dirty="0" smtClean="0"/>
              <a:t>entities</a:t>
            </a:r>
          </a:p>
          <a:p>
            <a:endParaRPr lang="en-US" sz="2000" dirty="0" smtClean="0"/>
          </a:p>
          <a:p>
            <a:endParaRPr lang="en-US" sz="2000" dirty="0"/>
          </a:p>
          <a:p>
            <a:pPr algn="ctr"/>
            <a:r>
              <a:rPr lang="en-US" sz="1600" dirty="0" smtClean="0"/>
              <a:t>“The </a:t>
            </a:r>
            <a:r>
              <a:rPr lang="en-US" sz="1600" dirty="0"/>
              <a:t>new </a:t>
            </a:r>
            <a:r>
              <a:rPr lang="en-US" sz="1600" b="1" dirty="0">
                <a:solidFill>
                  <a:srgbClr val="1F4E79"/>
                </a:solidFill>
              </a:rPr>
              <a:t>iPhone 7 Plus </a:t>
            </a:r>
            <a:r>
              <a:rPr lang="en-US" sz="1600" dirty="0"/>
              <a:t>includes an improved </a:t>
            </a:r>
            <a:r>
              <a:rPr lang="en-US" sz="1600" b="1" dirty="0">
                <a:solidFill>
                  <a:srgbClr val="7030A0"/>
                </a:solidFill>
              </a:rPr>
              <a:t>camera</a:t>
            </a:r>
            <a:r>
              <a:rPr lang="en-US" sz="1600" dirty="0">
                <a:solidFill>
                  <a:srgbClr val="7030A0"/>
                </a:solidFill>
              </a:rPr>
              <a:t> </a:t>
            </a:r>
            <a:r>
              <a:rPr lang="en-US" sz="1600" dirty="0" smtClean="0"/>
              <a:t>to take </a:t>
            </a:r>
            <a:r>
              <a:rPr lang="en-US" sz="1600" dirty="0"/>
              <a:t>amazing </a:t>
            </a:r>
            <a:r>
              <a:rPr lang="en-US" sz="1600" dirty="0" smtClean="0"/>
              <a:t>pictures”</a:t>
            </a:r>
            <a:r>
              <a:rPr lang="en-US" dirty="0"/>
              <a:t>	</a:t>
            </a:r>
            <a:endParaRPr lang="en-US" sz="1400" dirty="0" smtClean="0"/>
          </a:p>
          <a:p>
            <a:pPr algn="ctr"/>
            <a:endParaRPr lang="en-US" sz="2400" b="1" dirty="0" smtClean="0">
              <a:solidFill>
                <a:schemeClr val="accent2">
                  <a:lumMod val="50000"/>
                </a:schemeClr>
              </a:solidFill>
            </a:endParaRPr>
          </a:p>
          <a:p>
            <a:pPr algn="ctr"/>
            <a:r>
              <a:rPr lang="en-US" sz="2400" b="1" dirty="0" smtClean="0">
                <a:solidFill>
                  <a:schemeClr val="accent2">
                    <a:lumMod val="50000"/>
                  </a:schemeClr>
                </a:solidFill>
              </a:rPr>
              <a:t>Component-Whole</a:t>
            </a:r>
            <a:r>
              <a:rPr lang="en-US" sz="2400" b="1" dirty="0" smtClean="0"/>
              <a:t>(</a:t>
            </a:r>
            <a:r>
              <a:rPr lang="en-US" sz="2400" b="1" dirty="0" smtClean="0">
                <a:solidFill>
                  <a:srgbClr val="1F4E79"/>
                </a:solidFill>
              </a:rPr>
              <a:t>e</a:t>
            </a:r>
            <a:r>
              <a:rPr lang="en-US" sz="2400" b="1" baseline="-25000" dirty="0" smtClean="0">
                <a:solidFill>
                  <a:srgbClr val="1F4E79"/>
                </a:solidFill>
              </a:rPr>
              <a:t>1</a:t>
            </a:r>
            <a:r>
              <a:rPr lang="en-US" sz="2400" b="1" dirty="0" smtClean="0">
                <a:solidFill>
                  <a:srgbClr val="00B050"/>
                </a:solidFill>
              </a:rPr>
              <a:t> </a:t>
            </a:r>
            <a:r>
              <a:rPr lang="en-US" sz="2400" b="1" dirty="0" smtClean="0">
                <a:solidFill>
                  <a:srgbClr val="000000"/>
                </a:solidFill>
              </a:rPr>
              <a:t>,</a:t>
            </a:r>
            <a:r>
              <a:rPr lang="en-US" sz="2400" b="1" dirty="0" smtClean="0">
                <a:solidFill>
                  <a:srgbClr val="00B050"/>
                </a:solidFill>
              </a:rPr>
              <a:t> </a:t>
            </a:r>
            <a:r>
              <a:rPr lang="en-US" sz="2400" b="1" dirty="0" smtClean="0">
                <a:solidFill>
                  <a:srgbClr val="660066"/>
                </a:solidFill>
              </a:rPr>
              <a:t>e</a:t>
            </a:r>
            <a:r>
              <a:rPr lang="en-US" sz="2400" b="1" baseline="-25000" dirty="0" smtClean="0">
                <a:solidFill>
                  <a:srgbClr val="660066"/>
                </a:solidFill>
              </a:rPr>
              <a:t>2</a:t>
            </a:r>
            <a:r>
              <a:rPr lang="en-US" sz="2400" b="1" dirty="0" smtClean="0">
                <a:solidFill>
                  <a:srgbClr val="660066"/>
                </a:solidFill>
              </a:rPr>
              <a:t> </a:t>
            </a:r>
            <a:r>
              <a:rPr lang="en-US" sz="2400" b="1" dirty="0" smtClean="0"/>
              <a:t>) ? </a:t>
            </a:r>
          </a:p>
          <a:p>
            <a:pPr algn="ctr"/>
            <a:r>
              <a:rPr lang="en-US" sz="2400" b="1" dirty="0" smtClean="0">
                <a:solidFill>
                  <a:schemeClr val="accent6"/>
                </a:solidFill>
              </a:rPr>
              <a:t>YES</a:t>
            </a:r>
            <a:r>
              <a:rPr lang="en-US" sz="2400" b="1" dirty="0" smtClean="0"/>
              <a:t> / NO</a:t>
            </a:r>
            <a:endParaRPr lang="en-US" sz="2000" dirty="0"/>
          </a:p>
          <a:p>
            <a:endParaRPr lang="en-US" dirty="0"/>
          </a:p>
          <a:p>
            <a:endParaRPr lang="en-US" dirty="0"/>
          </a:p>
        </p:txBody>
      </p:sp>
      <p:sp>
        <p:nvSpPr>
          <p:cNvPr id="9"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Task: binary (or multi-class) </a:t>
            </a:r>
            <a:r>
              <a:rPr lang="en-US" dirty="0" smtClean="0"/>
              <a:t>classification </a:t>
            </a:r>
            <a:endParaRPr lang="en-US" dirty="0"/>
          </a:p>
        </p:txBody>
      </p:sp>
      <p:sp>
        <p:nvSpPr>
          <p:cNvPr id="10" name="Ορθογώνιο 9"/>
          <p:cNvSpPr/>
          <p:nvPr/>
        </p:nvSpPr>
        <p:spPr>
          <a:xfrm>
            <a:off x="278324" y="4709704"/>
            <a:ext cx="6695681" cy="830997"/>
          </a:xfrm>
          <a:prstGeom prst="rect">
            <a:avLst/>
          </a:prstGeom>
        </p:spPr>
        <p:txBody>
          <a:bodyPr wrap="square">
            <a:spAutoFit/>
          </a:bodyPr>
          <a:lstStyle/>
          <a:p>
            <a:r>
              <a:rPr lang="en-US" sz="1600" dirty="0"/>
              <a:t>It is also possible to include more than two entities as well:</a:t>
            </a:r>
            <a:br>
              <a:rPr lang="en-US" sz="1600" dirty="0"/>
            </a:br>
            <a:r>
              <a:rPr lang="en-US" sz="1600" dirty="0"/>
              <a:t>“At codons 12, the occurrence of point mutations from G to T were observed” </a:t>
            </a:r>
            <a:r>
              <a:rPr lang="en-US" sz="1600" dirty="0">
                <a:sym typeface="Wingdings"/>
              </a:rPr>
              <a:t> </a:t>
            </a:r>
            <a:r>
              <a:rPr lang="en-US" sz="1600" dirty="0"/>
              <a:t>point mutation(</a:t>
            </a:r>
            <a:r>
              <a:rPr lang="en-US" sz="1600" b="1" dirty="0"/>
              <a:t>codon</a:t>
            </a:r>
            <a:r>
              <a:rPr lang="en-US" sz="1600" dirty="0"/>
              <a:t>, </a:t>
            </a:r>
            <a:r>
              <a:rPr lang="en-US" sz="1600" b="1" dirty="0"/>
              <a:t>12</a:t>
            </a:r>
            <a:r>
              <a:rPr lang="en-US" sz="1600" dirty="0"/>
              <a:t>, </a:t>
            </a:r>
            <a:r>
              <a:rPr lang="en-US" sz="1600" b="1" dirty="0"/>
              <a:t>G</a:t>
            </a:r>
            <a:r>
              <a:rPr lang="en-US" sz="1600" dirty="0"/>
              <a:t>, </a:t>
            </a:r>
            <a:r>
              <a:rPr lang="en-US" sz="1600" b="1" dirty="0"/>
              <a:t>T</a:t>
            </a:r>
            <a:r>
              <a:rPr lang="en-US" sz="1600" dirty="0"/>
              <a:t>)</a:t>
            </a:r>
          </a:p>
        </p:txBody>
      </p:sp>
    </p:spTree>
    <p:extLst>
      <p:ext uri="{BB962C8B-B14F-4D97-AF65-F5344CB8AC3E}">
        <p14:creationId xmlns:p14="http://schemas.microsoft.com/office/powerpoint/2010/main" val="3482796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23646" y="2982314"/>
            <a:ext cx="1644359" cy="522000"/>
          </a:xfrm>
          <a:prstGeom prst="rect">
            <a:avLst/>
          </a:prstGeom>
          <a:noFill/>
          <a:ln>
            <a:solidFill>
              <a:schemeClr val="tx2">
                <a:lumMod val="50000"/>
                <a:lumOff val="50000"/>
              </a:schemeClr>
            </a:solidFill>
          </a:ln>
        </p:spPr>
        <p:txBody>
          <a:bodyPr wrap="square" rtlCol="0">
            <a:spAutoFit/>
          </a:bodyPr>
          <a:lstStyle/>
          <a:p>
            <a:pPr algn="ctr"/>
            <a:r>
              <a:rPr lang="en-US" sz="1400" dirty="0" smtClean="0"/>
              <a:t>Word indices</a:t>
            </a:r>
          </a:p>
          <a:p>
            <a:pPr algn="ctr"/>
            <a:r>
              <a:rPr lang="en-US" sz="1400" dirty="0" smtClean="0"/>
              <a:t>[5, 7, 12, 6, 90 </a:t>
            </a:r>
            <a:r>
              <a:rPr lang="mr-IN" sz="1400" dirty="0" smtClean="0"/>
              <a:t>…</a:t>
            </a:r>
            <a:r>
              <a:rPr lang="en-US" sz="1400" dirty="0" smtClean="0"/>
              <a:t>]</a:t>
            </a:r>
            <a:endParaRPr lang="en-US" sz="1400" dirty="0"/>
          </a:p>
        </p:txBody>
      </p:sp>
      <p:sp>
        <p:nvSpPr>
          <p:cNvPr id="5" name="TextBox 4"/>
          <p:cNvSpPr txBox="1"/>
          <p:nvPr/>
        </p:nvSpPr>
        <p:spPr>
          <a:xfrm>
            <a:off x="4554235" y="2982313"/>
            <a:ext cx="1764000" cy="522000"/>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 </a:t>
            </a:r>
            <a:r>
              <a:rPr lang="en-US" sz="1400" dirty="0" smtClean="0">
                <a:solidFill>
                  <a:srgbClr val="000090"/>
                </a:solidFill>
              </a:rPr>
              <a:t>e</a:t>
            </a:r>
            <a:r>
              <a:rPr lang="en-US" sz="1400" baseline="-25000" dirty="0" smtClean="0">
                <a:solidFill>
                  <a:srgbClr val="000090"/>
                </a:solidFill>
              </a:rPr>
              <a:t>1</a:t>
            </a:r>
          </a:p>
          <a:p>
            <a:pPr algn="ctr"/>
            <a:r>
              <a:rPr lang="en-US" sz="1400" dirty="0" smtClean="0"/>
              <a:t>[-1, 0, 1, 2, 3 </a:t>
            </a:r>
            <a:r>
              <a:rPr lang="mr-IN" sz="1400" dirty="0" smtClean="0"/>
              <a:t>…</a:t>
            </a:r>
            <a:r>
              <a:rPr lang="en-US" sz="1400" dirty="0" smtClean="0"/>
              <a:t>]</a:t>
            </a:r>
            <a:endParaRPr lang="en-US" sz="1400" dirty="0"/>
          </a:p>
        </p:txBody>
      </p:sp>
      <p:sp>
        <p:nvSpPr>
          <p:cNvPr id="6" name="TextBox 5"/>
          <p:cNvSpPr txBox="1"/>
          <p:nvPr/>
        </p:nvSpPr>
        <p:spPr>
          <a:xfrm>
            <a:off x="6504465" y="2968738"/>
            <a:ext cx="1764000" cy="523220"/>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a:t>
            </a:r>
            <a:r>
              <a:rPr lang="en-US" sz="1400" b="1" dirty="0">
                <a:solidFill>
                  <a:srgbClr val="7030A0"/>
                </a:solidFill>
              </a:rPr>
              <a:t> </a:t>
            </a:r>
            <a:r>
              <a:rPr lang="en-US" sz="1400" b="1" dirty="0" smtClean="0">
                <a:solidFill>
                  <a:srgbClr val="7030A0"/>
                </a:solidFill>
              </a:rPr>
              <a:t>e</a:t>
            </a:r>
            <a:r>
              <a:rPr lang="en-US" sz="1400" b="1" baseline="-25000" dirty="0">
                <a:solidFill>
                  <a:srgbClr val="7030A0"/>
                </a:solidFill>
              </a:rPr>
              <a:t>2</a:t>
            </a:r>
            <a:endParaRPr lang="en-US" sz="1400" b="1" dirty="0">
              <a:solidFill>
                <a:srgbClr val="7030A0"/>
              </a:solidFill>
            </a:endParaRPr>
          </a:p>
          <a:p>
            <a:pPr algn="ctr"/>
            <a:r>
              <a:rPr lang="en-US" sz="1400" dirty="0" smtClean="0"/>
              <a:t>[-4, -3, -2 -1, 0]</a:t>
            </a:r>
            <a:endParaRPr lang="en-US" sz="1400" dirty="0"/>
          </a:p>
        </p:txBody>
      </p:sp>
      <p:sp>
        <p:nvSpPr>
          <p:cNvPr id="8" name="TextBox 7"/>
          <p:cNvSpPr txBox="1"/>
          <p:nvPr/>
        </p:nvSpPr>
        <p:spPr>
          <a:xfrm>
            <a:off x="1774546" y="2464191"/>
            <a:ext cx="7166254"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Plus </a:t>
            </a:r>
            <a:r>
              <a:rPr lang="en-US" sz="1400" dirty="0" smtClean="0"/>
              <a:t>includes an improved </a:t>
            </a:r>
            <a:r>
              <a:rPr lang="en-US" sz="1400" b="1" dirty="0" smtClean="0">
                <a:solidFill>
                  <a:srgbClr val="7030A0"/>
                </a:solidFill>
              </a:rPr>
              <a:t>camera</a:t>
            </a:r>
            <a:r>
              <a:rPr lang="en-US" sz="1400" dirty="0" smtClean="0">
                <a:solidFill>
                  <a:srgbClr val="7030A0"/>
                </a:solidFill>
              </a:rPr>
              <a:t> </a:t>
            </a:r>
            <a:r>
              <a:rPr lang="en-US" sz="1400" dirty="0"/>
              <a:t>that takes amazing pictures</a:t>
            </a:r>
            <a:endParaRPr lang="en-US" sz="1400" b="1" dirty="0">
              <a:solidFill>
                <a:srgbClr val="000090"/>
              </a:solidFill>
            </a:endParaRPr>
          </a:p>
        </p:txBody>
      </p:sp>
      <p:sp>
        <p:nvSpPr>
          <p:cNvPr id="13" name="Rounded Rectangle 12"/>
          <p:cNvSpPr/>
          <p:nvPr/>
        </p:nvSpPr>
        <p:spPr>
          <a:xfrm>
            <a:off x="2757155" y="3688729"/>
            <a:ext cx="1577340" cy="457200"/>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Word </a:t>
            </a:r>
            <a:r>
              <a:rPr lang="en-US" sz="1400" dirty="0" err="1" smtClean="0">
                <a:solidFill>
                  <a:schemeClr val="tx1"/>
                </a:solidFill>
              </a:rPr>
              <a:t>Embeddings</a:t>
            </a:r>
            <a:endParaRPr lang="en-US" sz="1400" dirty="0">
              <a:solidFill>
                <a:schemeClr val="tx1"/>
              </a:solidFill>
            </a:endParaRPr>
          </a:p>
        </p:txBody>
      </p:sp>
      <p:sp>
        <p:nvSpPr>
          <p:cNvPr id="14" name="Rounded Rectangle 13"/>
          <p:cNvSpPr/>
          <p:nvPr/>
        </p:nvSpPr>
        <p:spPr>
          <a:xfrm>
            <a:off x="4681686" y="3688729"/>
            <a:ext cx="1509098" cy="457200"/>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dirty="0" smtClean="0">
                <a:solidFill>
                  <a:srgbClr val="000090"/>
                </a:solidFill>
              </a:rPr>
              <a:t>e</a:t>
            </a:r>
            <a:r>
              <a:rPr lang="en-US" sz="1400" baseline="-25000" dirty="0" smtClean="0">
                <a:solidFill>
                  <a:srgbClr val="000090"/>
                </a:solidFill>
              </a:rPr>
              <a:t>1</a:t>
            </a:r>
            <a:endParaRPr lang="en-US" sz="1400" baseline="-25000" dirty="0">
              <a:solidFill>
                <a:srgbClr val="000090"/>
              </a:solidFill>
            </a:endParaRPr>
          </a:p>
        </p:txBody>
      </p:sp>
      <p:sp>
        <p:nvSpPr>
          <p:cNvPr id="15" name="Rounded Rectangle 14"/>
          <p:cNvSpPr/>
          <p:nvPr/>
        </p:nvSpPr>
        <p:spPr>
          <a:xfrm>
            <a:off x="6640978" y="3688729"/>
            <a:ext cx="1490974" cy="457200"/>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b="1" dirty="0" smtClean="0">
                <a:solidFill>
                  <a:srgbClr val="7030A0"/>
                </a:solidFill>
              </a:rPr>
              <a:t>e</a:t>
            </a:r>
            <a:r>
              <a:rPr lang="en-US" sz="1400" b="1" baseline="-25000" dirty="0" smtClean="0">
                <a:solidFill>
                  <a:srgbClr val="7030A0"/>
                </a:solidFill>
              </a:rPr>
              <a:t>2</a:t>
            </a:r>
            <a:endParaRPr lang="en-US" sz="1400" b="1" dirty="0">
              <a:solidFill>
                <a:srgbClr val="7030A0"/>
              </a:solidFill>
            </a:endParaRPr>
          </a:p>
        </p:txBody>
      </p:sp>
      <p:cxnSp>
        <p:nvCxnSpPr>
          <p:cNvPr id="16" name="Straight Connector 15"/>
          <p:cNvCxnSpPr/>
          <p:nvPr/>
        </p:nvCxnSpPr>
        <p:spPr>
          <a:xfrm>
            <a:off x="3743751" y="1774133"/>
            <a:ext cx="0" cy="106556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663092" y="1774132"/>
            <a:ext cx="0" cy="106556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3411992" y="4633080"/>
            <a:ext cx="1577340"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solidFill>
                  <a:schemeClr val="tx1"/>
                </a:solidFill>
              </a:rPr>
              <a:t>Embeddings</a:t>
            </a:r>
            <a:r>
              <a:rPr lang="en-US" sz="1100" dirty="0" smtClean="0">
                <a:solidFill>
                  <a:schemeClr val="tx1"/>
                </a:solidFill>
              </a:rPr>
              <a:t> </a:t>
            </a:r>
            <a:r>
              <a:rPr lang="en-US" sz="1100" dirty="0" smtClean="0">
                <a:solidFill>
                  <a:srgbClr val="000090"/>
                </a:solidFill>
              </a:rPr>
              <a:t>e</a:t>
            </a:r>
            <a:r>
              <a:rPr lang="en-US" sz="1100" baseline="-25000" dirty="0" smtClean="0">
                <a:solidFill>
                  <a:srgbClr val="000090"/>
                </a:solidFill>
              </a:rPr>
              <a:t>1</a:t>
            </a:r>
            <a:endParaRPr lang="en-US" sz="1100" baseline="-25000" dirty="0">
              <a:solidFill>
                <a:srgbClr val="000090"/>
              </a:solidFill>
            </a:endParaRPr>
          </a:p>
        </p:txBody>
      </p:sp>
      <p:sp>
        <p:nvSpPr>
          <p:cNvPr id="23" name="Rounded Rectangle 22"/>
          <p:cNvSpPr/>
          <p:nvPr/>
        </p:nvSpPr>
        <p:spPr>
          <a:xfrm>
            <a:off x="6888882" y="4633080"/>
            <a:ext cx="1851025"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context </a:t>
            </a:r>
            <a:r>
              <a:rPr lang="en-US" sz="1100" dirty="0" err="1" smtClean="0">
                <a:solidFill>
                  <a:schemeClr val="tx1"/>
                </a:solidFill>
              </a:rPr>
              <a:t>embeddings</a:t>
            </a:r>
            <a:endParaRPr lang="en-US" sz="1100" dirty="0">
              <a:solidFill>
                <a:schemeClr val="tx1"/>
              </a:solidFill>
            </a:endParaRPr>
          </a:p>
        </p:txBody>
      </p:sp>
      <p:sp>
        <p:nvSpPr>
          <p:cNvPr id="24" name="Rounded Rectangle 23"/>
          <p:cNvSpPr/>
          <p:nvPr/>
        </p:nvSpPr>
        <p:spPr>
          <a:xfrm>
            <a:off x="5150437" y="4636864"/>
            <a:ext cx="1577340"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solidFill>
                  <a:schemeClr val="tx1"/>
                </a:solidFill>
              </a:rPr>
              <a:t>Embeddings</a:t>
            </a:r>
            <a:r>
              <a:rPr lang="en-US" sz="1100" dirty="0" smtClean="0">
                <a:solidFill>
                  <a:schemeClr val="tx1"/>
                </a:solidFill>
              </a:rPr>
              <a:t> </a:t>
            </a:r>
            <a:r>
              <a:rPr lang="en-US" sz="1100" dirty="0">
                <a:solidFill>
                  <a:srgbClr val="7030A0"/>
                </a:solidFill>
              </a:rPr>
              <a:t>e</a:t>
            </a:r>
            <a:r>
              <a:rPr lang="en-US" sz="1100" baseline="-25000" dirty="0">
                <a:solidFill>
                  <a:srgbClr val="7030A0"/>
                </a:solidFill>
              </a:rPr>
              <a:t>2</a:t>
            </a:r>
          </a:p>
        </p:txBody>
      </p:sp>
      <p:cxnSp>
        <p:nvCxnSpPr>
          <p:cNvPr id="25" name="Straight Arrow Connector 24"/>
          <p:cNvCxnSpPr>
            <a:endCxn id="22" idx="2"/>
          </p:cNvCxnSpPr>
          <p:nvPr/>
        </p:nvCxnSpPr>
        <p:spPr>
          <a:xfrm flipV="1">
            <a:off x="3503010" y="5090280"/>
            <a:ext cx="697652" cy="340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24" idx="2"/>
          </p:cNvCxnSpPr>
          <p:nvPr/>
        </p:nvCxnSpPr>
        <p:spPr>
          <a:xfrm flipH="1" flipV="1">
            <a:off x="5939107" y="5094064"/>
            <a:ext cx="227555" cy="353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15963" y="3014744"/>
            <a:ext cx="2190998" cy="738664"/>
          </a:xfrm>
          <a:prstGeom prst="rect">
            <a:avLst/>
          </a:prstGeom>
        </p:spPr>
        <p:txBody>
          <a:bodyPr wrap="square">
            <a:spAutoFit/>
          </a:bodyPr>
          <a:lstStyle/>
          <a:p>
            <a:r>
              <a:rPr lang="en-US" sz="1400" dirty="0" smtClean="0"/>
              <a:t>2) word </a:t>
            </a:r>
            <a:r>
              <a:rPr lang="en-US" sz="1400"/>
              <a:t>sequences </a:t>
            </a:r>
            <a:r>
              <a:rPr lang="en-US" sz="1400" smtClean="0"/>
              <a:t>concatenated with </a:t>
            </a:r>
            <a:r>
              <a:rPr lang="en-US" sz="1400" dirty="0"/>
              <a:t>positional features</a:t>
            </a:r>
          </a:p>
        </p:txBody>
      </p:sp>
      <p:sp>
        <p:nvSpPr>
          <p:cNvPr id="28" name="Rectangle 27"/>
          <p:cNvSpPr/>
          <p:nvPr/>
        </p:nvSpPr>
        <p:spPr>
          <a:xfrm>
            <a:off x="115962" y="1840369"/>
            <a:ext cx="2182738" cy="523220"/>
          </a:xfrm>
          <a:prstGeom prst="rect">
            <a:avLst/>
          </a:prstGeom>
        </p:spPr>
        <p:txBody>
          <a:bodyPr wrap="square">
            <a:spAutoFit/>
          </a:bodyPr>
          <a:lstStyle/>
          <a:p>
            <a:pPr marL="342900" indent="-342900">
              <a:buAutoNum type="arabicParenR"/>
            </a:pPr>
            <a:r>
              <a:rPr lang="en-US" sz="1400" dirty="0" smtClean="0"/>
              <a:t>context-wise </a:t>
            </a:r>
            <a:r>
              <a:rPr lang="en-US" sz="1400" dirty="0"/>
              <a:t>split </a:t>
            </a:r>
            <a:r>
              <a:rPr lang="en-US" sz="1400" dirty="0" smtClean="0"/>
              <a:t>of </a:t>
            </a:r>
            <a:r>
              <a:rPr lang="en-US" sz="1400" dirty="0"/>
              <a:t>the sentence</a:t>
            </a:r>
          </a:p>
        </p:txBody>
      </p:sp>
      <p:sp>
        <p:nvSpPr>
          <p:cNvPr id="29" name="Rectangle 28"/>
          <p:cNvSpPr/>
          <p:nvPr/>
        </p:nvSpPr>
        <p:spPr>
          <a:xfrm>
            <a:off x="138511" y="4205684"/>
            <a:ext cx="2160190" cy="1169551"/>
          </a:xfrm>
          <a:prstGeom prst="rect">
            <a:avLst/>
          </a:prstGeom>
        </p:spPr>
        <p:txBody>
          <a:bodyPr wrap="square">
            <a:spAutoFit/>
          </a:bodyPr>
          <a:lstStyle/>
          <a:p>
            <a:r>
              <a:rPr lang="en-US" sz="1400" dirty="0" smtClean="0"/>
              <a:t>3) concatenating </a:t>
            </a:r>
            <a:r>
              <a:rPr lang="en-US" sz="1400" dirty="0" err="1" smtClean="0"/>
              <a:t>embeddings</a:t>
            </a:r>
            <a:r>
              <a:rPr lang="en-US" sz="1400" dirty="0" smtClean="0"/>
              <a:t> </a:t>
            </a:r>
            <a:r>
              <a:rPr lang="en-US" sz="1400" dirty="0"/>
              <a:t>of </a:t>
            </a:r>
            <a:r>
              <a:rPr lang="en-US" sz="1400" dirty="0" smtClean="0"/>
              <a:t>two </a:t>
            </a:r>
            <a:r>
              <a:rPr lang="en-US" sz="1400" dirty="0"/>
              <a:t>entities </a:t>
            </a:r>
            <a:r>
              <a:rPr lang="en-US" sz="1400" dirty="0" smtClean="0"/>
              <a:t>with average </a:t>
            </a:r>
            <a:r>
              <a:rPr lang="en-US" sz="1400" dirty="0"/>
              <a:t>of </a:t>
            </a:r>
            <a:r>
              <a:rPr lang="en-US" sz="1400" dirty="0" smtClean="0"/>
              <a:t>word </a:t>
            </a:r>
            <a:r>
              <a:rPr lang="en-US" sz="1400" dirty="0" err="1"/>
              <a:t>embeddings</a:t>
            </a:r>
            <a:r>
              <a:rPr lang="en-US" sz="1400" dirty="0"/>
              <a:t> for </a:t>
            </a:r>
            <a:r>
              <a:rPr lang="en-US" sz="1400" dirty="0" smtClean="0"/>
              <a:t>rest </a:t>
            </a:r>
            <a:r>
              <a:rPr lang="en-US" sz="1400" dirty="0"/>
              <a:t>of the words</a:t>
            </a:r>
          </a:p>
        </p:txBody>
      </p:sp>
      <p:sp>
        <p:nvSpPr>
          <p:cNvPr id="33" name="Rounded Rectangle 32"/>
          <p:cNvSpPr/>
          <p:nvPr/>
        </p:nvSpPr>
        <p:spPr>
          <a:xfrm>
            <a:off x="2097088" y="1908602"/>
            <a:ext cx="1577340"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rPr>
              <a:t>Embeddings</a:t>
            </a:r>
            <a:r>
              <a:rPr lang="en-US" sz="1400" dirty="0">
                <a:solidFill>
                  <a:schemeClr val="tx1"/>
                </a:solidFill>
              </a:rPr>
              <a:t> Left</a:t>
            </a:r>
          </a:p>
        </p:txBody>
      </p:sp>
      <p:sp>
        <p:nvSpPr>
          <p:cNvPr id="34" name="Rounded Rectangle 33"/>
          <p:cNvSpPr/>
          <p:nvPr/>
        </p:nvSpPr>
        <p:spPr>
          <a:xfrm>
            <a:off x="3954319" y="1908602"/>
            <a:ext cx="1579670"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rPr>
              <a:t>Embeddings</a:t>
            </a:r>
            <a:r>
              <a:rPr lang="en-US" sz="1400" dirty="0">
                <a:solidFill>
                  <a:schemeClr val="tx1"/>
                </a:solidFill>
              </a:rPr>
              <a:t> Middle</a:t>
            </a:r>
          </a:p>
        </p:txBody>
      </p:sp>
      <p:sp>
        <p:nvSpPr>
          <p:cNvPr id="35" name="Rounded Rectangle 34"/>
          <p:cNvSpPr/>
          <p:nvPr/>
        </p:nvSpPr>
        <p:spPr>
          <a:xfrm>
            <a:off x="5792196" y="1919564"/>
            <a:ext cx="1490974" cy="457200"/>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solidFill>
              </a:rPr>
              <a:t>Embeddings</a:t>
            </a:r>
            <a:r>
              <a:rPr lang="en-US" sz="1400" dirty="0">
                <a:solidFill>
                  <a:schemeClr val="tx1"/>
                </a:solidFill>
              </a:rPr>
              <a:t> Right</a:t>
            </a:r>
          </a:p>
        </p:txBody>
      </p:sp>
      <p:sp>
        <p:nvSpPr>
          <p:cNvPr id="3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Features / Input representation</a:t>
            </a:r>
          </a:p>
        </p:txBody>
      </p:sp>
      <p:sp>
        <p:nvSpPr>
          <p:cNvPr id="37" name="TextBox 36"/>
          <p:cNvSpPr txBox="1"/>
          <p:nvPr/>
        </p:nvSpPr>
        <p:spPr>
          <a:xfrm>
            <a:off x="1800942" y="5434991"/>
            <a:ext cx="7166254"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Plus </a:t>
            </a:r>
            <a:r>
              <a:rPr lang="en-US" sz="1400" dirty="0" smtClean="0"/>
              <a:t>includes an improved </a:t>
            </a:r>
            <a:r>
              <a:rPr lang="en-US" sz="1400" b="1" dirty="0" smtClean="0">
                <a:solidFill>
                  <a:srgbClr val="7030A0"/>
                </a:solidFill>
              </a:rPr>
              <a:t>camera</a:t>
            </a:r>
            <a:r>
              <a:rPr lang="en-US" sz="1400" dirty="0" smtClean="0">
                <a:solidFill>
                  <a:srgbClr val="7030A0"/>
                </a:solidFill>
              </a:rPr>
              <a:t> </a:t>
            </a:r>
            <a:r>
              <a:rPr lang="en-US" sz="1400" dirty="0"/>
              <a:t>that takes amazing pictures</a:t>
            </a:r>
            <a:endParaRPr lang="en-US" sz="1400" b="1" dirty="0">
              <a:solidFill>
                <a:srgbClr val="000090"/>
              </a:solidFill>
            </a:endParaRPr>
          </a:p>
        </p:txBody>
      </p:sp>
    </p:spTree>
    <p:extLst>
      <p:ext uri="{BB962C8B-B14F-4D97-AF65-F5344CB8AC3E}">
        <p14:creationId xmlns:p14="http://schemas.microsoft.com/office/powerpoint/2010/main" val="4186687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3" grpId="0" animBg="1"/>
      <p:bldP spid="14" grpId="0" animBg="1"/>
      <p:bldP spid="15" grpId="0" animBg="1"/>
      <p:bldP spid="22" grpId="0" animBg="1"/>
      <p:bldP spid="23" grpId="0" animBg="1"/>
      <p:bldP spid="24" grpId="0" animBg="1"/>
      <p:bldP spid="27" grpId="0"/>
      <p:bldP spid="28" grpId="0"/>
      <p:bldP spid="29" grpId="0"/>
      <p:bldP spid="33" grpId="0" animBg="1"/>
      <p:bldP spid="34" grpId="0" animBg="1"/>
      <p:bldP spid="35" grpId="0" animBg="1"/>
      <p:bldP spid="3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3354049" y="1541471"/>
            <a:ext cx="1945706" cy="447811"/>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Sigmoid</a:t>
            </a:r>
            <a:endParaRPr lang="en-US" sz="1400" dirty="0">
              <a:solidFill>
                <a:schemeClr val="tx1"/>
              </a:solidFill>
            </a:endParaRPr>
          </a:p>
        </p:txBody>
      </p:sp>
      <p:sp>
        <p:nvSpPr>
          <p:cNvPr id="77" name="TextBox 76"/>
          <p:cNvSpPr txBox="1"/>
          <p:nvPr/>
        </p:nvSpPr>
        <p:spPr>
          <a:xfrm>
            <a:off x="1309200" y="5348078"/>
            <a:ext cx="6012306"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a:t>
            </a:r>
            <a:r>
              <a:rPr lang="en-US" sz="1400" b="1" smtClean="0">
                <a:solidFill>
                  <a:srgbClr val="000090"/>
                </a:solidFill>
              </a:rPr>
              <a:t>Plus  </a:t>
            </a:r>
            <a:r>
              <a:rPr lang="en-US" sz="1400" smtClean="0"/>
              <a:t>includes </a:t>
            </a:r>
            <a:r>
              <a:rPr lang="en-US" sz="1400" dirty="0" smtClean="0"/>
              <a:t>an </a:t>
            </a:r>
            <a:r>
              <a:rPr lang="en-US" sz="1400" smtClean="0"/>
              <a:t>improved  </a:t>
            </a:r>
            <a:r>
              <a:rPr lang="en-US" sz="1400" b="1" dirty="0" smtClean="0">
                <a:solidFill>
                  <a:srgbClr val="7030A0"/>
                </a:solidFill>
              </a:rPr>
              <a:t>camera</a:t>
            </a:r>
            <a:r>
              <a:rPr lang="en-US" sz="1400" dirty="0" smtClean="0">
                <a:solidFill>
                  <a:srgbClr val="7030A0"/>
                </a:solidFill>
              </a:rPr>
              <a:t> </a:t>
            </a:r>
            <a:r>
              <a:rPr lang="en-US" sz="1400" dirty="0"/>
              <a:t>that takes </a:t>
            </a:r>
            <a:r>
              <a:rPr lang="mr-IN" sz="1400" dirty="0" smtClean="0"/>
              <a:t>…</a:t>
            </a:r>
            <a:endParaRPr lang="en-US" sz="1400" b="1" dirty="0">
              <a:solidFill>
                <a:srgbClr val="000090"/>
              </a:solidFill>
            </a:endParaRPr>
          </a:p>
        </p:txBody>
      </p:sp>
      <p:sp>
        <p:nvSpPr>
          <p:cNvPr id="83"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MLP</a:t>
            </a:r>
            <a:endParaRPr lang="en-US" dirty="0"/>
          </a:p>
        </p:txBody>
      </p:sp>
      <p:sp>
        <p:nvSpPr>
          <p:cNvPr id="44" name="Rectangle 89"/>
          <p:cNvSpPr/>
          <p:nvPr/>
        </p:nvSpPr>
        <p:spPr>
          <a:xfrm>
            <a:off x="5742625" y="1391278"/>
            <a:ext cx="2648769" cy="738664"/>
          </a:xfrm>
          <a:prstGeom prst="rect">
            <a:avLst/>
          </a:prstGeom>
        </p:spPr>
        <p:txBody>
          <a:bodyPr wrap="square">
            <a:spAutoFit/>
          </a:bodyPr>
          <a:lstStyle/>
          <a:p>
            <a:pPr algn="ctr"/>
            <a:r>
              <a:rPr lang="en-US" sz="1400" b="1" dirty="0">
                <a:solidFill>
                  <a:schemeClr val="accent2">
                    <a:lumMod val="50000"/>
                  </a:schemeClr>
                </a:solidFill>
              </a:rPr>
              <a:t>Component-Whole</a:t>
            </a:r>
            <a:r>
              <a:rPr lang="en-US" sz="1400" b="1" dirty="0"/>
              <a:t>(</a:t>
            </a:r>
            <a:r>
              <a:rPr lang="en-US" sz="1400" b="1" dirty="0">
                <a:solidFill>
                  <a:srgbClr val="1F4E79"/>
                </a:solidFill>
              </a:rPr>
              <a:t>e</a:t>
            </a:r>
            <a:r>
              <a:rPr lang="en-US" sz="1400" b="1" baseline="-25000" dirty="0">
                <a:solidFill>
                  <a:srgbClr val="1F4E79"/>
                </a:solidFill>
              </a:rPr>
              <a:t>1</a:t>
            </a:r>
            <a:r>
              <a:rPr lang="en-US" sz="1400" b="1" dirty="0">
                <a:solidFill>
                  <a:srgbClr val="00B050"/>
                </a:solidFill>
              </a:rPr>
              <a:t> </a:t>
            </a:r>
            <a:r>
              <a:rPr lang="en-US" sz="1400" b="1" dirty="0">
                <a:solidFill>
                  <a:srgbClr val="000000"/>
                </a:solidFill>
              </a:rPr>
              <a:t>,</a:t>
            </a:r>
            <a:r>
              <a:rPr lang="en-US" sz="1400" b="1" dirty="0">
                <a:solidFill>
                  <a:srgbClr val="00B050"/>
                </a:solidFill>
              </a:rPr>
              <a:t> </a:t>
            </a:r>
            <a:r>
              <a:rPr lang="en-US" sz="1400" b="1" dirty="0">
                <a:solidFill>
                  <a:srgbClr val="660066"/>
                </a:solidFill>
              </a:rPr>
              <a:t>e</a:t>
            </a:r>
            <a:r>
              <a:rPr lang="en-US" sz="1400" b="1" baseline="-25000" dirty="0">
                <a:solidFill>
                  <a:srgbClr val="660066"/>
                </a:solidFill>
              </a:rPr>
              <a:t>2</a:t>
            </a:r>
            <a:r>
              <a:rPr lang="en-US" sz="1400" b="1" dirty="0">
                <a:solidFill>
                  <a:srgbClr val="660066"/>
                </a:solidFill>
              </a:rPr>
              <a:t> </a:t>
            </a:r>
            <a:r>
              <a:rPr lang="en-US" sz="1400" b="1" dirty="0"/>
              <a:t>) ? </a:t>
            </a:r>
          </a:p>
          <a:p>
            <a:pPr algn="ctr"/>
            <a:r>
              <a:rPr lang="en-US" sz="1400" b="1" dirty="0">
                <a:solidFill>
                  <a:schemeClr val="accent6"/>
                </a:solidFill>
              </a:rPr>
              <a:t>YES</a:t>
            </a:r>
            <a:r>
              <a:rPr lang="en-US" sz="1400" b="1" dirty="0"/>
              <a:t> / NO</a:t>
            </a:r>
            <a:endParaRPr lang="en-US" sz="1200" dirty="0"/>
          </a:p>
        </p:txBody>
      </p:sp>
      <p:sp>
        <p:nvSpPr>
          <p:cNvPr id="45" name="Rounded Rectangle 171"/>
          <p:cNvSpPr/>
          <p:nvPr/>
        </p:nvSpPr>
        <p:spPr>
          <a:xfrm>
            <a:off x="1057235" y="4568693"/>
            <a:ext cx="1945706" cy="588471"/>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tx1"/>
                </a:solidFill>
              </a:rPr>
              <a:t>Embeddings</a:t>
            </a:r>
            <a:r>
              <a:rPr lang="en-US" sz="1400" dirty="0" smtClean="0">
                <a:solidFill>
                  <a:schemeClr val="tx1"/>
                </a:solidFill>
              </a:rPr>
              <a:t> </a:t>
            </a:r>
            <a:r>
              <a:rPr lang="en-US" sz="1400" dirty="0" smtClean="0">
                <a:solidFill>
                  <a:srgbClr val="000090"/>
                </a:solidFill>
              </a:rPr>
              <a:t>e</a:t>
            </a:r>
            <a:r>
              <a:rPr lang="en-US" sz="1400" baseline="-25000" dirty="0" smtClean="0">
                <a:solidFill>
                  <a:srgbClr val="000090"/>
                </a:solidFill>
              </a:rPr>
              <a:t>1</a:t>
            </a:r>
            <a:endParaRPr lang="en-US" sz="1400" baseline="-25000" dirty="0">
              <a:solidFill>
                <a:srgbClr val="000090"/>
              </a:solidFill>
            </a:endParaRPr>
          </a:p>
        </p:txBody>
      </p:sp>
      <p:sp>
        <p:nvSpPr>
          <p:cNvPr id="46" name="Rounded Rectangle 172"/>
          <p:cNvSpPr/>
          <p:nvPr/>
        </p:nvSpPr>
        <p:spPr>
          <a:xfrm>
            <a:off x="3173700" y="4568692"/>
            <a:ext cx="2283306" cy="588471"/>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context </a:t>
            </a:r>
            <a:r>
              <a:rPr lang="en-US" sz="1400" dirty="0" err="1" smtClean="0">
                <a:solidFill>
                  <a:schemeClr val="tx1"/>
                </a:solidFill>
              </a:rPr>
              <a:t>embeddings</a:t>
            </a:r>
            <a:endParaRPr lang="en-US" sz="1400" dirty="0">
              <a:solidFill>
                <a:schemeClr val="tx1"/>
              </a:solidFill>
            </a:endParaRPr>
          </a:p>
        </p:txBody>
      </p:sp>
      <p:sp>
        <p:nvSpPr>
          <p:cNvPr id="47" name="Rounded Rectangle 173"/>
          <p:cNvSpPr/>
          <p:nvPr/>
        </p:nvSpPr>
        <p:spPr>
          <a:xfrm>
            <a:off x="5627765" y="4568692"/>
            <a:ext cx="1945706" cy="588471"/>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tx1"/>
                </a:solidFill>
              </a:rPr>
              <a:t>Embeddings</a:t>
            </a:r>
            <a:r>
              <a:rPr lang="en-US" sz="1400" dirty="0" smtClean="0">
                <a:solidFill>
                  <a:schemeClr val="tx1"/>
                </a:solidFill>
              </a:rPr>
              <a:t> </a:t>
            </a:r>
            <a:r>
              <a:rPr lang="en-US" sz="1400" dirty="0">
                <a:solidFill>
                  <a:srgbClr val="7030A0"/>
                </a:solidFill>
              </a:rPr>
              <a:t>e</a:t>
            </a:r>
            <a:r>
              <a:rPr lang="en-US" sz="1400" baseline="-25000" dirty="0">
                <a:solidFill>
                  <a:srgbClr val="7030A0"/>
                </a:solidFill>
              </a:rPr>
              <a:t>2</a:t>
            </a:r>
          </a:p>
        </p:txBody>
      </p:sp>
      <p:sp>
        <p:nvSpPr>
          <p:cNvPr id="48" name="Rounded Rectangle 175"/>
          <p:cNvSpPr/>
          <p:nvPr/>
        </p:nvSpPr>
        <p:spPr>
          <a:xfrm>
            <a:off x="3342500" y="2864852"/>
            <a:ext cx="1945706" cy="588471"/>
          </a:xfrm>
          <a:prstGeom prst="roundRect">
            <a:avLst/>
          </a:prstGeom>
          <a:solidFill>
            <a:srgbClr val="D6FFB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Dense Layer 1</a:t>
            </a:r>
            <a:endParaRPr lang="en-US" sz="1400" dirty="0">
              <a:solidFill>
                <a:schemeClr val="tx1"/>
              </a:solidFill>
            </a:endParaRPr>
          </a:p>
        </p:txBody>
      </p:sp>
      <p:sp>
        <p:nvSpPr>
          <p:cNvPr id="49" name="Rounded Rectangle 176"/>
          <p:cNvSpPr/>
          <p:nvPr/>
        </p:nvSpPr>
        <p:spPr>
          <a:xfrm>
            <a:off x="3342500" y="2142526"/>
            <a:ext cx="1945706" cy="588471"/>
          </a:xfrm>
          <a:prstGeom prst="roundRect">
            <a:avLst/>
          </a:prstGeom>
          <a:solidFill>
            <a:srgbClr val="D6FFB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Dense Layer n</a:t>
            </a:r>
            <a:endParaRPr lang="en-US" sz="1400" dirty="0">
              <a:solidFill>
                <a:schemeClr val="tx1"/>
              </a:solidFill>
            </a:endParaRPr>
          </a:p>
        </p:txBody>
      </p:sp>
      <p:sp>
        <p:nvSpPr>
          <p:cNvPr id="50" name="TextBox 49"/>
          <p:cNvSpPr txBox="1"/>
          <p:nvPr/>
        </p:nvSpPr>
        <p:spPr>
          <a:xfrm>
            <a:off x="4219976" y="2597143"/>
            <a:ext cx="428258" cy="307777"/>
          </a:xfrm>
          <a:prstGeom prst="rect">
            <a:avLst/>
          </a:prstGeom>
          <a:noFill/>
        </p:spPr>
        <p:txBody>
          <a:bodyPr wrap="square" rtlCol="0">
            <a:spAutoFit/>
          </a:bodyPr>
          <a:lstStyle/>
          <a:p>
            <a:r>
              <a:rPr lang="mr-IN" sz="1400" b="1" dirty="0" smtClean="0"/>
              <a:t>…</a:t>
            </a:r>
            <a:endParaRPr lang="en-US" sz="1400" b="1" dirty="0"/>
          </a:p>
        </p:txBody>
      </p:sp>
      <p:cxnSp>
        <p:nvCxnSpPr>
          <p:cNvPr id="51" name="Elbow Connector 180"/>
          <p:cNvCxnSpPr>
            <a:stCxn id="45" idx="0"/>
            <a:endCxn id="48" idx="2"/>
          </p:cNvCxnSpPr>
          <p:nvPr/>
        </p:nvCxnSpPr>
        <p:spPr>
          <a:xfrm rot="5400000" flipH="1" flipV="1">
            <a:off x="2615035" y="2868376"/>
            <a:ext cx="1115370" cy="2285265"/>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Elbow Connector 181"/>
          <p:cNvCxnSpPr>
            <a:stCxn id="47" idx="0"/>
            <a:endCxn id="48" idx="2"/>
          </p:cNvCxnSpPr>
          <p:nvPr/>
        </p:nvCxnSpPr>
        <p:spPr>
          <a:xfrm rot="16200000" flipV="1">
            <a:off x="4900302" y="2868375"/>
            <a:ext cx="1115369" cy="2285265"/>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182"/>
          <p:cNvCxnSpPr>
            <a:stCxn id="48" idx="2"/>
            <a:endCxn id="46" idx="0"/>
          </p:cNvCxnSpPr>
          <p:nvPr/>
        </p:nvCxnSpPr>
        <p:spPr>
          <a:xfrm>
            <a:off x="4315353" y="3453323"/>
            <a:ext cx="0" cy="1115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659818" y="6102013"/>
            <a:ext cx="5311069" cy="369332"/>
          </a:xfrm>
          <a:prstGeom prst="rect">
            <a:avLst/>
          </a:prstGeom>
          <a:noFill/>
        </p:spPr>
        <p:txBody>
          <a:bodyPr wrap="none" rtlCol="0">
            <a:spAutoFit/>
          </a:bodyPr>
          <a:lstStyle/>
          <a:p>
            <a:r>
              <a:rPr lang="en-US" dirty="0" smtClean="0"/>
              <a:t>Simple </a:t>
            </a:r>
            <a:r>
              <a:rPr lang="en-US" smtClean="0"/>
              <a:t>fully-connected multi-layer perceptron</a:t>
            </a:r>
            <a:endParaRPr lang="el-GR" dirty="0"/>
          </a:p>
        </p:txBody>
      </p:sp>
    </p:spTree>
    <p:extLst>
      <p:ext uri="{BB962C8B-B14F-4D97-AF65-F5344CB8AC3E}">
        <p14:creationId xmlns:p14="http://schemas.microsoft.com/office/powerpoint/2010/main" val="638477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551280" y="1473040"/>
            <a:ext cx="7287153" cy="4648310"/>
            <a:chOff x="202917" y="1902151"/>
            <a:chExt cx="4933542" cy="3977914"/>
          </a:xfrm>
        </p:grpSpPr>
        <p:sp>
          <p:nvSpPr>
            <p:cNvPr id="5" name="Rounded Rectangle 4"/>
            <p:cNvSpPr/>
            <p:nvPr/>
          </p:nvSpPr>
          <p:spPr>
            <a:xfrm>
              <a:off x="849708"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Left</a:t>
              </a:r>
              <a:endParaRPr lang="en-US" sz="1400" dirty="0">
                <a:solidFill>
                  <a:schemeClr val="tx1"/>
                </a:solidFill>
              </a:endParaRPr>
            </a:p>
          </p:txBody>
        </p:sp>
        <p:sp>
          <p:nvSpPr>
            <p:cNvPr id="6" name="Rounded Rectangle 5"/>
            <p:cNvSpPr/>
            <p:nvPr/>
          </p:nvSpPr>
          <p:spPr>
            <a:xfrm>
              <a:off x="2322514"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Middle</a:t>
              </a:r>
              <a:endParaRPr lang="en-US" sz="1400" dirty="0">
                <a:solidFill>
                  <a:schemeClr val="tx1"/>
                </a:solidFill>
              </a:endParaRPr>
            </a:p>
          </p:txBody>
        </p:sp>
        <p:sp>
          <p:nvSpPr>
            <p:cNvPr id="7" name="Rounded Rectangle 6"/>
            <p:cNvSpPr/>
            <p:nvPr/>
          </p:nvSpPr>
          <p:spPr>
            <a:xfrm>
              <a:off x="3795320"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Right</a:t>
              </a:r>
              <a:endParaRPr lang="en-US" sz="1400" dirty="0">
                <a:solidFill>
                  <a:schemeClr val="tx1"/>
                </a:solidFill>
              </a:endParaRPr>
            </a:p>
          </p:txBody>
        </p:sp>
        <p:sp>
          <p:nvSpPr>
            <p:cNvPr id="8" name="Rounded Rectangle 7"/>
            <p:cNvSpPr/>
            <p:nvPr/>
          </p:nvSpPr>
          <p:spPr>
            <a:xfrm>
              <a:off x="849708" y="3336968"/>
              <a:ext cx="1317280" cy="38322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Convolutional Layer</a:t>
              </a:r>
              <a:endParaRPr lang="en-US" sz="1400" dirty="0">
                <a:solidFill>
                  <a:schemeClr val="tx1"/>
                </a:solidFill>
              </a:endParaRPr>
            </a:p>
          </p:txBody>
        </p:sp>
        <p:sp>
          <p:nvSpPr>
            <p:cNvPr id="9" name="Rounded Rectangle 8"/>
            <p:cNvSpPr/>
            <p:nvPr/>
          </p:nvSpPr>
          <p:spPr>
            <a:xfrm>
              <a:off x="2322514" y="3336968"/>
              <a:ext cx="1317280" cy="38322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Convolutional Layer</a:t>
              </a:r>
              <a:endParaRPr lang="en-US" sz="1400" dirty="0">
                <a:solidFill>
                  <a:schemeClr val="tx1"/>
                </a:solidFill>
              </a:endParaRPr>
            </a:p>
          </p:txBody>
        </p:sp>
        <p:sp>
          <p:nvSpPr>
            <p:cNvPr id="10" name="Rounded Rectangle 9"/>
            <p:cNvSpPr/>
            <p:nvPr/>
          </p:nvSpPr>
          <p:spPr>
            <a:xfrm>
              <a:off x="3795320" y="3336968"/>
              <a:ext cx="1317280" cy="38322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Convolutional Layer</a:t>
              </a:r>
              <a:endParaRPr lang="en-US" sz="1400" dirty="0">
                <a:solidFill>
                  <a:schemeClr val="tx1"/>
                </a:solidFill>
              </a:endParaRPr>
            </a:p>
          </p:txBody>
        </p:sp>
        <p:sp>
          <p:nvSpPr>
            <p:cNvPr id="11" name="Rounded Rectangle 10"/>
            <p:cNvSpPr/>
            <p:nvPr/>
          </p:nvSpPr>
          <p:spPr>
            <a:xfrm>
              <a:off x="849708" y="2780378"/>
              <a:ext cx="1317280" cy="383226"/>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Max Pooling</a:t>
              </a:r>
              <a:endParaRPr lang="en-US" sz="1400" dirty="0">
                <a:solidFill>
                  <a:schemeClr val="tx1"/>
                </a:solidFill>
              </a:endParaRPr>
            </a:p>
          </p:txBody>
        </p:sp>
        <p:sp>
          <p:nvSpPr>
            <p:cNvPr id="12" name="Rounded Rectangle 11"/>
            <p:cNvSpPr/>
            <p:nvPr/>
          </p:nvSpPr>
          <p:spPr>
            <a:xfrm>
              <a:off x="2322514" y="2795775"/>
              <a:ext cx="1317280" cy="383226"/>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Max Pooling</a:t>
              </a:r>
              <a:endParaRPr lang="en-US" sz="1400" dirty="0">
                <a:solidFill>
                  <a:schemeClr val="tx1"/>
                </a:solidFill>
              </a:endParaRPr>
            </a:p>
          </p:txBody>
        </p:sp>
        <p:sp>
          <p:nvSpPr>
            <p:cNvPr id="13" name="Rounded Rectangle 12"/>
            <p:cNvSpPr/>
            <p:nvPr/>
          </p:nvSpPr>
          <p:spPr>
            <a:xfrm>
              <a:off x="3795320" y="2780378"/>
              <a:ext cx="1317280" cy="383226"/>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Max Pooling</a:t>
              </a:r>
              <a:endParaRPr lang="en-US" sz="1400" dirty="0">
                <a:solidFill>
                  <a:schemeClr val="tx1"/>
                </a:solidFill>
              </a:endParaRPr>
            </a:p>
          </p:txBody>
        </p:sp>
        <p:sp>
          <p:nvSpPr>
            <p:cNvPr id="14" name="Rounded Rectangle 13"/>
            <p:cNvSpPr/>
            <p:nvPr/>
          </p:nvSpPr>
          <p:spPr>
            <a:xfrm>
              <a:off x="2322514" y="1902151"/>
              <a:ext cx="1317280" cy="383226"/>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Sigmoid</a:t>
              </a:r>
              <a:endParaRPr lang="en-US" sz="1400" dirty="0">
                <a:solidFill>
                  <a:schemeClr val="tx1"/>
                </a:solidFill>
              </a:endParaRPr>
            </a:p>
          </p:txBody>
        </p:sp>
        <p:cxnSp>
          <p:nvCxnSpPr>
            <p:cNvPr id="15" name="Elbow Connector 14"/>
            <p:cNvCxnSpPr>
              <a:stCxn id="11" idx="0"/>
              <a:endCxn id="14" idx="2"/>
            </p:cNvCxnSpPr>
            <p:nvPr/>
          </p:nvCxnSpPr>
          <p:spPr>
            <a:xfrm rot="5400000" flipH="1" flipV="1">
              <a:off x="1997250" y="1796475"/>
              <a:ext cx="495001" cy="147280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13" idx="0"/>
              <a:endCxn id="14" idx="2"/>
            </p:cNvCxnSpPr>
            <p:nvPr/>
          </p:nvCxnSpPr>
          <p:spPr>
            <a:xfrm rot="16200000" flipV="1">
              <a:off x="3470057" y="1796474"/>
              <a:ext cx="495001" cy="147280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2" idx="0"/>
              <a:endCxn id="14" idx="2"/>
            </p:cNvCxnSpPr>
            <p:nvPr/>
          </p:nvCxnSpPr>
          <p:spPr>
            <a:xfrm flipV="1">
              <a:off x="2981154" y="2285377"/>
              <a:ext cx="0" cy="5103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93737" y="4860372"/>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Word indices</a:t>
              </a:r>
            </a:p>
            <a:p>
              <a:pPr algn="ctr"/>
              <a:r>
                <a:rPr lang="en-US" sz="1400" dirty="0" smtClean="0"/>
                <a:t>[5, 7, 12, 6, 90 </a:t>
              </a:r>
              <a:r>
                <a:rPr lang="mr-IN" sz="1400" dirty="0" smtClean="0"/>
                <a:t>…</a:t>
              </a:r>
              <a:r>
                <a:rPr lang="en-US" sz="1400" dirty="0" smtClean="0"/>
                <a:t>]</a:t>
              </a:r>
              <a:endParaRPr lang="en-US" sz="1400" dirty="0"/>
            </a:p>
          </p:txBody>
        </p:sp>
        <p:sp>
          <p:nvSpPr>
            <p:cNvPr id="19" name="TextBox 18"/>
            <p:cNvSpPr txBox="1"/>
            <p:nvPr/>
          </p:nvSpPr>
          <p:spPr>
            <a:xfrm>
              <a:off x="2322514" y="4860371"/>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 </a:t>
              </a:r>
              <a:r>
                <a:rPr lang="en-US" sz="1400" dirty="0" smtClean="0">
                  <a:solidFill>
                    <a:srgbClr val="000090"/>
                  </a:solidFill>
                </a:rPr>
                <a:t>e</a:t>
              </a:r>
              <a:r>
                <a:rPr lang="en-US" sz="1400" baseline="-25000" dirty="0" smtClean="0">
                  <a:solidFill>
                    <a:srgbClr val="000090"/>
                  </a:solidFill>
                </a:rPr>
                <a:t>1</a:t>
              </a:r>
            </a:p>
            <a:p>
              <a:pPr algn="ctr"/>
              <a:r>
                <a:rPr lang="en-US" sz="1400" dirty="0" smtClean="0"/>
                <a:t>[-1, 0, 1, 2, 3 </a:t>
              </a:r>
              <a:r>
                <a:rPr lang="mr-IN" sz="1400" dirty="0" smtClean="0"/>
                <a:t>…</a:t>
              </a:r>
              <a:r>
                <a:rPr lang="en-US" sz="1400" dirty="0" smtClean="0"/>
                <a:t>]</a:t>
              </a:r>
              <a:endParaRPr lang="en-US" sz="1400" dirty="0"/>
            </a:p>
          </p:txBody>
        </p:sp>
        <p:sp>
          <p:nvSpPr>
            <p:cNvPr id="20" name="TextBox 19"/>
            <p:cNvSpPr txBox="1"/>
            <p:nvPr/>
          </p:nvSpPr>
          <p:spPr>
            <a:xfrm>
              <a:off x="3764277" y="4860370"/>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a:t>
              </a:r>
              <a:r>
                <a:rPr lang="en-US" sz="1400" b="1" dirty="0">
                  <a:solidFill>
                    <a:srgbClr val="7030A0"/>
                  </a:solidFill>
                </a:rPr>
                <a:t> </a:t>
              </a:r>
              <a:r>
                <a:rPr lang="en-US" sz="1400" b="1" dirty="0" smtClean="0">
                  <a:solidFill>
                    <a:srgbClr val="7030A0"/>
                  </a:solidFill>
                </a:rPr>
                <a:t>e</a:t>
              </a:r>
              <a:r>
                <a:rPr lang="en-US" sz="1400" b="1" baseline="-25000" dirty="0">
                  <a:solidFill>
                    <a:srgbClr val="7030A0"/>
                  </a:solidFill>
                </a:rPr>
                <a:t>2</a:t>
              </a:r>
              <a:endParaRPr lang="en-US" sz="1400" b="1" dirty="0">
                <a:solidFill>
                  <a:srgbClr val="7030A0"/>
                </a:solidFill>
              </a:endParaRPr>
            </a:p>
            <a:p>
              <a:pPr algn="ctr"/>
              <a:r>
                <a:rPr lang="en-US" sz="1400" dirty="0" smtClean="0"/>
                <a:t>[-4, -3, -2 -1, 0]</a:t>
              </a:r>
              <a:endParaRPr lang="en-US" sz="1400" dirty="0"/>
            </a:p>
          </p:txBody>
        </p:sp>
        <p:cxnSp>
          <p:nvCxnSpPr>
            <p:cNvPr id="22" name="Straight Connector 21"/>
            <p:cNvCxnSpPr/>
            <p:nvPr/>
          </p:nvCxnSpPr>
          <p:spPr>
            <a:xfrm>
              <a:off x="2243622"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19437"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849708"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Word </a:t>
              </a:r>
              <a:r>
                <a:rPr lang="en-US" sz="1400" dirty="0" err="1" smtClean="0">
                  <a:solidFill>
                    <a:schemeClr val="tx1"/>
                  </a:solidFill>
                </a:rPr>
                <a:t>Embeddings</a:t>
              </a:r>
              <a:endParaRPr lang="en-US" sz="1400" dirty="0">
                <a:solidFill>
                  <a:schemeClr val="tx1"/>
                </a:solidFill>
              </a:endParaRPr>
            </a:p>
          </p:txBody>
        </p:sp>
        <p:sp>
          <p:nvSpPr>
            <p:cNvPr id="25" name="Rounded Rectangle 24"/>
            <p:cNvSpPr/>
            <p:nvPr/>
          </p:nvSpPr>
          <p:spPr>
            <a:xfrm>
              <a:off x="2322514"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dirty="0" smtClean="0">
                  <a:solidFill>
                    <a:srgbClr val="000090"/>
                  </a:solidFill>
                </a:rPr>
                <a:t>e</a:t>
              </a:r>
              <a:r>
                <a:rPr lang="en-US" sz="1400" baseline="-25000" dirty="0" smtClean="0">
                  <a:solidFill>
                    <a:srgbClr val="000090"/>
                  </a:solidFill>
                </a:rPr>
                <a:t>1</a:t>
              </a:r>
              <a:endParaRPr lang="en-US" sz="1400" baseline="-25000" dirty="0">
                <a:solidFill>
                  <a:srgbClr val="000090"/>
                </a:solidFill>
              </a:endParaRPr>
            </a:p>
          </p:txBody>
        </p:sp>
        <p:sp>
          <p:nvSpPr>
            <p:cNvPr id="26" name="Rounded Rectangle 25"/>
            <p:cNvSpPr/>
            <p:nvPr/>
          </p:nvSpPr>
          <p:spPr>
            <a:xfrm>
              <a:off x="3795320" y="5496839"/>
              <a:ext cx="1317280" cy="383226"/>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b="1" dirty="0" smtClean="0">
                  <a:solidFill>
                    <a:srgbClr val="7030A0"/>
                  </a:solidFill>
                </a:rPr>
                <a:t>e</a:t>
              </a:r>
              <a:r>
                <a:rPr lang="en-US" sz="1400" b="1" baseline="-25000" dirty="0" smtClean="0">
                  <a:solidFill>
                    <a:srgbClr val="7030A0"/>
                  </a:solidFill>
                </a:rPr>
                <a:t>2</a:t>
              </a:r>
              <a:endParaRPr lang="en-US" sz="1400" b="1" dirty="0">
                <a:solidFill>
                  <a:srgbClr val="7030A0"/>
                </a:solidFill>
              </a:endParaRPr>
            </a:p>
          </p:txBody>
        </p:sp>
        <p:cxnSp>
          <p:nvCxnSpPr>
            <p:cNvPr id="27" name="Curved Connector 26"/>
            <p:cNvCxnSpPr>
              <a:stCxn id="5" idx="1"/>
              <a:endCxn id="24" idx="1"/>
            </p:cNvCxnSpPr>
            <p:nvPr/>
          </p:nvCxnSpPr>
          <p:spPr>
            <a:xfrm rot="10800000" flipV="1">
              <a:off x="849708" y="4085171"/>
              <a:ext cx="8598" cy="1602677"/>
            </a:xfrm>
            <a:prstGeom prst="curvedConnector3">
              <a:avLst>
                <a:gd name="adj1" fmla="val 4600000"/>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2917" y="4656958"/>
              <a:ext cx="586059" cy="307777"/>
            </a:xfrm>
            <a:prstGeom prst="rect">
              <a:avLst/>
            </a:prstGeom>
            <a:noFill/>
          </p:spPr>
          <p:txBody>
            <a:bodyPr wrap="none" rtlCol="0">
              <a:spAutoFit/>
            </a:bodyPr>
            <a:lstStyle/>
            <a:p>
              <a:r>
                <a:rPr lang="en-US" sz="1400" b="1" dirty="0" smtClean="0">
                  <a:solidFill>
                    <a:schemeClr val="accent1">
                      <a:lumMod val="75000"/>
                    </a:schemeClr>
                  </a:solidFill>
                </a:rPr>
                <a:t>OR</a:t>
              </a:r>
              <a:endParaRPr lang="en-US" sz="1400" b="1" dirty="0">
                <a:solidFill>
                  <a:schemeClr val="accent1">
                    <a:lumMod val="75000"/>
                  </a:schemeClr>
                </a:solidFill>
              </a:endParaRPr>
            </a:p>
          </p:txBody>
        </p:sp>
      </p:grpSp>
      <p:sp>
        <p:nvSpPr>
          <p:cNvPr id="90" name="Rectangle 89"/>
          <p:cNvSpPr/>
          <p:nvPr/>
        </p:nvSpPr>
        <p:spPr>
          <a:xfrm>
            <a:off x="5742625" y="1391278"/>
            <a:ext cx="2648769" cy="738664"/>
          </a:xfrm>
          <a:prstGeom prst="rect">
            <a:avLst/>
          </a:prstGeom>
        </p:spPr>
        <p:txBody>
          <a:bodyPr wrap="square">
            <a:spAutoFit/>
          </a:bodyPr>
          <a:lstStyle/>
          <a:p>
            <a:pPr algn="ctr"/>
            <a:r>
              <a:rPr lang="en-US" sz="1400" b="1" dirty="0">
                <a:solidFill>
                  <a:schemeClr val="accent2">
                    <a:lumMod val="50000"/>
                  </a:schemeClr>
                </a:solidFill>
              </a:rPr>
              <a:t>Component-Whole</a:t>
            </a:r>
            <a:r>
              <a:rPr lang="en-US" sz="1400" b="1" dirty="0"/>
              <a:t>(</a:t>
            </a:r>
            <a:r>
              <a:rPr lang="en-US" sz="1400" b="1" dirty="0">
                <a:solidFill>
                  <a:srgbClr val="1F4E79"/>
                </a:solidFill>
              </a:rPr>
              <a:t>e</a:t>
            </a:r>
            <a:r>
              <a:rPr lang="en-US" sz="1400" b="1" baseline="-25000" dirty="0">
                <a:solidFill>
                  <a:srgbClr val="1F4E79"/>
                </a:solidFill>
              </a:rPr>
              <a:t>1</a:t>
            </a:r>
            <a:r>
              <a:rPr lang="en-US" sz="1400" b="1" dirty="0">
                <a:solidFill>
                  <a:srgbClr val="00B050"/>
                </a:solidFill>
              </a:rPr>
              <a:t> </a:t>
            </a:r>
            <a:r>
              <a:rPr lang="en-US" sz="1400" b="1" dirty="0">
                <a:solidFill>
                  <a:srgbClr val="000000"/>
                </a:solidFill>
              </a:rPr>
              <a:t>,</a:t>
            </a:r>
            <a:r>
              <a:rPr lang="en-US" sz="1400" b="1" dirty="0">
                <a:solidFill>
                  <a:srgbClr val="00B050"/>
                </a:solidFill>
              </a:rPr>
              <a:t> </a:t>
            </a:r>
            <a:r>
              <a:rPr lang="en-US" sz="1400" b="1" dirty="0">
                <a:solidFill>
                  <a:srgbClr val="660066"/>
                </a:solidFill>
              </a:rPr>
              <a:t>e</a:t>
            </a:r>
            <a:r>
              <a:rPr lang="en-US" sz="1400" b="1" baseline="-25000" dirty="0">
                <a:solidFill>
                  <a:srgbClr val="660066"/>
                </a:solidFill>
              </a:rPr>
              <a:t>2</a:t>
            </a:r>
            <a:r>
              <a:rPr lang="en-US" sz="1400" b="1" dirty="0">
                <a:solidFill>
                  <a:srgbClr val="660066"/>
                </a:solidFill>
              </a:rPr>
              <a:t> </a:t>
            </a:r>
            <a:r>
              <a:rPr lang="en-US" sz="1400" b="1" dirty="0"/>
              <a:t>) ? </a:t>
            </a:r>
          </a:p>
          <a:p>
            <a:pPr algn="ctr"/>
            <a:r>
              <a:rPr lang="en-US" sz="1400" b="1" dirty="0">
                <a:solidFill>
                  <a:schemeClr val="accent6"/>
                </a:solidFill>
              </a:rPr>
              <a:t>YES</a:t>
            </a:r>
            <a:r>
              <a:rPr lang="en-US" sz="1400" b="1" dirty="0"/>
              <a:t> / NO</a:t>
            </a:r>
            <a:endParaRPr lang="en-US" sz="1200" dirty="0"/>
          </a:p>
        </p:txBody>
      </p:sp>
      <p:sp>
        <p:nvSpPr>
          <p:cNvPr id="77" name="TextBox 76"/>
          <p:cNvSpPr txBox="1"/>
          <p:nvPr/>
        </p:nvSpPr>
        <p:spPr>
          <a:xfrm>
            <a:off x="1423958" y="4356188"/>
            <a:ext cx="6729442"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Plus       </a:t>
            </a:r>
            <a:r>
              <a:rPr lang="en-US" sz="1400" dirty="0" smtClean="0"/>
              <a:t>includes an improved         </a:t>
            </a:r>
            <a:r>
              <a:rPr lang="en-US" sz="1400" b="1" dirty="0" smtClean="0">
                <a:solidFill>
                  <a:srgbClr val="7030A0"/>
                </a:solidFill>
              </a:rPr>
              <a:t>camera</a:t>
            </a:r>
            <a:r>
              <a:rPr lang="en-US" sz="1400" dirty="0" smtClean="0">
                <a:solidFill>
                  <a:srgbClr val="7030A0"/>
                </a:solidFill>
              </a:rPr>
              <a:t> </a:t>
            </a:r>
            <a:r>
              <a:rPr lang="en-US" sz="1400" dirty="0"/>
              <a:t>that takes </a:t>
            </a:r>
            <a:r>
              <a:rPr lang="mr-IN" sz="1400" dirty="0" smtClean="0"/>
              <a:t>…</a:t>
            </a:r>
            <a:endParaRPr lang="en-US" sz="1400" b="1" dirty="0">
              <a:solidFill>
                <a:srgbClr val="000090"/>
              </a:solidFill>
            </a:endParaRPr>
          </a:p>
        </p:txBody>
      </p:sp>
      <p:sp>
        <p:nvSpPr>
          <p:cNvPr id="83"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CNN</a:t>
            </a:r>
            <a:endParaRPr lang="en-US" dirty="0"/>
          </a:p>
        </p:txBody>
      </p:sp>
      <p:sp>
        <p:nvSpPr>
          <p:cNvPr id="34" name="Ορθογώνιο 33"/>
          <p:cNvSpPr/>
          <p:nvPr/>
        </p:nvSpPr>
        <p:spPr>
          <a:xfrm>
            <a:off x="1403756" y="6305066"/>
            <a:ext cx="6336488" cy="276999"/>
          </a:xfrm>
          <a:prstGeom prst="rect">
            <a:avLst/>
          </a:prstGeom>
        </p:spPr>
        <p:txBody>
          <a:bodyPr wrap="square">
            <a:spAutoFit/>
          </a:bodyPr>
          <a:lstStyle/>
          <a:p>
            <a:r>
              <a:rPr lang="en-US" sz="1200" i="1" dirty="0">
                <a:latin typeface="Arial" charset="0"/>
                <a:ea typeface="Arial" charset="0"/>
                <a:cs typeface="Arial" charset="0"/>
              </a:rPr>
              <a:t>Zeng, </a:t>
            </a:r>
            <a:r>
              <a:rPr lang="en-US" sz="1200" i="1" dirty="0" err="1">
                <a:latin typeface="Arial" charset="0"/>
                <a:ea typeface="Arial" charset="0"/>
                <a:cs typeface="Arial" charset="0"/>
              </a:rPr>
              <a:t>D.et</a:t>
            </a:r>
            <a:r>
              <a:rPr lang="en-US" sz="1200" i="1" dirty="0">
                <a:latin typeface="Arial" charset="0"/>
                <a:ea typeface="Arial" charset="0"/>
                <a:cs typeface="Arial" charset="0"/>
              </a:rPr>
              <a:t> al. “Relation </a:t>
            </a:r>
            <a:r>
              <a:rPr lang="en-US" sz="1200" i="1" dirty="0" err="1">
                <a:latin typeface="Arial" charset="0"/>
                <a:ea typeface="Arial" charset="0"/>
                <a:cs typeface="Arial" charset="0"/>
              </a:rPr>
              <a:t>classication</a:t>
            </a:r>
            <a:r>
              <a:rPr lang="en-US" sz="1200" i="1" dirty="0">
                <a:latin typeface="Arial" charset="0"/>
                <a:ea typeface="Arial" charset="0"/>
                <a:cs typeface="Arial" charset="0"/>
              </a:rPr>
              <a:t> via convolutional deep neural </a:t>
            </a:r>
            <a:r>
              <a:rPr lang="en-US" sz="1200" i="1" dirty="0" err="1">
                <a:latin typeface="Arial" charset="0"/>
                <a:ea typeface="Arial" charset="0"/>
                <a:cs typeface="Arial" charset="0"/>
              </a:rPr>
              <a:t>network”.COLING</a:t>
            </a:r>
            <a:r>
              <a:rPr lang="en-US" sz="1200" i="1" dirty="0">
                <a:latin typeface="Arial" charset="0"/>
                <a:ea typeface="Arial" charset="0"/>
                <a:cs typeface="Arial" charset="0"/>
              </a:rPr>
              <a:t> (2014)</a:t>
            </a:r>
          </a:p>
        </p:txBody>
      </p:sp>
    </p:spTree>
    <p:extLst>
      <p:ext uri="{BB962C8B-B14F-4D97-AF65-F5344CB8AC3E}">
        <p14:creationId xmlns:p14="http://schemas.microsoft.com/office/powerpoint/2010/main" val="4104462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551280" y="1473040"/>
            <a:ext cx="7287153" cy="4648310"/>
            <a:chOff x="202917" y="1902151"/>
            <a:chExt cx="4933542" cy="3977914"/>
          </a:xfrm>
        </p:grpSpPr>
        <p:sp>
          <p:nvSpPr>
            <p:cNvPr id="5" name="Rounded Rectangle 4"/>
            <p:cNvSpPr/>
            <p:nvPr/>
          </p:nvSpPr>
          <p:spPr>
            <a:xfrm>
              <a:off x="849708"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Left</a:t>
              </a:r>
              <a:endParaRPr lang="en-US" sz="1400" dirty="0">
                <a:solidFill>
                  <a:schemeClr val="tx1"/>
                </a:solidFill>
              </a:endParaRPr>
            </a:p>
          </p:txBody>
        </p:sp>
        <p:sp>
          <p:nvSpPr>
            <p:cNvPr id="6" name="Rounded Rectangle 5"/>
            <p:cNvSpPr/>
            <p:nvPr/>
          </p:nvSpPr>
          <p:spPr>
            <a:xfrm>
              <a:off x="2322514"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Middle</a:t>
              </a:r>
              <a:endParaRPr lang="en-US" sz="1400" dirty="0">
                <a:solidFill>
                  <a:schemeClr val="tx1"/>
                </a:solidFill>
              </a:endParaRPr>
            </a:p>
          </p:txBody>
        </p:sp>
        <p:sp>
          <p:nvSpPr>
            <p:cNvPr id="7" name="Rounded Rectangle 6"/>
            <p:cNvSpPr/>
            <p:nvPr/>
          </p:nvSpPr>
          <p:spPr>
            <a:xfrm>
              <a:off x="3795320"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Right</a:t>
              </a:r>
              <a:endParaRPr lang="en-US" sz="1400" dirty="0">
                <a:solidFill>
                  <a:schemeClr val="tx1"/>
                </a:solidFill>
              </a:endParaRPr>
            </a:p>
          </p:txBody>
        </p:sp>
        <p:sp>
          <p:nvSpPr>
            <p:cNvPr id="9" name="Rounded Rectangle 8"/>
            <p:cNvSpPr/>
            <p:nvPr/>
          </p:nvSpPr>
          <p:spPr>
            <a:xfrm>
              <a:off x="2322514" y="3336968"/>
              <a:ext cx="1317280" cy="38322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CNN </a:t>
              </a:r>
              <a:r>
                <a:rPr lang="en-US" sz="1400" dirty="0">
                  <a:solidFill>
                    <a:schemeClr val="tx1"/>
                  </a:solidFill>
                </a:rPr>
                <a:t>with multiple filter </a:t>
              </a:r>
              <a:r>
                <a:rPr lang="en-US" sz="1400" dirty="0" smtClean="0">
                  <a:solidFill>
                    <a:schemeClr val="tx1"/>
                  </a:solidFill>
                </a:rPr>
                <a:t>sizes</a:t>
              </a:r>
              <a:endParaRPr lang="en-US" sz="1400" dirty="0">
                <a:solidFill>
                  <a:schemeClr val="tx1"/>
                </a:solidFill>
              </a:endParaRPr>
            </a:p>
          </p:txBody>
        </p:sp>
        <p:sp>
          <p:nvSpPr>
            <p:cNvPr id="10" name="Rounded Rectangle 9"/>
            <p:cNvSpPr/>
            <p:nvPr/>
          </p:nvSpPr>
          <p:spPr>
            <a:xfrm>
              <a:off x="3795320" y="3336968"/>
              <a:ext cx="1317280" cy="383226"/>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CNN with multiple filter sizes</a:t>
              </a:r>
            </a:p>
          </p:txBody>
        </p:sp>
        <p:sp>
          <p:nvSpPr>
            <p:cNvPr id="14" name="Rounded Rectangle 13"/>
            <p:cNvSpPr/>
            <p:nvPr/>
          </p:nvSpPr>
          <p:spPr>
            <a:xfrm>
              <a:off x="2322514" y="1902151"/>
              <a:ext cx="1317280" cy="383226"/>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Sigmoid</a:t>
              </a:r>
              <a:endParaRPr lang="en-US" sz="1400" dirty="0">
                <a:solidFill>
                  <a:schemeClr val="tx1"/>
                </a:solidFill>
              </a:endParaRPr>
            </a:p>
          </p:txBody>
        </p:sp>
        <p:sp>
          <p:nvSpPr>
            <p:cNvPr id="18" name="TextBox 17"/>
            <p:cNvSpPr txBox="1"/>
            <p:nvPr/>
          </p:nvSpPr>
          <p:spPr>
            <a:xfrm>
              <a:off x="793737" y="4860372"/>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Word indices</a:t>
              </a:r>
            </a:p>
            <a:p>
              <a:pPr algn="ctr"/>
              <a:r>
                <a:rPr lang="en-US" sz="1400" dirty="0" smtClean="0"/>
                <a:t>[5, 7, 12, 6, 90 </a:t>
              </a:r>
              <a:r>
                <a:rPr lang="mr-IN" sz="1400" dirty="0" smtClean="0"/>
                <a:t>…</a:t>
              </a:r>
              <a:r>
                <a:rPr lang="en-US" sz="1400" dirty="0" smtClean="0"/>
                <a:t>]</a:t>
              </a:r>
              <a:endParaRPr lang="en-US" sz="1400" dirty="0"/>
            </a:p>
          </p:txBody>
        </p:sp>
        <p:sp>
          <p:nvSpPr>
            <p:cNvPr id="19" name="TextBox 18"/>
            <p:cNvSpPr txBox="1"/>
            <p:nvPr/>
          </p:nvSpPr>
          <p:spPr>
            <a:xfrm>
              <a:off x="2322514" y="4860371"/>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 </a:t>
              </a:r>
              <a:r>
                <a:rPr lang="en-US" sz="1400" dirty="0" smtClean="0">
                  <a:solidFill>
                    <a:srgbClr val="000090"/>
                  </a:solidFill>
                </a:rPr>
                <a:t>e</a:t>
              </a:r>
              <a:r>
                <a:rPr lang="en-US" sz="1400" baseline="-25000" dirty="0" smtClean="0">
                  <a:solidFill>
                    <a:srgbClr val="000090"/>
                  </a:solidFill>
                </a:rPr>
                <a:t>1</a:t>
              </a:r>
            </a:p>
            <a:p>
              <a:pPr algn="ctr"/>
              <a:r>
                <a:rPr lang="en-US" sz="1400" dirty="0" smtClean="0"/>
                <a:t>[-1, 0, 1, 2, 3 </a:t>
              </a:r>
              <a:r>
                <a:rPr lang="mr-IN" sz="1400" dirty="0" smtClean="0"/>
                <a:t>…</a:t>
              </a:r>
              <a:r>
                <a:rPr lang="en-US" sz="1400" dirty="0" smtClean="0"/>
                <a:t>]</a:t>
              </a:r>
              <a:endParaRPr lang="en-US" sz="1400" dirty="0"/>
            </a:p>
          </p:txBody>
        </p:sp>
        <p:sp>
          <p:nvSpPr>
            <p:cNvPr id="20" name="TextBox 19"/>
            <p:cNvSpPr txBox="1"/>
            <p:nvPr/>
          </p:nvSpPr>
          <p:spPr>
            <a:xfrm>
              <a:off x="3764277" y="4860370"/>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a:t>
              </a:r>
              <a:r>
                <a:rPr lang="en-US" sz="1400" b="1" dirty="0">
                  <a:solidFill>
                    <a:srgbClr val="7030A0"/>
                  </a:solidFill>
                </a:rPr>
                <a:t> </a:t>
              </a:r>
              <a:r>
                <a:rPr lang="en-US" sz="1400" b="1" dirty="0" smtClean="0">
                  <a:solidFill>
                    <a:srgbClr val="7030A0"/>
                  </a:solidFill>
                </a:rPr>
                <a:t>e</a:t>
              </a:r>
              <a:r>
                <a:rPr lang="en-US" sz="1400" b="1" baseline="-25000" dirty="0">
                  <a:solidFill>
                    <a:srgbClr val="7030A0"/>
                  </a:solidFill>
                </a:rPr>
                <a:t>2</a:t>
              </a:r>
              <a:endParaRPr lang="en-US" sz="1400" b="1" dirty="0">
                <a:solidFill>
                  <a:srgbClr val="7030A0"/>
                </a:solidFill>
              </a:endParaRPr>
            </a:p>
            <a:p>
              <a:pPr algn="ctr"/>
              <a:r>
                <a:rPr lang="en-US" sz="1400" dirty="0" smtClean="0"/>
                <a:t>[-4, -3, -2 -1, 0]</a:t>
              </a:r>
              <a:endParaRPr lang="en-US" sz="1400" dirty="0"/>
            </a:p>
          </p:txBody>
        </p:sp>
        <p:cxnSp>
          <p:nvCxnSpPr>
            <p:cNvPr id="22" name="Straight Connector 21"/>
            <p:cNvCxnSpPr/>
            <p:nvPr/>
          </p:nvCxnSpPr>
          <p:spPr>
            <a:xfrm>
              <a:off x="2243622"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19437"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849708"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Word </a:t>
              </a:r>
              <a:r>
                <a:rPr lang="en-US" sz="1400" dirty="0" err="1" smtClean="0">
                  <a:solidFill>
                    <a:schemeClr val="tx1"/>
                  </a:solidFill>
                </a:rPr>
                <a:t>Embeddings</a:t>
              </a:r>
              <a:endParaRPr lang="en-US" sz="1400" dirty="0">
                <a:solidFill>
                  <a:schemeClr val="tx1"/>
                </a:solidFill>
              </a:endParaRPr>
            </a:p>
          </p:txBody>
        </p:sp>
        <p:sp>
          <p:nvSpPr>
            <p:cNvPr id="25" name="Rounded Rectangle 24"/>
            <p:cNvSpPr/>
            <p:nvPr/>
          </p:nvSpPr>
          <p:spPr>
            <a:xfrm>
              <a:off x="2322514"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dirty="0" smtClean="0">
                  <a:solidFill>
                    <a:srgbClr val="000090"/>
                  </a:solidFill>
                </a:rPr>
                <a:t>e</a:t>
              </a:r>
              <a:r>
                <a:rPr lang="en-US" sz="1400" baseline="-25000" dirty="0" smtClean="0">
                  <a:solidFill>
                    <a:srgbClr val="000090"/>
                  </a:solidFill>
                </a:rPr>
                <a:t>1</a:t>
              </a:r>
              <a:endParaRPr lang="en-US" sz="1400" baseline="-25000" dirty="0">
                <a:solidFill>
                  <a:srgbClr val="000090"/>
                </a:solidFill>
              </a:endParaRPr>
            </a:p>
          </p:txBody>
        </p:sp>
        <p:sp>
          <p:nvSpPr>
            <p:cNvPr id="26" name="Rounded Rectangle 25"/>
            <p:cNvSpPr/>
            <p:nvPr/>
          </p:nvSpPr>
          <p:spPr>
            <a:xfrm>
              <a:off x="3795320" y="5496839"/>
              <a:ext cx="1317280" cy="383226"/>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b="1" dirty="0" smtClean="0">
                  <a:solidFill>
                    <a:srgbClr val="7030A0"/>
                  </a:solidFill>
                </a:rPr>
                <a:t>e</a:t>
              </a:r>
              <a:r>
                <a:rPr lang="en-US" sz="1400" b="1" baseline="-25000" dirty="0" smtClean="0">
                  <a:solidFill>
                    <a:srgbClr val="7030A0"/>
                  </a:solidFill>
                </a:rPr>
                <a:t>2</a:t>
              </a:r>
              <a:endParaRPr lang="en-US" sz="1400" b="1" dirty="0">
                <a:solidFill>
                  <a:srgbClr val="7030A0"/>
                </a:solidFill>
              </a:endParaRPr>
            </a:p>
          </p:txBody>
        </p:sp>
        <p:cxnSp>
          <p:nvCxnSpPr>
            <p:cNvPr id="27" name="Curved Connector 26"/>
            <p:cNvCxnSpPr>
              <a:stCxn id="5" idx="1"/>
              <a:endCxn id="24" idx="1"/>
            </p:cNvCxnSpPr>
            <p:nvPr/>
          </p:nvCxnSpPr>
          <p:spPr>
            <a:xfrm rot="10800000" flipV="1">
              <a:off x="849708" y="4085171"/>
              <a:ext cx="8598" cy="1602677"/>
            </a:xfrm>
            <a:prstGeom prst="curvedConnector3">
              <a:avLst>
                <a:gd name="adj1" fmla="val 4600000"/>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2917" y="4656958"/>
              <a:ext cx="586059" cy="307777"/>
            </a:xfrm>
            <a:prstGeom prst="rect">
              <a:avLst/>
            </a:prstGeom>
            <a:noFill/>
          </p:spPr>
          <p:txBody>
            <a:bodyPr wrap="none" rtlCol="0">
              <a:spAutoFit/>
            </a:bodyPr>
            <a:lstStyle/>
            <a:p>
              <a:r>
                <a:rPr lang="en-US" sz="1400" b="1" dirty="0" smtClean="0">
                  <a:solidFill>
                    <a:schemeClr val="accent1">
                      <a:lumMod val="75000"/>
                    </a:schemeClr>
                  </a:solidFill>
                </a:rPr>
                <a:t>OR</a:t>
              </a:r>
              <a:endParaRPr lang="en-US" sz="1400" b="1" dirty="0">
                <a:solidFill>
                  <a:schemeClr val="accent1">
                    <a:lumMod val="75000"/>
                  </a:schemeClr>
                </a:solidFill>
              </a:endParaRPr>
            </a:p>
          </p:txBody>
        </p:sp>
      </p:grpSp>
      <p:sp>
        <p:nvSpPr>
          <p:cNvPr id="77" name="TextBox 76"/>
          <p:cNvSpPr txBox="1"/>
          <p:nvPr/>
        </p:nvSpPr>
        <p:spPr>
          <a:xfrm>
            <a:off x="1423958" y="4356188"/>
            <a:ext cx="6729442"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Plus       </a:t>
            </a:r>
            <a:r>
              <a:rPr lang="en-US" sz="1400" dirty="0" smtClean="0"/>
              <a:t>includes an improved         </a:t>
            </a:r>
            <a:r>
              <a:rPr lang="en-US" sz="1400" b="1" dirty="0" smtClean="0">
                <a:solidFill>
                  <a:srgbClr val="7030A0"/>
                </a:solidFill>
              </a:rPr>
              <a:t>camera</a:t>
            </a:r>
            <a:r>
              <a:rPr lang="en-US" sz="1400" dirty="0" smtClean="0">
                <a:solidFill>
                  <a:srgbClr val="7030A0"/>
                </a:solidFill>
              </a:rPr>
              <a:t> </a:t>
            </a:r>
            <a:r>
              <a:rPr lang="en-US" sz="1400" dirty="0"/>
              <a:t>that takes </a:t>
            </a:r>
            <a:r>
              <a:rPr lang="mr-IN" sz="1400" dirty="0" smtClean="0"/>
              <a:t>…</a:t>
            </a:r>
            <a:endParaRPr lang="en-US" sz="1400" b="1" dirty="0">
              <a:solidFill>
                <a:srgbClr val="000090"/>
              </a:solidFill>
            </a:endParaRPr>
          </a:p>
        </p:txBody>
      </p:sp>
      <p:sp>
        <p:nvSpPr>
          <p:cNvPr id="83"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CNN (2)</a:t>
            </a:r>
            <a:endParaRPr lang="en-US" dirty="0"/>
          </a:p>
        </p:txBody>
      </p:sp>
      <p:grpSp>
        <p:nvGrpSpPr>
          <p:cNvPr id="2" name="Ομάδα 1"/>
          <p:cNvGrpSpPr/>
          <p:nvPr/>
        </p:nvGrpSpPr>
        <p:grpSpPr>
          <a:xfrm>
            <a:off x="362275" y="1971831"/>
            <a:ext cx="2980966" cy="1659523"/>
            <a:chOff x="105723" y="2829332"/>
            <a:chExt cx="1846298" cy="1296242"/>
          </a:xfrm>
        </p:grpSpPr>
        <p:sp>
          <p:nvSpPr>
            <p:cNvPr id="43" name="Rectangle 95"/>
            <p:cNvSpPr/>
            <p:nvPr/>
          </p:nvSpPr>
          <p:spPr>
            <a:xfrm>
              <a:off x="105723" y="2829332"/>
              <a:ext cx="1846298" cy="1296242"/>
            </a:xfrm>
            <a:prstGeom prst="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200"/>
            </a:p>
          </p:txBody>
        </p:sp>
        <p:sp>
          <p:nvSpPr>
            <p:cNvPr id="44" name="Rounded Rectangle 96"/>
            <p:cNvSpPr/>
            <p:nvPr/>
          </p:nvSpPr>
          <p:spPr>
            <a:xfrm>
              <a:off x="158889" y="3603763"/>
              <a:ext cx="531221" cy="45495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Convolution</a:t>
              </a:r>
            </a:p>
            <a:p>
              <a:pPr algn="ctr"/>
              <a:r>
                <a:rPr lang="en-US" sz="1200" dirty="0">
                  <a:solidFill>
                    <a:schemeClr val="tx1"/>
                  </a:solidFill>
                </a:rPr>
                <a:t>f</a:t>
              </a:r>
              <a:r>
                <a:rPr lang="en-US" sz="1200" dirty="0" smtClean="0">
                  <a:solidFill>
                    <a:schemeClr val="tx1"/>
                  </a:solidFill>
                </a:rPr>
                <a:t>ilter=2</a:t>
              </a:r>
              <a:endParaRPr lang="en-US" sz="1200" dirty="0">
                <a:solidFill>
                  <a:schemeClr val="tx1"/>
                </a:solidFill>
              </a:endParaRPr>
            </a:p>
          </p:txBody>
        </p:sp>
        <p:sp>
          <p:nvSpPr>
            <p:cNvPr id="45" name="Rounded Rectangle 97"/>
            <p:cNvSpPr/>
            <p:nvPr/>
          </p:nvSpPr>
          <p:spPr>
            <a:xfrm>
              <a:off x="158889" y="3098519"/>
              <a:ext cx="531221" cy="347873"/>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Max Pooling</a:t>
              </a:r>
              <a:endParaRPr lang="en-US" sz="1200" dirty="0">
                <a:solidFill>
                  <a:schemeClr val="tx1"/>
                </a:solidFill>
              </a:endParaRPr>
            </a:p>
          </p:txBody>
        </p:sp>
        <p:sp>
          <p:nvSpPr>
            <p:cNvPr id="46" name="Rounded Rectangle 99"/>
            <p:cNvSpPr/>
            <p:nvPr/>
          </p:nvSpPr>
          <p:spPr>
            <a:xfrm>
              <a:off x="730412" y="3598741"/>
              <a:ext cx="531221" cy="45495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Convolution</a:t>
              </a:r>
            </a:p>
            <a:p>
              <a:pPr algn="ctr"/>
              <a:r>
                <a:rPr lang="en-US" sz="1200" dirty="0" smtClean="0">
                  <a:solidFill>
                    <a:schemeClr val="tx1"/>
                  </a:solidFill>
                </a:rPr>
                <a:t>filter=3</a:t>
              </a:r>
              <a:endParaRPr lang="en-US" sz="1200" dirty="0">
                <a:solidFill>
                  <a:schemeClr val="tx1"/>
                </a:solidFill>
              </a:endParaRPr>
            </a:p>
          </p:txBody>
        </p:sp>
        <p:sp>
          <p:nvSpPr>
            <p:cNvPr id="47" name="Rounded Rectangle 100"/>
            <p:cNvSpPr/>
            <p:nvPr/>
          </p:nvSpPr>
          <p:spPr>
            <a:xfrm>
              <a:off x="730412" y="3093496"/>
              <a:ext cx="531221" cy="347873"/>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Max Pooling</a:t>
              </a:r>
              <a:endParaRPr lang="en-US" sz="1200" dirty="0">
                <a:solidFill>
                  <a:schemeClr val="tx1"/>
                </a:solidFill>
              </a:endParaRPr>
            </a:p>
          </p:txBody>
        </p:sp>
        <p:sp>
          <p:nvSpPr>
            <p:cNvPr id="48" name="Rounded Rectangle 101"/>
            <p:cNvSpPr/>
            <p:nvPr/>
          </p:nvSpPr>
          <p:spPr>
            <a:xfrm>
              <a:off x="1367012" y="3598741"/>
              <a:ext cx="531221" cy="45495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Convolution</a:t>
              </a:r>
            </a:p>
            <a:p>
              <a:pPr algn="ctr"/>
              <a:r>
                <a:rPr lang="en-US" sz="1200" dirty="0" smtClean="0">
                  <a:solidFill>
                    <a:schemeClr val="tx1"/>
                  </a:solidFill>
                </a:rPr>
                <a:t>filter=k</a:t>
              </a:r>
              <a:endParaRPr lang="en-US" sz="1200" dirty="0">
                <a:solidFill>
                  <a:schemeClr val="tx1"/>
                </a:solidFill>
              </a:endParaRPr>
            </a:p>
          </p:txBody>
        </p:sp>
        <p:sp>
          <p:nvSpPr>
            <p:cNvPr id="49" name="Rounded Rectangle 102"/>
            <p:cNvSpPr/>
            <p:nvPr/>
          </p:nvSpPr>
          <p:spPr>
            <a:xfrm>
              <a:off x="1367012" y="3093496"/>
              <a:ext cx="531221" cy="347873"/>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Max Pooling</a:t>
              </a:r>
              <a:endParaRPr lang="en-US" sz="1200" dirty="0">
                <a:solidFill>
                  <a:schemeClr val="tx1"/>
                </a:solidFill>
              </a:endParaRPr>
            </a:p>
          </p:txBody>
        </p:sp>
      </p:grpSp>
      <p:cxnSp>
        <p:nvCxnSpPr>
          <p:cNvPr id="57" name="Elbow Connector 14"/>
          <p:cNvCxnSpPr>
            <a:stCxn id="43" idx="3"/>
          </p:cNvCxnSpPr>
          <p:nvPr/>
        </p:nvCxnSpPr>
        <p:spPr>
          <a:xfrm flipV="1">
            <a:off x="3343241" y="2571943"/>
            <a:ext cx="1352217" cy="22965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Elbow Connector 15"/>
          <p:cNvCxnSpPr>
            <a:stCxn id="10" idx="0"/>
          </p:cNvCxnSpPr>
          <p:nvPr/>
        </p:nvCxnSpPr>
        <p:spPr>
          <a:xfrm rot="16200000" flipV="1">
            <a:off x="5468408" y="1787734"/>
            <a:ext cx="590002" cy="2133861"/>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16"/>
          <p:cNvCxnSpPr>
            <a:stCxn id="9" idx="0"/>
            <a:endCxn id="14" idx="2"/>
          </p:cNvCxnSpPr>
          <p:nvPr/>
        </p:nvCxnSpPr>
        <p:spPr>
          <a:xfrm flipV="1">
            <a:off x="4654912" y="1920851"/>
            <a:ext cx="0" cy="12288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89"/>
          <p:cNvSpPr/>
          <p:nvPr/>
        </p:nvSpPr>
        <p:spPr>
          <a:xfrm>
            <a:off x="5742625" y="1391278"/>
            <a:ext cx="2648769" cy="738664"/>
          </a:xfrm>
          <a:prstGeom prst="rect">
            <a:avLst/>
          </a:prstGeom>
        </p:spPr>
        <p:txBody>
          <a:bodyPr wrap="square">
            <a:spAutoFit/>
          </a:bodyPr>
          <a:lstStyle/>
          <a:p>
            <a:pPr algn="ctr"/>
            <a:r>
              <a:rPr lang="en-US" sz="1400" b="1" dirty="0">
                <a:solidFill>
                  <a:schemeClr val="accent2">
                    <a:lumMod val="50000"/>
                  </a:schemeClr>
                </a:solidFill>
              </a:rPr>
              <a:t>Component-Whole</a:t>
            </a:r>
            <a:r>
              <a:rPr lang="en-US" sz="1400" b="1" dirty="0"/>
              <a:t>(</a:t>
            </a:r>
            <a:r>
              <a:rPr lang="en-US" sz="1400" b="1" dirty="0">
                <a:solidFill>
                  <a:srgbClr val="1F4E79"/>
                </a:solidFill>
              </a:rPr>
              <a:t>e</a:t>
            </a:r>
            <a:r>
              <a:rPr lang="en-US" sz="1400" b="1" baseline="-25000" dirty="0">
                <a:solidFill>
                  <a:srgbClr val="1F4E79"/>
                </a:solidFill>
              </a:rPr>
              <a:t>1</a:t>
            </a:r>
            <a:r>
              <a:rPr lang="en-US" sz="1400" b="1" dirty="0">
                <a:solidFill>
                  <a:srgbClr val="00B050"/>
                </a:solidFill>
              </a:rPr>
              <a:t> </a:t>
            </a:r>
            <a:r>
              <a:rPr lang="en-US" sz="1400" b="1" dirty="0">
                <a:solidFill>
                  <a:srgbClr val="000000"/>
                </a:solidFill>
              </a:rPr>
              <a:t>,</a:t>
            </a:r>
            <a:r>
              <a:rPr lang="en-US" sz="1400" b="1" dirty="0">
                <a:solidFill>
                  <a:srgbClr val="00B050"/>
                </a:solidFill>
              </a:rPr>
              <a:t> </a:t>
            </a:r>
            <a:r>
              <a:rPr lang="en-US" sz="1400" b="1" dirty="0">
                <a:solidFill>
                  <a:srgbClr val="660066"/>
                </a:solidFill>
              </a:rPr>
              <a:t>e</a:t>
            </a:r>
            <a:r>
              <a:rPr lang="en-US" sz="1400" b="1" baseline="-25000" dirty="0">
                <a:solidFill>
                  <a:srgbClr val="660066"/>
                </a:solidFill>
              </a:rPr>
              <a:t>2</a:t>
            </a:r>
            <a:r>
              <a:rPr lang="en-US" sz="1400" b="1" dirty="0">
                <a:solidFill>
                  <a:srgbClr val="660066"/>
                </a:solidFill>
              </a:rPr>
              <a:t> </a:t>
            </a:r>
            <a:r>
              <a:rPr lang="en-US" sz="1400" b="1" dirty="0"/>
              <a:t>) ? </a:t>
            </a:r>
          </a:p>
          <a:p>
            <a:pPr algn="ctr"/>
            <a:r>
              <a:rPr lang="en-US" sz="1400" b="1" dirty="0">
                <a:solidFill>
                  <a:schemeClr val="accent6"/>
                </a:solidFill>
              </a:rPr>
              <a:t>YES</a:t>
            </a:r>
            <a:r>
              <a:rPr lang="en-US" sz="1400" b="1" dirty="0"/>
              <a:t> / NO</a:t>
            </a:r>
            <a:endParaRPr lang="en-US" sz="1200" dirty="0"/>
          </a:p>
        </p:txBody>
      </p:sp>
      <p:sp>
        <p:nvSpPr>
          <p:cNvPr id="79" name="Ορθογώνιο 78"/>
          <p:cNvSpPr/>
          <p:nvPr/>
        </p:nvSpPr>
        <p:spPr>
          <a:xfrm>
            <a:off x="245661" y="6228963"/>
            <a:ext cx="8639032" cy="276999"/>
          </a:xfrm>
          <a:prstGeom prst="rect">
            <a:avLst/>
          </a:prstGeom>
        </p:spPr>
        <p:txBody>
          <a:bodyPr wrap="square">
            <a:spAutoFit/>
          </a:bodyPr>
          <a:lstStyle/>
          <a:p>
            <a:pPr algn="ctr"/>
            <a:r>
              <a:rPr lang="en-US" sz="1200" i="1" dirty="0">
                <a:latin typeface="Arial" charset="0"/>
                <a:ea typeface="Arial" charset="0"/>
                <a:cs typeface="Arial" charset="0"/>
              </a:rPr>
              <a:t>Nguyen, T.H., </a:t>
            </a:r>
            <a:r>
              <a:rPr lang="en-US" sz="1200" i="1" dirty="0" err="1">
                <a:latin typeface="Arial" charset="0"/>
                <a:ea typeface="Arial" charset="0"/>
                <a:cs typeface="Arial" charset="0"/>
              </a:rPr>
              <a:t>Grishman</a:t>
            </a:r>
            <a:r>
              <a:rPr lang="en-US" sz="1200" i="1" dirty="0">
                <a:latin typeface="Arial" charset="0"/>
                <a:ea typeface="Arial" charset="0"/>
                <a:cs typeface="Arial" charset="0"/>
              </a:rPr>
              <a:t>, R. “Relation extraction: Perspective from convolutional neural networks.” VS@ HLT-NAACL. (2015)</a:t>
            </a:r>
          </a:p>
        </p:txBody>
      </p:sp>
    </p:spTree>
    <p:extLst>
      <p:ext uri="{BB962C8B-B14F-4D97-AF65-F5344CB8AC3E}">
        <p14:creationId xmlns:p14="http://schemas.microsoft.com/office/powerpoint/2010/main" val="2044973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551280" y="1473040"/>
            <a:ext cx="7287153" cy="4648310"/>
            <a:chOff x="202917" y="1902151"/>
            <a:chExt cx="4933542" cy="3977914"/>
          </a:xfrm>
        </p:grpSpPr>
        <p:sp>
          <p:nvSpPr>
            <p:cNvPr id="5" name="Rounded Rectangle 4"/>
            <p:cNvSpPr/>
            <p:nvPr/>
          </p:nvSpPr>
          <p:spPr>
            <a:xfrm>
              <a:off x="849708"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Left</a:t>
              </a:r>
              <a:endParaRPr lang="en-US" sz="1400" dirty="0">
                <a:solidFill>
                  <a:schemeClr val="tx1"/>
                </a:solidFill>
              </a:endParaRPr>
            </a:p>
          </p:txBody>
        </p:sp>
        <p:sp>
          <p:nvSpPr>
            <p:cNvPr id="6" name="Rounded Rectangle 5"/>
            <p:cNvSpPr/>
            <p:nvPr/>
          </p:nvSpPr>
          <p:spPr>
            <a:xfrm>
              <a:off x="2322514"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Middle</a:t>
              </a:r>
              <a:endParaRPr lang="en-US" sz="1400" dirty="0">
                <a:solidFill>
                  <a:schemeClr val="tx1"/>
                </a:solidFill>
              </a:endParaRPr>
            </a:p>
          </p:txBody>
        </p:sp>
        <p:sp>
          <p:nvSpPr>
            <p:cNvPr id="7" name="Rounded Rectangle 6"/>
            <p:cNvSpPr/>
            <p:nvPr/>
          </p:nvSpPr>
          <p:spPr>
            <a:xfrm>
              <a:off x="3795320" y="3893558"/>
              <a:ext cx="1317280" cy="383226"/>
            </a:xfrm>
            <a:prstGeom prst="roundRect">
              <a:avLst/>
            </a:prstGeom>
            <a:solidFill>
              <a:srgbClr val="E3DFF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Embeddings Right</a:t>
              </a:r>
              <a:endParaRPr lang="en-US" sz="1400" dirty="0">
                <a:solidFill>
                  <a:schemeClr val="tx1"/>
                </a:solidFill>
              </a:endParaRPr>
            </a:p>
          </p:txBody>
        </p:sp>
        <p:sp>
          <p:nvSpPr>
            <p:cNvPr id="14" name="Rounded Rectangle 13"/>
            <p:cNvSpPr/>
            <p:nvPr/>
          </p:nvSpPr>
          <p:spPr>
            <a:xfrm>
              <a:off x="2322514" y="1902151"/>
              <a:ext cx="1317280" cy="383226"/>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Sigmoid</a:t>
              </a:r>
              <a:endParaRPr lang="en-US" sz="1400" dirty="0">
                <a:solidFill>
                  <a:schemeClr val="tx1"/>
                </a:solidFill>
              </a:endParaRPr>
            </a:p>
          </p:txBody>
        </p:sp>
        <p:sp>
          <p:nvSpPr>
            <p:cNvPr id="18" name="TextBox 17"/>
            <p:cNvSpPr txBox="1"/>
            <p:nvPr/>
          </p:nvSpPr>
          <p:spPr>
            <a:xfrm>
              <a:off x="793737" y="4860372"/>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Word indices</a:t>
              </a:r>
            </a:p>
            <a:p>
              <a:pPr algn="ctr"/>
              <a:r>
                <a:rPr lang="en-US" sz="1400" dirty="0" smtClean="0"/>
                <a:t>[5, 7, 12, 6, 90 </a:t>
              </a:r>
              <a:r>
                <a:rPr lang="mr-IN" sz="1400" dirty="0" smtClean="0"/>
                <a:t>…</a:t>
              </a:r>
              <a:r>
                <a:rPr lang="en-US" sz="1400" dirty="0" smtClean="0"/>
                <a:t>]</a:t>
              </a:r>
              <a:endParaRPr lang="en-US" sz="1400" dirty="0"/>
            </a:p>
          </p:txBody>
        </p:sp>
        <p:sp>
          <p:nvSpPr>
            <p:cNvPr id="19" name="TextBox 18"/>
            <p:cNvSpPr txBox="1"/>
            <p:nvPr/>
          </p:nvSpPr>
          <p:spPr>
            <a:xfrm>
              <a:off x="2322514" y="4860371"/>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 </a:t>
              </a:r>
              <a:r>
                <a:rPr lang="en-US" sz="1400" dirty="0" smtClean="0">
                  <a:solidFill>
                    <a:srgbClr val="000090"/>
                  </a:solidFill>
                </a:rPr>
                <a:t>e</a:t>
              </a:r>
              <a:r>
                <a:rPr lang="en-US" sz="1400" baseline="-25000" dirty="0" smtClean="0">
                  <a:solidFill>
                    <a:srgbClr val="000090"/>
                  </a:solidFill>
                </a:rPr>
                <a:t>1</a:t>
              </a:r>
            </a:p>
            <a:p>
              <a:pPr algn="ctr"/>
              <a:r>
                <a:rPr lang="en-US" sz="1400" dirty="0" smtClean="0"/>
                <a:t>[-1, 0, 1, 2, 3 </a:t>
              </a:r>
              <a:r>
                <a:rPr lang="mr-IN" sz="1400" dirty="0" smtClean="0"/>
                <a:t>…</a:t>
              </a:r>
              <a:r>
                <a:rPr lang="en-US" sz="1400" dirty="0" smtClean="0"/>
                <a:t>]</a:t>
              </a:r>
              <a:endParaRPr lang="en-US" sz="1400" dirty="0"/>
            </a:p>
          </p:txBody>
        </p:sp>
        <p:sp>
          <p:nvSpPr>
            <p:cNvPr id="20" name="TextBox 19"/>
            <p:cNvSpPr txBox="1"/>
            <p:nvPr/>
          </p:nvSpPr>
          <p:spPr>
            <a:xfrm>
              <a:off x="3764277" y="4860370"/>
              <a:ext cx="1372182" cy="446715"/>
            </a:xfrm>
            <a:prstGeom prst="rect">
              <a:avLst/>
            </a:prstGeom>
            <a:noFill/>
            <a:ln>
              <a:solidFill>
                <a:schemeClr val="tx2">
                  <a:lumMod val="50000"/>
                  <a:lumOff val="50000"/>
                </a:schemeClr>
              </a:solidFill>
            </a:ln>
          </p:spPr>
          <p:txBody>
            <a:bodyPr wrap="square" rtlCol="0">
              <a:spAutoFit/>
            </a:bodyPr>
            <a:lstStyle/>
            <a:p>
              <a:pPr algn="ctr"/>
              <a:r>
                <a:rPr lang="en-US" sz="1400" dirty="0" smtClean="0"/>
                <a:t>Position indices</a:t>
              </a:r>
              <a:r>
                <a:rPr lang="en-US" sz="1400" b="1" dirty="0">
                  <a:solidFill>
                    <a:srgbClr val="7030A0"/>
                  </a:solidFill>
                </a:rPr>
                <a:t> </a:t>
              </a:r>
              <a:r>
                <a:rPr lang="en-US" sz="1400" b="1" dirty="0" smtClean="0">
                  <a:solidFill>
                    <a:srgbClr val="7030A0"/>
                  </a:solidFill>
                </a:rPr>
                <a:t>e</a:t>
              </a:r>
              <a:r>
                <a:rPr lang="en-US" sz="1400" b="1" baseline="-25000" dirty="0">
                  <a:solidFill>
                    <a:srgbClr val="7030A0"/>
                  </a:solidFill>
                </a:rPr>
                <a:t>2</a:t>
              </a:r>
              <a:endParaRPr lang="en-US" sz="1400" b="1" dirty="0">
                <a:solidFill>
                  <a:srgbClr val="7030A0"/>
                </a:solidFill>
              </a:endParaRPr>
            </a:p>
            <a:p>
              <a:pPr algn="ctr"/>
              <a:r>
                <a:rPr lang="en-US" sz="1400" dirty="0" smtClean="0"/>
                <a:t>[-4, -3, -2 -1, 0]</a:t>
              </a:r>
              <a:endParaRPr lang="en-US" sz="1400" dirty="0"/>
            </a:p>
          </p:txBody>
        </p:sp>
        <p:cxnSp>
          <p:nvCxnSpPr>
            <p:cNvPr id="22" name="Straight Connector 21"/>
            <p:cNvCxnSpPr/>
            <p:nvPr/>
          </p:nvCxnSpPr>
          <p:spPr>
            <a:xfrm>
              <a:off x="2243622"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19437" y="3812292"/>
              <a:ext cx="0" cy="893161"/>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849708"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Word </a:t>
              </a:r>
              <a:r>
                <a:rPr lang="en-US" sz="1400" dirty="0" err="1" smtClean="0">
                  <a:solidFill>
                    <a:schemeClr val="tx1"/>
                  </a:solidFill>
                </a:rPr>
                <a:t>Embeddings</a:t>
              </a:r>
              <a:endParaRPr lang="en-US" sz="1400" dirty="0">
                <a:solidFill>
                  <a:schemeClr val="tx1"/>
                </a:solidFill>
              </a:endParaRPr>
            </a:p>
          </p:txBody>
        </p:sp>
        <p:sp>
          <p:nvSpPr>
            <p:cNvPr id="25" name="Rounded Rectangle 24"/>
            <p:cNvSpPr/>
            <p:nvPr/>
          </p:nvSpPr>
          <p:spPr>
            <a:xfrm>
              <a:off x="2322514" y="5496839"/>
              <a:ext cx="1317280" cy="382019"/>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dirty="0" smtClean="0">
                  <a:solidFill>
                    <a:srgbClr val="000090"/>
                  </a:solidFill>
                </a:rPr>
                <a:t>e</a:t>
              </a:r>
              <a:r>
                <a:rPr lang="en-US" sz="1400" baseline="-25000" dirty="0" smtClean="0">
                  <a:solidFill>
                    <a:srgbClr val="000090"/>
                  </a:solidFill>
                </a:rPr>
                <a:t>1</a:t>
              </a:r>
              <a:endParaRPr lang="en-US" sz="1400" baseline="-25000" dirty="0">
                <a:solidFill>
                  <a:srgbClr val="000090"/>
                </a:solidFill>
              </a:endParaRPr>
            </a:p>
          </p:txBody>
        </p:sp>
        <p:sp>
          <p:nvSpPr>
            <p:cNvPr id="26" name="Rounded Rectangle 25"/>
            <p:cNvSpPr/>
            <p:nvPr/>
          </p:nvSpPr>
          <p:spPr>
            <a:xfrm>
              <a:off x="3795320" y="5496839"/>
              <a:ext cx="1317280" cy="383226"/>
            </a:xfrm>
            <a:prstGeom prst="roundRect">
              <a:avLst/>
            </a:prstGeom>
            <a:solidFill>
              <a:srgbClr val="CAFF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Positional </a:t>
              </a:r>
              <a:r>
                <a:rPr lang="en-US" sz="1400" dirty="0" err="1" smtClean="0">
                  <a:solidFill>
                    <a:schemeClr val="tx1"/>
                  </a:solidFill>
                </a:rPr>
                <a:t>emb</a:t>
              </a:r>
              <a:r>
                <a:rPr lang="en-US" sz="1400" dirty="0" smtClean="0">
                  <a:solidFill>
                    <a:schemeClr val="tx1"/>
                  </a:solidFill>
                </a:rPr>
                <a:t>. </a:t>
              </a:r>
              <a:r>
                <a:rPr lang="en-US" sz="1400" b="1" dirty="0" smtClean="0">
                  <a:solidFill>
                    <a:srgbClr val="7030A0"/>
                  </a:solidFill>
                </a:rPr>
                <a:t>e</a:t>
              </a:r>
              <a:r>
                <a:rPr lang="en-US" sz="1400" b="1" baseline="-25000" dirty="0" smtClean="0">
                  <a:solidFill>
                    <a:srgbClr val="7030A0"/>
                  </a:solidFill>
                </a:rPr>
                <a:t>2</a:t>
              </a:r>
              <a:endParaRPr lang="en-US" sz="1400" b="1" dirty="0">
                <a:solidFill>
                  <a:srgbClr val="7030A0"/>
                </a:solidFill>
              </a:endParaRPr>
            </a:p>
          </p:txBody>
        </p:sp>
        <p:cxnSp>
          <p:nvCxnSpPr>
            <p:cNvPr id="27" name="Curved Connector 26"/>
            <p:cNvCxnSpPr>
              <a:stCxn id="5" idx="1"/>
              <a:endCxn id="24" idx="1"/>
            </p:cNvCxnSpPr>
            <p:nvPr/>
          </p:nvCxnSpPr>
          <p:spPr>
            <a:xfrm rot="10800000" flipV="1">
              <a:off x="849708" y="4085171"/>
              <a:ext cx="8598" cy="1602677"/>
            </a:xfrm>
            <a:prstGeom prst="curvedConnector3">
              <a:avLst>
                <a:gd name="adj1" fmla="val 4600000"/>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02917" y="4656958"/>
              <a:ext cx="586059" cy="307777"/>
            </a:xfrm>
            <a:prstGeom prst="rect">
              <a:avLst/>
            </a:prstGeom>
            <a:noFill/>
          </p:spPr>
          <p:txBody>
            <a:bodyPr wrap="none" rtlCol="0">
              <a:spAutoFit/>
            </a:bodyPr>
            <a:lstStyle/>
            <a:p>
              <a:r>
                <a:rPr lang="en-US" sz="1400" b="1" dirty="0" smtClean="0">
                  <a:solidFill>
                    <a:schemeClr val="accent1">
                      <a:lumMod val="75000"/>
                    </a:schemeClr>
                  </a:solidFill>
                </a:rPr>
                <a:t>OR</a:t>
              </a:r>
              <a:endParaRPr lang="en-US" sz="1400" b="1" dirty="0">
                <a:solidFill>
                  <a:schemeClr val="accent1">
                    <a:lumMod val="75000"/>
                  </a:schemeClr>
                </a:solidFill>
              </a:endParaRPr>
            </a:p>
          </p:txBody>
        </p:sp>
      </p:grpSp>
      <p:sp>
        <p:nvSpPr>
          <p:cNvPr id="77" name="TextBox 76"/>
          <p:cNvSpPr txBox="1"/>
          <p:nvPr/>
        </p:nvSpPr>
        <p:spPr>
          <a:xfrm>
            <a:off x="1423958" y="4356188"/>
            <a:ext cx="6729442" cy="307777"/>
          </a:xfrm>
          <a:prstGeom prst="rect">
            <a:avLst/>
          </a:prstGeom>
          <a:noFill/>
          <a:ln>
            <a:solidFill>
              <a:schemeClr val="tx1"/>
            </a:solidFill>
          </a:ln>
        </p:spPr>
        <p:txBody>
          <a:bodyPr wrap="square" rtlCol="0">
            <a:spAutoFit/>
          </a:bodyPr>
          <a:lstStyle/>
          <a:p>
            <a:pPr algn="just"/>
            <a:r>
              <a:rPr lang="en-US" sz="1400" dirty="0" smtClean="0"/>
              <a:t>The new </a:t>
            </a:r>
            <a:r>
              <a:rPr lang="en-US" sz="1400" b="1" dirty="0" smtClean="0">
                <a:solidFill>
                  <a:srgbClr val="000090"/>
                </a:solidFill>
              </a:rPr>
              <a:t>iPhone 7 Plus       </a:t>
            </a:r>
            <a:r>
              <a:rPr lang="en-US" sz="1400" dirty="0" smtClean="0"/>
              <a:t>includes an improved         </a:t>
            </a:r>
            <a:r>
              <a:rPr lang="en-US" sz="1400" b="1" dirty="0" smtClean="0">
                <a:solidFill>
                  <a:srgbClr val="7030A0"/>
                </a:solidFill>
              </a:rPr>
              <a:t>camera</a:t>
            </a:r>
            <a:r>
              <a:rPr lang="en-US" sz="1400" dirty="0" smtClean="0">
                <a:solidFill>
                  <a:srgbClr val="7030A0"/>
                </a:solidFill>
              </a:rPr>
              <a:t> </a:t>
            </a:r>
            <a:r>
              <a:rPr lang="en-US" sz="1400" dirty="0"/>
              <a:t>that takes </a:t>
            </a:r>
            <a:r>
              <a:rPr lang="mr-IN" sz="1400" dirty="0" smtClean="0"/>
              <a:t>…</a:t>
            </a:r>
            <a:endParaRPr lang="en-US" sz="1400" b="1" dirty="0">
              <a:solidFill>
                <a:srgbClr val="000090"/>
              </a:solidFill>
            </a:endParaRPr>
          </a:p>
        </p:txBody>
      </p:sp>
      <p:sp>
        <p:nvSpPr>
          <p:cNvPr id="83"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Bi-GRU</a:t>
            </a:r>
            <a:endParaRPr lang="en-US" dirty="0"/>
          </a:p>
        </p:txBody>
      </p:sp>
      <p:sp>
        <p:nvSpPr>
          <p:cNvPr id="29" name="Rounded Rectangle 59"/>
          <p:cNvSpPr/>
          <p:nvPr/>
        </p:nvSpPr>
        <p:spPr>
          <a:xfrm>
            <a:off x="3682059" y="2713160"/>
            <a:ext cx="1945706" cy="381855"/>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Bi-GRU</a:t>
            </a:r>
            <a:endParaRPr lang="en-US" sz="1400" dirty="0">
              <a:solidFill>
                <a:schemeClr val="tx1"/>
              </a:solidFill>
            </a:endParaRPr>
          </a:p>
        </p:txBody>
      </p:sp>
      <p:cxnSp>
        <p:nvCxnSpPr>
          <p:cNvPr id="30" name="Elbow Connector 60"/>
          <p:cNvCxnSpPr>
            <a:stCxn id="5" idx="0"/>
          </p:cNvCxnSpPr>
          <p:nvPr/>
        </p:nvCxnSpPr>
        <p:spPr>
          <a:xfrm rot="5400000" flipH="1" flipV="1">
            <a:off x="3363280" y="2456308"/>
            <a:ext cx="459955" cy="2227546"/>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Elbow Connector 61"/>
          <p:cNvCxnSpPr>
            <a:stCxn id="7" idx="0"/>
          </p:cNvCxnSpPr>
          <p:nvPr/>
        </p:nvCxnSpPr>
        <p:spPr>
          <a:xfrm rot="16200000" flipV="1">
            <a:off x="5538706" y="2508424"/>
            <a:ext cx="459955" cy="212331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62"/>
          <p:cNvCxnSpPr>
            <a:stCxn id="6" idx="0"/>
            <a:endCxn id="29" idx="2"/>
          </p:cNvCxnSpPr>
          <p:nvPr/>
        </p:nvCxnSpPr>
        <p:spPr>
          <a:xfrm flipV="1">
            <a:off x="4654912" y="3095015"/>
            <a:ext cx="0" cy="7050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ounded Rectangle 63"/>
          <p:cNvSpPr/>
          <p:nvPr/>
        </p:nvSpPr>
        <p:spPr>
          <a:xfrm>
            <a:off x="3682059" y="2073736"/>
            <a:ext cx="1945706" cy="49323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Attention or </a:t>
            </a:r>
          </a:p>
          <a:p>
            <a:pPr algn="ctr"/>
            <a:r>
              <a:rPr lang="en-US" sz="1400" dirty="0" smtClean="0">
                <a:solidFill>
                  <a:schemeClr val="tx1"/>
                </a:solidFill>
              </a:rPr>
              <a:t>Max Pooling</a:t>
            </a:r>
            <a:endParaRPr lang="en-US" sz="1400" dirty="0">
              <a:solidFill>
                <a:schemeClr val="tx1"/>
              </a:solidFill>
            </a:endParaRPr>
          </a:p>
        </p:txBody>
      </p:sp>
      <p:sp>
        <p:nvSpPr>
          <p:cNvPr id="44" name="Rectangle 89"/>
          <p:cNvSpPr/>
          <p:nvPr/>
        </p:nvSpPr>
        <p:spPr>
          <a:xfrm>
            <a:off x="5742625" y="1391278"/>
            <a:ext cx="2648769" cy="738664"/>
          </a:xfrm>
          <a:prstGeom prst="rect">
            <a:avLst/>
          </a:prstGeom>
        </p:spPr>
        <p:txBody>
          <a:bodyPr wrap="square">
            <a:spAutoFit/>
          </a:bodyPr>
          <a:lstStyle/>
          <a:p>
            <a:pPr algn="ctr"/>
            <a:r>
              <a:rPr lang="en-US" sz="1400" b="1" dirty="0">
                <a:solidFill>
                  <a:schemeClr val="accent2">
                    <a:lumMod val="50000"/>
                  </a:schemeClr>
                </a:solidFill>
              </a:rPr>
              <a:t>Component-Whole</a:t>
            </a:r>
            <a:r>
              <a:rPr lang="en-US" sz="1400" b="1" dirty="0"/>
              <a:t>(</a:t>
            </a:r>
            <a:r>
              <a:rPr lang="en-US" sz="1400" b="1" dirty="0">
                <a:solidFill>
                  <a:srgbClr val="1F4E79"/>
                </a:solidFill>
              </a:rPr>
              <a:t>e</a:t>
            </a:r>
            <a:r>
              <a:rPr lang="en-US" sz="1400" b="1" baseline="-25000" dirty="0">
                <a:solidFill>
                  <a:srgbClr val="1F4E79"/>
                </a:solidFill>
              </a:rPr>
              <a:t>1</a:t>
            </a:r>
            <a:r>
              <a:rPr lang="en-US" sz="1400" b="1" dirty="0">
                <a:solidFill>
                  <a:srgbClr val="00B050"/>
                </a:solidFill>
              </a:rPr>
              <a:t> </a:t>
            </a:r>
            <a:r>
              <a:rPr lang="en-US" sz="1400" b="1" dirty="0">
                <a:solidFill>
                  <a:srgbClr val="000000"/>
                </a:solidFill>
              </a:rPr>
              <a:t>,</a:t>
            </a:r>
            <a:r>
              <a:rPr lang="en-US" sz="1400" b="1" dirty="0">
                <a:solidFill>
                  <a:srgbClr val="00B050"/>
                </a:solidFill>
              </a:rPr>
              <a:t> </a:t>
            </a:r>
            <a:r>
              <a:rPr lang="en-US" sz="1400" b="1" dirty="0">
                <a:solidFill>
                  <a:srgbClr val="660066"/>
                </a:solidFill>
              </a:rPr>
              <a:t>e</a:t>
            </a:r>
            <a:r>
              <a:rPr lang="en-US" sz="1400" b="1" baseline="-25000" dirty="0">
                <a:solidFill>
                  <a:srgbClr val="660066"/>
                </a:solidFill>
              </a:rPr>
              <a:t>2</a:t>
            </a:r>
            <a:r>
              <a:rPr lang="en-US" sz="1400" b="1" dirty="0">
                <a:solidFill>
                  <a:srgbClr val="660066"/>
                </a:solidFill>
              </a:rPr>
              <a:t> </a:t>
            </a:r>
            <a:r>
              <a:rPr lang="en-US" sz="1400" b="1" dirty="0"/>
              <a:t>) ? </a:t>
            </a:r>
          </a:p>
          <a:p>
            <a:pPr algn="ctr"/>
            <a:r>
              <a:rPr lang="en-US" sz="1400" b="1" dirty="0">
                <a:solidFill>
                  <a:schemeClr val="accent6"/>
                </a:solidFill>
              </a:rPr>
              <a:t>YES</a:t>
            </a:r>
            <a:r>
              <a:rPr lang="en-US" sz="1400" b="1" dirty="0"/>
              <a:t> / NO</a:t>
            </a:r>
            <a:endParaRPr lang="en-US" sz="1200" dirty="0"/>
          </a:p>
        </p:txBody>
      </p:sp>
      <p:sp>
        <p:nvSpPr>
          <p:cNvPr id="41" name="Ορθογώνιο 40"/>
          <p:cNvSpPr/>
          <p:nvPr/>
        </p:nvSpPr>
        <p:spPr>
          <a:xfrm>
            <a:off x="423080" y="6119939"/>
            <a:ext cx="8529851" cy="461665"/>
          </a:xfrm>
          <a:prstGeom prst="rect">
            <a:avLst/>
          </a:prstGeom>
        </p:spPr>
        <p:txBody>
          <a:bodyPr wrap="square">
            <a:spAutoFit/>
          </a:bodyPr>
          <a:lstStyle/>
          <a:p>
            <a:pPr algn="ctr"/>
            <a:r>
              <a:rPr lang="en-US" sz="1200" i="1" dirty="0">
                <a:latin typeface="Arial" charset="0"/>
                <a:ea typeface="Arial" charset="0"/>
                <a:cs typeface="Arial" charset="0"/>
              </a:rPr>
              <a:t>Zhang, D., Wang, D. “Relation </a:t>
            </a:r>
            <a:r>
              <a:rPr lang="en-US" sz="1200" i="1" dirty="0" err="1">
                <a:latin typeface="Arial" charset="0"/>
                <a:ea typeface="Arial" charset="0"/>
                <a:cs typeface="Arial" charset="0"/>
              </a:rPr>
              <a:t>classication</a:t>
            </a:r>
            <a:r>
              <a:rPr lang="en-US" sz="1200" i="1" dirty="0">
                <a:latin typeface="Arial" charset="0"/>
                <a:ea typeface="Arial" charset="0"/>
                <a:cs typeface="Arial" charset="0"/>
              </a:rPr>
              <a:t> via recurrent neural network.” </a:t>
            </a:r>
            <a:r>
              <a:rPr lang="en-US" sz="1200" i="1" dirty="0" smtClean="0">
                <a:latin typeface="Arial" charset="0"/>
                <a:ea typeface="Arial" charset="0"/>
                <a:cs typeface="Arial" charset="0"/>
              </a:rPr>
              <a:t>-</a:t>
            </a:r>
            <a:r>
              <a:rPr lang="en-US" sz="1200" i="1" dirty="0" err="1" smtClean="0">
                <a:latin typeface="Arial" charset="0"/>
                <a:ea typeface="Arial" charset="0"/>
                <a:cs typeface="Arial" charset="0"/>
              </a:rPr>
              <a:t>arXiv</a:t>
            </a:r>
            <a:r>
              <a:rPr lang="en-US" sz="1200" i="1" dirty="0" smtClean="0">
                <a:latin typeface="Arial" charset="0"/>
                <a:ea typeface="Arial" charset="0"/>
                <a:cs typeface="Arial" charset="0"/>
              </a:rPr>
              <a:t> </a:t>
            </a:r>
            <a:r>
              <a:rPr lang="en-US" sz="1200" i="1" dirty="0">
                <a:latin typeface="Arial" charset="0"/>
                <a:ea typeface="Arial" charset="0"/>
                <a:cs typeface="Arial" charset="0"/>
              </a:rPr>
              <a:t>preprint arXiv:1508.01006 (2015)</a:t>
            </a:r>
          </a:p>
          <a:p>
            <a:pPr algn="ctr"/>
            <a:r>
              <a:rPr lang="en-US" sz="1200" i="1" dirty="0">
                <a:latin typeface="Arial" charset="0"/>
                <a:ea typeface="Arial" charset="0"/>
                <a:cs typeface="Arial" charset="0"/>
              </a:rPr>
              <a:t>Zhou, P. et al. “Attention-based bidirectional LSTM networks for relation </a:t>
            </a:r>
            <a:r>
              <a:rPr lang="en-US" sz="1200" i="1" dirty="0" err="1">
                <a:latin typeface="Arial" charset="0"/>
                <a:ea typeface="Arial" charset="0"/>
                <a:cs typeface="Arial" charset="0"/>
              </a:rPr>
              <a:t>classication</a:t>
            </a:r>
            <a:r>
              <a:rPr lang="en-US" sz="1200" i="1" dirty="0">
                <a:latin typeface="Arial" charset="0"/>
                <a:ea typeface="Arial" charset="0"/>
                <a:cs typeface="Arial" charset="0"/>
              </a:rPr>
              <a:t>. ACL (2016)</a:t>
            </a:r>
          </a:p>
        </p:txBody>
      </p:sp>
    </p:spTree>
    <p:extLst>
      <p:ext uri="{BB962C8B-B14F-4D97-AF65-F5344CB8AC3E}">
        <p14:creationId xmlns:p14="http://schemas.microsoft.com/office/powerpoint/2010/main" val="1181535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Distant Supervision</a:t>
            </a:r>
            <a:endParaRPr lang="en-US" dirty="0"/>
          </a:p>
        </p:txBody>
      </p:sp>
      <p:sp>
        <p:nvSpPr>
          <p:cNvPr id="7" name="Content Placeholder 2"/>
          <p:cNvSpPr>
            <a:spLocks noGrp="1"/>
          </p:cNvSpPr>
          <p:nvPr>
            <p:ph idx="1"/>
          </p:nvPr>
        </p:nvSpPr>
        <p:spPr>
          <a:xfrm>
            <a:off x="349627" y="1281634"/>
            <a:ext cx="8529131" cy="1998048"/>
          </a:xfrm>
        </p:spPr>
        <p:txBody>
          <a:bodyPr>
            <a:normAutofit/>
          </a:bodyPr>
          <a:lstStyle/>
          <a:p>
            <a:pPr marL="0" indent="0">
              <a:buNone/>
            </a:pPr>
            <a:r>
              <a:rPr lang="en-US" sz="1800" dirty="0">
                <a:solidFill>
                  <a:schemeClr val="tx1"/>
                </a:solidFill>
              </a:rPr>
              <a:t>C</a:t>
            </a:r>
            <a:r>
              <a:rPr lang="en-US" sz="1800" dirty="0" smtClean="0">
                <a:solidFill>
                  <a:schemeClr val="tx1"/>
                </a:solidFill>
              </a:rPr>
              <a:t>ircumvent </a:t>
            </a:r>
            <a:r>
              <a:rPr lang="en-US" sz="1800" dirty="0">
                <a:solidFill>
                  <a:schemeClr val="tx1"/>
                </a:solidFill>
              </a:rPr>
              <a:t>the </a:t>
            </a:r>
            <a:r>
              <a:rPr lang="en-US" sz="1800" b="1" dirty="0">
                <a:solidFill>
                  <a:schemeClr val="accent2"/>
                </a:solidFill>
              </a:rPr>
              <a:t>annotation</a:t>
            </a:r>
            <a:r>
              <a:rPr lang="en-US" sz="1800" dirty="0">
                <a:solidFill>
                  <a:schemeClr val="tx1"/>
                </a:solidFill>
              </a:rPr>
              <a:t> </a:t>
            </a:r>
            <a:r>
              <a:rPr lang="en-US" sz="1800" dirty="0" smtClean="0">
                <a:solidFill>
                  <a:schemeClr val="tx1"/>
                </a:solidFill>
              </a:rPr>
              <a:t>problem </a:t>
            </a:r>
            <a:r>
              <a:rPr lang="mr-IN" sz="1800" dirty="0" smtClean="0">
                <a:solidFill>
                  <a:schemeClr val="tx1"/>
                </a:solidFill>
              </a:rPr>
              <a:t>–</a:t>
            </a:r>
            <a:r>
              <a:rPr lang="en-US" sz="1800" dirty="0" smtClean="0">
                <a:solidFill>
                  <a:schemeClr val="tx1"/>
                </a:solidFill>
              </a:rPr>
              <a:t> create large dataset</a:t>
            </a:r>
          </a:p>
          <a:p>
            <a:pPr marL="0" indent="0">
              <a:buNone/>
            </a:pPr>
            <a:r>
              <a:rPr lang="en-US" sz="1800" dirty="0">
                <a:solidFill>
                  <a:schemeClr val="tx1"/>
                </a:solidFill>
              </a:rPr>
              <a:t>E</a:t>
            </a:r>
            <a:r>
              <a:rPr lang="en-US" sz="1800" dirty="0" smtClean="0">
                <a:solidFill>
                  <a:schemeClr val="tx1"/>
                </a:solidFill>
              </a:rPr>
              <a:t>xploit </a:t>
            </a:r>
            <a:r>
              <a:rPr lang="en-US" sz="1800" dirty="0">
                <a:solidFill>
                  <a:schemeClr val="tx1"/>
                </a:solidFill>
              </a:rPr>
              <a:t>large </a:t>
            </a:r>
            <a:r>
              <a:rPr lang="en-US" sz="1800" dirty="0" smtClean="0">
                <a:solidFill>
                  <a:schemeClr val="tx1"/>
                </a:solidFill>
              </a:rPr>
              <a:t>knowledge bases </a:t>
            </a:r>
            <a:r>
              <a:rPr lang="en-US" sz="1800" dirty="0">
                <a:solidFill>
                  <a:schemeClr val="tx1"/>
                </a:solidFill>
              </a:rPr>
              <a:t>to </a:t>
            </a:r>
            <a:r>
              <a:rPr lang="en-US" sz="1800" b="1" dirty="0">
                <a:solidFill>
                  <a:schemeClr val="accent2"/>
                </a:solidFill>
              </a:rPr>
              <a:t>automatically label </a:t>
            </a:r>
            <a:r>
              <a:rPr lang="en-US" sz="1800" dirty="0">
                <a:solidFill>
                  <a:schemeClr val="tx1"/>
                </a:solidFill>
              </a:rPr>
              <a:t>entities </a:t>
            </a:r>
            <a:r>
              <a:rPr lang="en-US" sz="1800" dirty="0" smtClean="0">
                <a:solidFill>
                  <a:schemeClr val="tx1"/>
                </a:solidFill>
              </a:rPr>
              <a:t>and their relations in </a:t>
            </a:r>
            <a:r>
              <a:rPr lang="en-US" sz="1800" dirty="0">
                <a:solidFill>
                  <a:schemeClr val="tx1"/>
                </a:solidFill>
              </a:rPr>
              <a:t>text </a:t>
            </a:r>
          </a:p>
          <a:p>
            <a:pPr marL="0" indent="0">
              <a:buNone/>
            </a:pPr>
            <a:endParaRPr lang="en-US" sz="1200" dirty="0">
              <a:solidFill>
                <a:schemeClr val="tx1"/>
              </a:solidFill>
            </a:endParaRPr>
          </a:p>
          <a:p>
            <a:pPr marL="0" indent="0">
              <a:buNone/>
            </a:pPr>
            <a:r>
              <a:rPr lang="en-US" sz="1800" b="1" dirty="0" smtClean="0">
                <a:solidFill>
                  <a:schemeClr val="accent2"/>
                </a:solidFill>
              </a:rPr>
              <a:t>Assumption:  </a:t>
            </a:r>
          </a:p>
          <a:p>
            <a:pPr marL="0" indent="0">
              <a:buNone/>
            </a:pPr>
            <a:r>
              <a:rPr lang="en-US" sz="1800" dirty="0" smtClean="0">
                <a:solidFill>
                  <a:schemeClr val="tx1"/>
                </a:solidFill>
              </a:rPr>
              <a:t>when </a:t>
            </a:r>
            <a:r>
              <a:rPr lang="en-US" sz="1800" dirty="0">
                <a:solidFill>
                  <a:schemeClr val="tx1"/>
                </a:solidFill>
              </a:rPr>
              <a:t>two entities co-occur in </a:t>
            </a:r>
            <a:r>
              <a:rPr lang="en-US" sz="1800" dirty="0" smtClean="0">
                <a:solidFill>
                  <a:schemeClr val="tx1"/>
                </a:solidFill>
              </a:rPr>
              <a:t>a sentence, </a:t>
            </a:r>
            <a:r>
              <a:rPr lang="en-US" sz="1800" dirty="0">
                <a:solidFill>
                  <a:schemeClr val="tx1"/>
                </a:solidFill>
              </a:rPr>
              <a:t>a certain </a:t>
            </a:r>
            <a:r>
              <a:rPr lang="en-US" sz="1800" dirty="0" smtClean="0">
                <a:solidFill>
                  <a:schemeClr val="tx1"/>
                </a:solidFill>
              </a:rPr>
              <a:t>relation is expressed</a:t>
            </a:r>
            <a:endParaRPr lang="en-US" sz="1800" dirty="0">
              <a:solidFill>
                <a:schemeClr val="tx1"/>
              </a:solidFill>
            </a:endParaRPr>
          </a:p>
        </p:txBody>
      </p:sp>
      <p:graphicFrame>
        <p:nvGraphicFramePr>
          <p:cNvPr id="8" name="Table 4"/>
          <p:cNvGraphicFramePr>
            <a:graphicFrameLocks noGrp="1"/>
          </p:cNvGraphicFramePr>
          <p:nvPr>
            <p:extLst>
              <p:ext uri="{D42A27DB-BD31-4B8C-83A1-F6EECF244321}">
                <p14:modId xmlns:p14="http://schemas.microsoft.com/office/powerpoint/2010/main" val="1926029904"/>
              </p:ext>
            </p:extLst>
          </p:nvPr>
        </p:nvGraphicFramePr>
        <p:xfrm>
          <a:off x="349627" y="3503622"/>
          <a:ext cx="4027586" cy="1737360"/>
        </p:xfrm>
        <a:graphic>
          <a:graphicData uri="http://schemas.openxmlformats.org/drawingml/2006/table">
            <a:tbl>
              <a:tblPr firstRow="1" bandRow="1">
                <a:tableStyleId>{1FECB4D8-DB02-4DC6-A0A2-4F2EBAE1DC90}</a:tableStyleId>
              </a:tblPr>
              <a:tblGrid>
                <a:gridCol w="1410547">
                  <a:extLst>
                    <a:ext uri="{9D8B030D-6E8A-4147-A177-3AD203B41FA5}">
                      <a16:colId xmlns:a16="http://schemas.microsoft.com/office/drawing/2014/main" val="20000"/>
                    </a:ext>
                  </a:extLst>
                </a:gridCol>
                <a:gridCol w="1433599">
                  <a:extLst>
                    <a:ext uri="{9D8B030D-6E8A-4147-A177-3AD203B41FA5}">
                      <a16:colId xmlns:a16="http://schemas.microsoft.com/office/drawing/2014/main" val="20001"/>
                    </a:ext>
                  </a:extLst>
                </a:gridCol>
                <a:gridCol w="1183440">
                  <a:extLst>
                    <a:ext uri="{9D8B030D-6E8A-4147-A177-3AD203B41FA5}">
                      <a16:colId xmlns:a16="http://schemas.microsoft.com/office/drawing/2014/main" val="20002"/>
                    </a:ext>
                  </a:extLst>
                </a:gridCol>
              </a:tblGrid>
              <a:tr h="278130">
                <a:tc>
                  <a:txBody>
                    <a:bodyPr/>
                    <a:lstStyle/>
                    <a:p>
                      <a:pPr algn="ctr"/>
                      <a:r>
                        <a:rPr lang="en-US" sz="1600" dirty="0" smtClean="0"/>
                        <a:t>Relation</a:t>
                      </a:r>
                      <a:endParaRPr lang="en-US" sz="1600" dirty="0"/>
                    </a:p>
                  </a:txBody>
                  <a:tcPr marL="68580" marR="68580" marT="34290" marB="34290"/>
                </a:tc>
                <a:tc>
                  <a:txBody>
                    <a:bodyPr/>
                    <a:lstStyle/>
                    <a:p>
                      <a:pPr algn="ctr"/>
                      <a:r>
                        <a:rPr lang="en-US" sz="1600" dirty="0" smtClean="0"/>
                        <a:t>Entity 1 </a:t>
                      </a:r>
                      <a:endParaRPr lang="en-US" sz="1600" dirty="0"/>
                    </a:p>
                  </a:txBody>
                  <a:tcPr marL="68580" marR="68580" marT="34290" marB="34290"/>
                </a:tc>
                <a:tc>
                  <a:txBody>
                    <a:bodyPr/>
                    <a:lstStyle/>
                    <a:p>
                      <a:pPr algn="ctr"/>
                      <a:r>
                        <a:rPr lang="en-US" sz="1600" dirty="0" smtClean="0"/>
                        <a:t>Entity 2</a:t>
                      </a:r>
                      <a:endParaRPr lang="en-US" sz="1600" dirty="0"/>
                    </a:p>
                  </a:txBody>
                  <a:tcPr marL="68580" marR="68580" marT="34290" marB="34290"/>
                </a:tc>
                <a:extLst>
                  <a:ext uri="{0D108BD9-81ED-4DB2-BD59-A6C34878D82A}">
                    <a16:rowId xmlns:a16="http://schemas.microsoft.com/office/drawing/2014/main" val="10000"/>
                  </a:ext>
                </a:extLst>
              </a:tr>
              <a:tr h="480060">
                <a:tc>
                  <a:txBody>
                    <a:bodyPr/>
                    <a:lstStyle/>
                    <a:p>
                      <a:pPr algn="ctr"/>
                      <a:r>
                        <a:rPr lang="en-US" sz="1600" dirty="0" smtClean="0"/>
                        <a:t>place of birth</a:t>
                      </a:r>
                      <a:endParaRPr lang="en-US" sz="1600" dirty="0"/>
                    </a:p>
                  </a:txBody>
                  <a:tcPr marL="68580" marR="68580" marT="34290" marB="34290"/>
                </a:tc>
                <a:tc>
                  <a:txBody>
                    <a:bodyPr/>
                    <a:lstStyle/>
                    <a:p>
                      <a:pPr algn="ctr"/>
                      <a:r>
                        <a:rPr lang="en-US" sz="1600" b="1" dirty="0" smtClean="0">
                          <a:solidFill>
                            <a:srgbClr val="000090"/>
                          </a:solidFill>
                        </a:rPr>
                        <a:t>Michael</a:t>
                      </a:r>
                      <a:r>
                        <a:rPr lang="en-US" sz="1600" b="1" baseline="0" dirty="0" smtClean="0">
                          <a:solidFill>
                            <a:srgbClr val="000090"/>
                          </a:solidFill>
                        </a:rPr>
                        <a:t> Jackson</a:t>
                      </a:r>
                      <a:endParaRPr lang="en-US" sz="1600" b="1" dirty="0">
                        <a:solidFill>
                          <a:srgbClr val="000090"/>
                        </a:solidFill>
                      </a:endParaRPr>
                    </a:p>
                  </a:txBody>
                  <a:tcPr marL="68580" marR="68580" marT="34290" marB="34290"/>
                </a:tc>
                <a:tc>
                  <a:txBody>
                    <a:bodyPr/>
                    <a:lstStyle/>
                    <a:p>
                      <a:pPr algn="ctr"/>
                      <a:r>
                        <a:rPr lang="en-US" sz="1600" b="1" dirty="0" smtClean="0">
                          <a:solidFill>
                            <a:srgbClr val="660066"/>
                          </a:solidFill>
                        </a:rPr>
                        <a:t>Gary</a:t>
                      </a:r>
                      <a:endParaRPr lang="en-US" sz="1600" b="1" dirty="0">
                        <a:solidFill>
                          <a:srgbClr val="660066"/>
                        </a:solidFill>
                      </a:endParaRPr>
                    </a:p>
                  </a:txBody>
                  <a:tcPr marL="68580" marR="68580" marT="34290" marB="34290"/>
                </a:tc>
                <a:extLst>
                  <a:ext uri="{0D108BD9-81ED-4DB2-BD59-A6C34878D82A}">
                    <a16:rowId xmlns:a16="http://schemas.microsoft.com/office/drawing/2014/main" val="10001"/>
                  </a:ext>
                </a:extLst>
              </a:tr>
              <a:tr h="2781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place of birth</a:t>
                      </a:r>
                    </a:p>
                  </a:txBody>
                  <a:tcPr marL="68580" marR="68580" marT="34290" marB="34290"/>
                </a:tc>
                <a:tc>
                  <a:txBody>
                    <a:bodyPr/>
                    <a:lstStyle/>
                    <a:p>
                      <a:pPr algn="ctr"/>
                      <a:r>
                        <a:rPr lang="en-US" sz="1600" b="1" dirty="0" smtClean="0">
                          <a:solidFill>
                            <a:srgbClr val="000090"/>
                          </a:solidFill>
                        </a:rPr>
                        <a:t>Barack</a:t>
                      </a:r>
                      <a:r>
                        <a:rPr lang="en-US" sz="1600" b="1" baseline="0" dirty="0" smtClean="0">
                          <a:solidFill>
                            <a:srgbClr val="000090"/>
                          </a:solidFill>
                        </a:rPr>
                        <a:t> Obama</a:t>
                      </a:r>
                      <a:endParaRPr lang="en-US" sz="1600" b="1" dirty="0">
                        <a:solidFill>
                          <a:srgbClr val="000090"/>
                        </a:solidFill>
                      </a:endParaRPr>
                    </a:p>
                  </a:txBody>
                  <a:tcPr marL="68580" marR="68580" marT="34290" marB="34290"/>
                </a:tc>
                <a:tc>
                  <a:txBody>
                    <a:bodyPr/>
                    <a:lstStyle/>
                    <a:p>
                      <a:pPr algn="ctr"/>
                      <a:r>
                        <a:rPr lang="en-US" sz="1600" b="1" dirty="0" smtClean="0">
                          <a:solidFill>
                            <a:srgbClr val="660066"/>
                          </a:solidFill>
                        </a:rPr>
                        <a:t>Hawaii</a:t>
                      </a:r>
                      <a:endParaRPr lang="en-US" sz="1600" b="1" dirty="0">
                        <a:solidFill>
                          <a:srgbClr val="660066"/>
                        </a:solidFill>
                      </a:endParaRPr>
                    </a:p>
                  </a:txBody>
                  <a:tcPr marL="68580" marR="68580" marT="34290" marB="34290"/>
                </a:tc>
                <a:extLst>
                  <a:ext uri="{0D108BD9-81ED-4DB2-BD59-A6C34878D82A}">
                    <a16:rowId xmlns:a16="http://schemas.microsoft.com/office/drawing/2014/main" val="10002"/>
                  </a:ext>
                </a:extLst>
              </a:tr>
              <a:tr h="27813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a:t>
                      </a:r>
                    </a:p>
                  </a:txBody>
                  <a:tcPr marL="68580" marR="68580" marT="34290" marB="34290"/>
                </a:tc>
                <a:tc>
                  <a:txBody>
                    <a:bodyPr/>
                    <a:lstStyle/>
                    <a:p>
                      <a:pPr algn="ctr"/>
                      <a:r>
                        <a:rPr lang="en-US" sz="1600" dirty="0" smtClean="0"/>
                        <a:t>…</a:t>
                      </a:r>
                      <a:endParaRPr lang="en-US" sz="1600" dirty="0"/>
                    </a:p>
                  </a:txBody>
                  <a:tcPr marL="68580" marR="68580" marT="34290" marB="34290"/>
                </a:tc>
                <a:tc>
                  <a:txBody>
                    <a:bodyPr/>
                    <a:lstStyle/>
                    <a:p>
                      <a:pPr algn="ctr"/>
                      <a:r>
                        <a:rPr lang="en-US" sz="1600" dirty="0" smtClean="0"/>
                        <a:t>…</a:t>
                      </a:r>
                      <a:endParaRPr lang="en-US" sz="1600" dirty="0"/>
                    </a:p>
                  </a:txBody>
                  <a:tcPr marL="68580" marR="68580" marT="34290" marB="34290"/>
                </a:tc>
                <a:extLst>
                  <a:ext uri="{0D108BD9-81ED-4DB2-BD59-A6C34878D82A}">
                    <a16:rowId xmlns:a16="http://schemas.microsoft.com/office/drawing/2014/main" val="10003"/>
                  </a:ext>
                </a:extLst>
              </a:tr>
            </a:tbl>
          </a:graphicData>
        </a:graphic>
      </p:graphicFrame>
      <p:sp>
        <p:nvSpPr>
          <p:cNvPr id="9" name="TextBox 8"/>
          <p:cNvSpPr txBox="1"/>
          <p:nvPr/>
        </p:nvSpPr>
        <p:spPr>
          <a:xfrm>
            <a:off x="332306" y="3189224"/>
            <a:ext cx="1851789" cy="338554"/>
          </a:xfrm>
          <a:prstGeom prst="rect">
            <a:avLst/>
          </a:prstGeom>
          <a:noFill/>
        </p:spPr>
        <p:txBody>
          <a:bodyPr wrap="none" rtlCol="0">
            <a:spAutoFit/>
          </a:bodyPr>
          <a:lstStyle/>
          <a:p>
            <a:r>
              <a:rPr lang="en-US" sz="1600" dirty="0"/>
              <a:t>knowledge base</a:t>
            </a:r>
          </a:p>
        </p:txBody>
      </p:sp>
      <p:cxnSp>
        <p:nvCxnSpPr>
          <p:cNvPr id="10" name="Elbow Connector 11"/>
          <p:cNvCxnSpPr>
            <a:endCxn id="13" idx="2"/>
          </p:cNvCxnSpPr>
          <p:nvPr/>
        </p:nvCxnSpPr>
        <p:spPr>
          <a:xfrm flipV="1">
            <a:off x="4377213" y="4324375"/>
            <a:ext cx="2129018" cy="912584"/>
          </a:xfrm>
          <a:prstGeom prst="bentConnector2">
            <a:avLst/>
          </a:prstGeom>
          <a:ln>
            <a:solidFill>
              <a:srgbClr val="767171"/>
            </a:solidFill>
            <a:tailEnd type="arrow"/>
          </a:ln>
        </p:spPr>
        <p:style>
          <a:lnRef idx="2">
            <a:schemeClr val="accent1"/>
          </a:lnRef>
          <a:fillRef idx="0">
            <a:schemeClr val="accent1"/>
          </a:fillRef>
          <a:effectRef idx="1">
            <a:schemeClr val="accent1"/>
          </a:effectRef>
          <a:fontRef idx="minor">
            <a:schemeClr val="tx1"/>
          </a:fontRef>
        </p:style>
      </p:cxnSp>
      <p:cxnSp>
        <p:nvCxnSpPr>
          <p:cNvPr id="11" name="Elbow Connector 13"/>
          <p:cNvCxnSpPr>
            <a:endCxn id="13" idx="3"/>
          </p:cNvCxnSpPr>
          <p:nvPr/>
        </p:nvCxnSpPr>
        <p:spPr>
          <a:xfrm flipV="1">
            <a:off x="4377213" y="4076438"/>
            <a:ext cx="4065606" cy="1160521"/>
          </a:xfrm>
          <a:prstGeom prst="bentConnector3">
            <a:avLst>
              <a:gd name="adj1" fmla="val 105623"/>
            </a:avLst>
          </a:prstGeom>
          <a:ln>
            <a:solidFill>
              <a:srgbClr val="767171"/>
            </a:solidFill>
            <a:tailEnd type="arrow"/>
          </a:ln>
        </p:spPr>
        <p:style>
          <a:lnRef idx="2">
            <a:schemeClr val="accent1"/>
          </a:lnRef>
          <a:fillRef idx="0">
            <a:schemeClr val="accent1"/>
          </a:fillRef>
          <a:effectRef idx="1">
            <a:schemeClr val="accent1"/>
          </a:effectRef>
          <a:fontRef idx="minor">
            <a:schemeClr val="tx1"/>
          </a:fontRef>
        </p:style>
      </p:cxnSp>
      <p:sp>
        <p:nvSpPr>
          <p:cNvPr id="13" name="Rounded Rectangle 22"/>
          <p:cNvSpPr/>
          <p:nvPr/>
        </p:nvSpPr>
        <p:spPr>
          <a:xfrm>
            <a:off x="4569643" y="3828500"/>
            <a:ext cx="3873176" cy="495875"/>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4" name="TextBox 13"/>
          <p:cNvSpPr txBox="1"/>
          <p:nvPr/>
        </p:nvSpPr>
        <p:spPr>
          <a:xfrm>
            <a:off x="4569643" y="3770376"/>
            <a:ext cx="3873176" cy="338554"/>
          </a:xfrm>
          <a:prstGeom prst="rect">
            <a:avLst/>
          </a:prstGeom>
          <a:noFill/>
          <a:ln>
            <a:noFill/>
          </a:ln>
        </p:spPr>
        <p:txBody>
          <a:bodyPr wrap="none" rtlCol="0">
            <a:spAutoFit/>
          </a:bodyPr>
          <a:lstStyle/>
          <a:p>
            <a:r>
              <a:rPr lang="en-US" sz="1600" b="1" dirty="0">
                <a:solidFill>
                  <a:srgbClr val="000090"/>
                </a:solidFill>
              </a:rPr>
              <a:t>Barack Obama </a:t>
            </a:r>
            <a:r>
              <a:rPr lang="en-US" sz="1600" dirty="0"/>
              <a:t>moved from </a:t>
            </a:r>
            <a:r>
              <a:rPr lang="en-US" sz="1600" b="1" dirty="0">
                <a:solidFill>
                  <a:srgbClr val="660066"/>
                </a:solidFill>
              </a:rPr>
              <a:t>Gary</a:t>
            </a:r>
            <a:r>
              <a:rPr lang="en-US" sz="1600" dirty="0">
                <a:solidFill>
                  <a:srgbClr val="000090"/>
                </a:solidFill>
              </a:rPr>
              <a:t> </a:t>
            </a:r>
            <a:r>
              <a:rPr lang="en-US" sz="1600" dirty="0"/>
              <a:t>….</a:t>
            </a:r>
          </a:p>
        </p:txBody>
      </p:sp>
      <p:sp>
        <p:nvSpPr>
          <p:cNvPr id="15" name="TextBox 14"/>
          <p:cNvSpPr txBox="1"/>
          <p:nvPr/>
        </p:nvSpPr>
        <p:spPr>
          <a:xfrm>
            <a:off x="4569643" y="3551500"/>
            <a:ext cx="553357" cy="338554"/>
          </a:xfrm>
          <a:prstGeom prst="rect">
            <a:avLst/>
          </a:prstGeom>
          <a:noFill/>
        </p:spPr>
        <p:txBody>
          <a:bodyPr wrap="none" rtlCol="0">
            <a:spAutoFit/>
          </a:bodyPr>
          <a:lstStyle/>
          <a:p>
            <a:r>
              <a:rPr lang="en-US" sz="1600" dirty="0"/>
              <a:t>text</a:t>
            </a:r>
          </a:p>
        </p:txBody>
      </p:sp>
      <p:sp>
        <p:nvSpPr>
          <p:cNvPr id="16" name="Rectangle 15"/>
          <p:cNvSpPr/>
          <p:nvPr/>
        </p:nvSpPr>
        <p:spPr>
          <a:xfrm>
            <a:off x="4569643" y="4047375"/>
            <a:ext cx="3728196" cy="338554"/>
          </a:xfrm>
          <a:prstGeom prst="rect">
            <a:avLst/>
          </a:prstGeom>
        </p:spPr>
        <p:txBody>
          <a:bodyPr wrap="square">
            <a:spAutoFit/>
          </a:bodyPr>
          <a:lstStyle/>
          <a:p>
            <a:r>
              <a:rPr lang="en-US" sz="1600" b="1" dirty="0">
                <a:solidFill>
                  <a:srgbClr val="000090"/>
                </a:solidFill>
              </a:rPr>
              <a:t>Michael Jackson </a:t>
            </a:r>
            <a:r>
              <a:rPr lang="en-US" sz="1600"/>
              <a:t>met </a:t>
            </a:r>
            <a:r>
              <a:rPr lang="en-US" sz="1600" smtClean="0"/>
              <a:t>… in </a:t>
            </a:r>
            <a:r>
              <a:rPr lang="en-US" sz="1600" b="1" dirty="0">
                <a:solidFill>
                  <a:srgbClr val="660066"/>
                </a:solidFill>
              </a:rPr>
              <a:t>Hawaii</a:t>
            </a:r>
          </a:p>
        </p:txBody>
      </p:sp>
      <p:sp>
        <p:nvSpPr>
          <p:cNvPr id="17" name="TextBox 16"/>
          <p:cNvSpPr txBox="1"/>
          <p:nvPr/>
        </p:nvSpPr>
        <p:spPr>
          <a:xfrm>
            <a:off x="6810798" y="4789468"/>
            <a:ext cx="1594001" cy="338554"/>
          </a:xfrm>
          <a:prstGeom prst="rect">
            <a:avLst/>
          </a:prstGeom>
          <a:noFill/>
          <a:ln>
            <a:solidFill>
              <a:schemeClr val="bg2">
                <a:lumMod val="25000"/>
              </a:schemeClr>
            </a:solidFill>
          </a:ln>
        </p:spPr>
        <p:txBody>
          <a:bodyPr wrap="square" rtlCol="0">
            <a:spAutoFit/>
          </a:bodyPr>
          <a:lstStyle/>
          <a:p>
            <a:pPr algn="ctr"/>
            <a:r>
              <a:rPr lang="en-US" sz="1600" b="1" dirty="0"/>
              <a:t>place of birth</a:t>
            </a:r>
          </a:p>
        </p:txBody>
      </p:sp>
      <p:sp>
        <p:nvSpPr>
          <p:cNvPr id="20" name="Rectangle 26"/>
          <p:cNvSpPr/>
          <p:nvPr/>
        </p:nvSpPr>
        <p:spPr>
          <a:xfrm>
            <a:off x="257573" y="5593115"/>
            <a:ext cx="8713238" cy="646331"/>
          </a:xfrm>
          <a:prstGeom prst="rect">
            <a:avLst/>
          </a:prstGeom>
        </p:spPr>
        <p:txBody>
          <a:bodyPr wrap="square">
            <a:spAutoFit/>
          </a:bodyPr>
          <a:lstStyle/>
          <a:p>
            <a:r>
              <a:rPr lang="en-US" dirty="0"/>
              <a:t>For many ambiguous relations, mere co-occurrence does not guarantee the existence of the relation </a:t>
            </a:r>
            <a:r>
              <a:rPr lang="en-US" dirty="0" smtClean="0"/>
              <a:t> </a:t>
            </a:r>
            <a:r>
              <a:rPr lang="en-US" dirty="0" smtClean="0">
                <a:sym typeface="Wingdings"/>
              </a:rPr>
              <a:t> </a:t>
            </a:r>
            <a:r>
              <a:rPr lang="en-US" dirty="0" smtClean="0"/>
              <a:t>Distant </a:t>
            </a:r>
            <a:r>
              <a:rPr lang="en-US" dirty="0"/>
              <a:t>supervision produces </a:t>
            </a:r>
            <a:r>
              <a:rPr lang="en-US" dirty="0">
                <a:solidFill>
                  <a:srgbClr val="FF0000"/>
                </a:solidFill>
              </a:rPr>
              <a:t>false positives</a:t>
            </a:r>
          </a:p>
        </p:txBody>
      </p:sp>
    </p:spTree>
    <p:extLst>
      <p:ext uri="{BB962C8B-B14F-4D97-AF65-F5344CB8AC3E}">
        <p14:creationId xmlns:p14="http://schemas.microsoft.com/office/powerpoint/2010/main" val="382588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Attention </a:t>
            </a:r>
            <a:r>
              <a:rPr lang="en-US" dirty="0"/>
              <a:t>over Instances </a:t>
            </a:r>
          </a:p>
        </p:txBody>
      </p:sp>
      <p:sp>
        <p:nvSpPr>
          <p:cNvPr id="3" name="Ορθογώνιο 2"/>
          <p:cNvSpPr/>
          <p:nvPr/>
        </p:nvSpPr>
        <p:spPr>
          <a:xfrm>
            <a:off x="341194" y="5965799"/>
            <a:ext cx="6892119" cy="276999"/>
          </a:xfrm>
          <a:prstGeom prst="rect">
            <a:avLst/>
          </a:prstGeom>
        </p:spPr>
        <p:txBody>
          <a:bodyPr wrap="square">
            <a:spAutoFit/>
          </a:bodyPr>
          <a:lstStyle/>
          <a:p>
            <a:r>
              <a:rPr lang="en-US" sz="1200" i="1" dirty="0" smtClean="0">
                <a:solidFill>
                  <a:srgbClr val="24292E"/>
                </a:solidFill>
                <a:latin typeface="-apple-system" charset="0"/>
              </a:rPr>
              <a:t>Lin </a:t>
            </a:r>
            <a:r>
              <a:rPr lang="en-US" sz="1200" i="1" dirty="0">
                <a:solidFill>
                  <a:srgbClr val="24292E"/>
                </a:solidFill>
                <a:latin typeface="-apple-system" charset="0"/>
              </a:rPr>
              <a:t>et </a:t>
            </a:r>
            <a:r>
              <a:rPr lang="en-US" sz="1200" i="1" dirty="0" smtClean="0">
                <a:solidFill>
                  <a:srgbClr val="24292E"/>
                </a:solidFill>
                <a:latin typeface="-apple-system" charset="0"/>
              </a:rPr>
              <a:t>al. “Neural </a:t>
            </a:r>
            <a:r>
              <a:rPr lang="en-US" sz="1200" i="1" dirty="0">
                <a:solidFill>
                  <a:srgbClr val="24292E"/>
                </a:solidFill>
                <a:latin typeface="-apple-system" charset="0"/>
              </a:rPr>
              <a:t>Relation Extraction with Selective Attention over </a:t>
            </a:r>
            <a:r>
              <a:rPr lang="en-US" sz="1200" i="1" dirty="0" smtClean="0">
                <a:solidFill>
                  <a:srgbClr val="24292E"/>
                </a:solidFill>
                <a:latin typeface="-apple-system" charset="0"/>
              </a:rPr>
              <a:t>Instances” ACL (2016) </a:t>
            </a:r>
            <a:r>
              <a:rPr lang="en-US" sz="1200" i="1" dirty="0" smtClean="0">
                <a:solidFill>
                  <a:srgbClr val="24292E"/>
                </a:solidFill>
                <a:latin typeface="-apple-system" charset="0"/>
                <a:hlinkClick r:id="rId3"/>
              </a:rPr>
              <a:t>[code]</a:t>
            </a:r>
            <a:endParaRPr lang="el-GR" sz="1200" i="1" dirty="0"/>
          </a:p>
        </p:txBody>
      </p:sp>
      <p:pic>
        <p:nvPicPr>
          <p:cNvPr id="4" name="Εικόνα 3"/>
          <p:cNvPicPr>
            <a:picLocks noChangeAspect="1"/>
          </p:cNvPicPr>
          <p:nvPr/>
        </p:nvPicPr>
        <p:blipFill>
          <a:blip r:embed="rId4"/>
          <a:stretch>
            <a:fillRect/>
          </a:stretch>
        </p:blipFill>
        <p:spPr>
          <a:xfrm>
            <a:off x="341194" y="1245832"/>
            <a:ext cx="4533900" cy="4584700"/>
          </a:xfrm>
          <a:prstGeom prst="rect">
            <a:avLst/>
          </a:prstGeom>
        </p:spPr>
      </p:pic>
      <p:sp>
        <p:nvSpPr>
          <p:cNvPr id="5" name="TextBox 4"/>
          <p:cNvSpPr txBox="1"/>
          <p:nvPr/>
        </p:nvSpPr>
        <p:spPr>
          <a:xfrm>
            <a:off x="4990299" y="5015780"/>
            <a:ext cx="4153701" cy="923330"/>
          </a:xfrm>
          <a:prstGeom prst="rect">
            <a:avLst/>
          </a:prstGeom>
          <a:noFill/>
        </p:spPr>
        <p:txBody>
          <a:bodyPr wrap="none" rtlCol="0">
            <a:spAutoFit/>
          </a:bodyPr>
          <a:lstStyle/>
          <a:p>
            <a:r>
              <a:rPr lang="en-US" dirty="0" smtClean="0"/>
              <a:t>x</a:t>
            </a:r>
            <a:r>
              <a:rPr lang="en-US" baseline="-25000" dirty="0" smtClean="0"/>
              <a:t>i </a:t>
            </a:r>
            <a:r>
              <a:rPr lang="en-US" dirty="0"/>
              <a:t>sentence for an entity </a:t>
            </a:r>
            <a:r>
              <a:rPr lang="en-US" dirty="0" smtClean="0"/>
              <a:t>pair (</a:t>
            </a:r>
            <a:r>
              <a:rPr lang="en-US" dirty="0"/>
              <a:t>e</a:t>
            </a:r>
            <a:r>
              <a:rPr lang="en-US" baseline="-25000" dirty="0"/>
              <a:t>1</a:t>
            </a:r>
            <a:r>
              <a:rPr lang="en-US" dirty="0"/>
              <a:t>,e</a:t>
            </a:r>
            <a:r>
              <a:rPr lang="en-US" baseline="-25000" dirty="0"/>
              <a:t>2</a:t>
            </a:r>
            <a:r>
              <a:rPr lang="en-US" dirty="0"/>
              <a:t>)</a:t>
            </a:r>
            <a:endParaRPr lang="en-US" dirty="0" smtClean="0"/>
          </a:p>
          <a:p>
            <a:r>
              <a:rPr lang="en-US" dirty="0" smtClean="0"/>
              <a:t>n sentences for relation r(e</a:t>
            </a:r>
            <a:r>
              <a:rPr lang="en-US" baseline="-25000" dirty="0" smtClean="0"/>
              <a:t>1</a:t>
            </a:r>
            <a:r>
              <a:rPr lang="en-US" dirty="0" smtClean="0"/>
              <a:t>,e</a:t>
            </a:r>
            <a:r>
              <a:rPr lang="en-US" baseline="-25000" dirty="0" smtClean="0"/>
              <a:t>2</a:t>
            </a:r>
            <a:r>
              <a:rPr lang="en-US" dirty="0"/>
              <a:t>)</a:t>
            </a:r>
          </a:p>
          <a:p>
            <a:endParaRPr lang="el-GR" dirty="0"/>
          </a:p>
        </p:txBody>
      </p:sp>
      <p:sp>
        <p:nvSpPr>
          <p:cNvPr id="18" name="TextBox 17"/>
          <p:cNvSpPr txBox="1"/>
          <p:nvPr/>
        </p:nvSpPr>
        <p:spPr>
          <a:xfrm>
            <a:off x="4990298" y="3207034"/>
            <a:ext cx="4262883" cy="923330"/>
          </a:xfrm>
          <a:prstGeom prst="rect">
            <a:avLst/>
          </a:prstGeom>
          <a:noFill/>
        </p:spPr>
        <p:txBody>
          <a:bodyPr wrap="square" rtlCol="0">
            <a:spAutoFit/>
          </a:bodyPr>
          <a:lstStyle/>
          <a:p>
            <a:r>
              <a:rPr lang="en-US" b="1" smtClean="0"/>
              <a:t>x</a:t>
            </a:r>
            <a:r>
              <a:rPr lang="en-US" baseline="-25000" smtClean="0"/>
              <a:t>i </a:t>
            </a:r>
            <a:r>
              <a:rPr lang="en-US"/>
              <a:t>sentence </a:t>
            </a:r>
            <a:r>
              <a:rPr lang="en-US" smtClean="0"/>
              <a:t>vector representation</a:t>
            </a:r>
            <a:endParaRPr lang="en-US" dirty="0"/>
          </a:p>
          <a:p>
            <a:endParaRPr lang="en-US" dirty="0"/>
          </a:p>
          <a:p>
            <a:endParaRPr lang="el-GR" dirty="0"/>
          </a:p>
        </p:txBody>
      </p:sp>
      <p:sp>
        <p:nvSpPr>
          <p:cNvPr id="12" name="TextBox 11"/>
          <p:cNvSpPr txBox="1"/>
          <p:nvPr/>
        </p:nvSpPr>
        <p:spPr>
          <a:xfrm>
            <a:off x="3930555" y="2210328"/>
            <a:ext cx="5077031" cy="369332"/>
          </a:xfrm>
          <a:prstGeom prst="rect">
            <a:avLst/>
          </a:prstGeom>
          <a:noFill/>
        </p:spPr>
        <p:txBody>
          <a:bodyPr wrap="none" rtlCol="0">
            <a:spAutoFit/>
          </a:bodyPr>
          <a:lstStyle/>
          <a:p>
            <a:r>
              <a:rPr lang="en-US" dirty="0" err="1" smtClean="0"/>
              <a:t>a</a:t>
            </a:r>
            <a:r>
              <a:rPr lang="en-US" baseline="-25000" dirty="0" err="1" smtClean="0"/>
              <a:t>i</a:t>
            </a:r>
            <a:r>
              <a:rPr lang="en-US" baseline="-25000" dirty="0" smtClean="0"/>
              <a:t> </a:t>
            </a:r>
            <a:r>
              <a:rPr lang="en-US" dirty="0"/>
              <a:t>weight given by sentence-level attention </a:t>
            </a:r>
          </a:p>
        </p:txBody>
      </p:sp>
      <p:sp>
        <p:nvSpPr>
          <p:cNvPr id="19" name="TextBox 18"/>
          <p:cNvSpPr txBox="1"/>
          <p:nvPr/>
        </p:nvSpPr>
        <p:spPr>
          <a:xfrm>
            <a:off x="4728851" y="1355528"/>
            <a:ext cx="4278735" cy="646331"/>
          </a:xfrm>
          <a:prstGeom prst="rect">
            <a:avLst/>
          </a:prstGeom>
          <a:noFill/>
        </p:spPr>
        <p:txBody>
          <a:bodyPr wrap="none" rtlCol="0">
            <a:spAutoFit/>
          </a:bodyPr>
          <a:lstStyle/>
          <a:p>
            <a:r>
              <a:rPr lang="en-US" b="1" dirty="0" smtClean="0"/>
              <a:t>s</a:t>
            </a:r>
            <a:r>
              <a:rPr lang="en-US" dirty="0" smtClean="0"/>
              <a:t> representation </a:t>
            </a:r>
            <a:r>
              <a:rPr lang="en-US" dirty="0"/>
              <a:t>of the sentence set </a:t>
            </a:r>
          </a:p>
          <a:p>
            <a:endParaRPr lang="el-GR" dirty="0"/>
          </a:p>
        </p:txBody>
      </p:sp>
    </p:spTree>
    <p:extLst>
      <p:ext uri="{BB962C8B-B14F-4D97-AF65-F5344CB8AC3E}">
        <p14:creationId xmlns:p14="http://schemas.microsoft.com/office/powerpoint/2010/main" val="985764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Σύμβολο κράτησης θέσης περιεχομένου 2"/>
          <p:cNvSpPr>
            <a:spLocks noGrp="1"/>
          </p:cNvSpPr>
          <p:nvPr>
            <p:ph idx="1"/>
          </p:nvPr>
        </p:nvSpPr>
        <p:spPr>
          <a:xfrm>
            <a:off x="338685" y="1752006"/>
            <a:ext cx="3418252" cy="1710248"/>
          </a:xfrm>
        </p:spPr>
        <p:txBody>
          <a:bodyPr>
            <a:noAutofit/>
          </a:bodyPr>
          <a:lstStyle/>
          <a:p>
            <a:pPr marL="0" indent="0">
              <a:buNone/>
            </a:pPr>
            <a:r>
              <a:rPr lang="en-US" sz="1800" b="1" dirty="0" smtClean="0">
                <a:solidFill>
                  <a:schemeClr val="accent2"/>
                </a:solidFill>
              </a:rPr>
              <a:t>NYT10 Dataset</a:t>
            </a:r>
          </a:p>
          <a:p>
            <a:pPr marL="0" indent="0">
              <a:buNone/>
            </a:pPr>
            <a:r>
              <a:rPr lang="en-US" sz="1800" dirty="0" smtClean="0"/>
              <a:t>Align </a:t>
            </a:r>
            <a:r>
              <a:rPr lang="en-US" sz="1800" dirty="0"/>
              <a:t>Freebase relations </a:t>
            </a:r>
            <a:r>
              <a:rPr lang="en-US" sz="1800" dirty="0" smtClean="0"/>
              <a:t>with New </a:t>
            </a:r>
            <a:r>
              <a:rPr lang="en-US" sz="1800" dirty="0"/>
              <a:t>York Times corpus (NYT</a:t>
            </a:r>
            <a:r>
              <a:rPr lang="en-US" sz="1800" dirty="0" smtClean="0"/>
              <a:t>) </a:t>
            </a:r>
            <a:endParaRPr lang="en-US" sz="1800" dirty="0"/>
          </a:p>
          <a:p>
            <a:pPr marL="0" indent="0">
              <a:buNone/>
            </a:pPr>
            <a:r>
              <a:rPr lang="en-US" sz="1800" dirty="0">
                <a:solidFill>
                  <a:schemeClr val="accent2"/>
                </a:solidFill>
              </a:rPr>
              <a:t>53 possible relationships </a:t>
            </a:r>
            <a:endParaRPr lang="en-US" sz="1800" dirty="0" smtClean="0">
              <a:solidFill>
                <a:schemeClr val="accent2"/>
              </a:solidFill>
            </a:endParaRPr>
          </a:p>
          <a:p>
            <a:pPr marL="0" indent="0">
              <a:buNone/>
            </a:pPr>
            <a:r>
              <a:rPr lang="en-US" sz="1800" dirty="0" smtClean="0">
                <a:solidFill>
                  <a:schemeClr val="tx1"/>
                </a:solidFill>
              </a:rPr>
              <a:t>+</a:t>
            </a:r>
            <a:r>
              <a:rPr lang="en-US" sz="1800" dirty="0" smtClean="0"/>
              <a:t>NA </a:t>
            </a:r>
            <a:r>
              <a:rPr lang="en-US" sz="1400" dirty="0" smtClean="0"/>
              <a:t>(no </a:t>
            </a:r>
            <a:r>
              <a:rPr lang="en-US" sz="1400" dirty="0"/>
              <a:t>relation </a:t>
            </a:r>
            <a:r>
              <a:rPr lang="en-US" sz="1400" dirty="0" smtClean="0"/>
              <a:t>between entities)</a:t>
            </a:r>
          </a:p>
        </p:txBody>
      </p:sp>
      <p:sp>
        <p:nvSpPr>
          <p:cNvPr id="4"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Sentence-level ATT results</a:t>
            </a:r>
            <a:endParaRPr lang="en-US" dirty="0"/>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5331" y="1742636"/>
            <a:ext cx="5198162" cy="3920899"/>
          </a:xfrm>
          <a:prstGeom prst="rect">
            <a:avLst/>
          </a:prstGeom>
        </p:spPr>
      </p:pic>
      <p:graphicFrame>
        <p:nvGraphicFramePr>
          <p:cNvPr id="5" name="Πίνακας 4"/>
          <p:cNvGraphicFramePr>
            <a:graphicFrameLocks noGrp="1"/>
          </p:cNvGraphicFramePr>
          <p:nvPr>
            <p:extLst>
              <p:ext uri="{D42A27DB-BD31-4B8C-83A1-F6EECF244321}">
                <p14:modId xmlns:p14="http://schemas.microsoft.com/office/powerpoint/2010/main" val="651799218"/>
              </p:ext>
            </p:extLst>
          </p:nvPr>
        </p:nvGraphicFramePr>
        <p:xfrm>
          <a:off x="272955" y="3703085"/>
          <a:ext cx="3425588" cy="1249680"/>
        </p:xfrm>
        <a:graphic>
          <a:graphicData uri="http://schemas.openxmlformats.org/drawingml/2006/table">
            <a:tbl>
              <a:tblPr firstRow="1" bandRow="1">
                <a:tableStyleId>{00A15C55-8517-42AA-B614-E9B94910E393}</a:tableStyleId>
              </a:tblPr>
              <a:tblGrid>
                <a:gridCol w="967200">
                  <a:extLst>
                    <a:ext uri="{9D8B030D-6E8A-4147-A177-3AD203B41FA5}">
                      <a16:colId xmlns:a16="http://schemas.microsoft.com/office/drawing/2014/main" val="20000"/>
                    </a:ext>
                  </a:extLst>
                </a:gridCol>
                <a:gridCol w="1257385">
                  <a:extLst>
                    <a:ext uri="{9D8B030D-6E8A-4147-A177-3AD203B41FA5}">
                      <a16:colId xmlns:a16="http://schemas.microsoft.com/office/drawing/2014/main" val="20001"/>
                    </a:ext>
                  </a:extLst>
                </a:gridCol>
                <a:gridCol w="1201003">
                  <a:extLst>
                    <a:ext uri="{9D8B030D-6E8A-4147-A177-3AD203B41FA5}">
                      <a16:colId xmlns:a16="http://schemas.microsoft.com/office/drawing/2014/main" val="20002"/>
                    </a:ext>
                  </a:extLst>
                </a:gridCol>
              </a:tblGrid>
              <a:tr h="455231">
                <a:tc>
                  <a:txBody>
                    <a:bodyPr/>
                    <a:lstStyle/>
                    <a:p>
                      <a:pPr algn="ctr"/>
                      <a:r>
                        <a:rPr lang="en-US" sz="1600" dirty="0" smtClean="0"/>
                        <a:t>Data</a:t>
                      </a:r>
                      <a:endParaRPr lang="el-GR" sz="1600" dirty="0"/>
                    </a:p>
                  </a:txBody>
                  <a:tcPr/>
                </a:tc>
                <a:tc>
                  <a:txBody>
                    <a:bodyPr/>
                    <a:lstStyle/>
                    <a:p>
                      <a:pPr algn="ctr"/>
                      <a:r>
                        <a:rPr lang="en-US" sz="1600" dirty="0" smtClean="0"/>
                        <a:t>sentences</a:t>
                      </a:r>
                      <a:endParaRPr lang="el-GR" sz="1600" dirty="0"/>
                    </a:p>
                  </a:txBody>
                  <a:tcPr/>
                </a:tc>
                <a:tc>
                  <a:txBody>
                    <a:bodyPr/>
                    <a:lstStyle/>
                    <a:p>
                      <a:pPr algn="ctr"/>
                      <a:r>
                        <a:rPr lang="en-US" sz="1600" dirty="0" smtClean="0"/>
                        <a:t>entity pairs </a:t>
                      </a:r>
                      <a:endParaRPr lang="el-GR" sz="1600" dirty="0"/>
                    </a:p>
                  </a:txBody>
                  <a:tcPr/>
                </a:tc>
                <a:extLst>
                  <a:ext uri="{0D108BD9-81ED-4DB2-BD59-A6C34878D82A}">
                    <a16:rowId xmlns:a16="http://schemas.microsoft.com/office/drawing/2014/main" val="10000"/>
                  </a:ext>
                </a:extLst>
              </a:tr>
              <a:tr h="263555">
                <a:tc>
                  <a:txBody>
                    <a:bodyPr/>
                    <a:lstStyle/>
                    <a:p>
                      <a:pPr algn="ctr"/>
                      <a:r>
                        <a:rPr lang="en-US" sz="1600" dirty="0" smtClean="0"/>
                        <a:t>Training</a:t>
                      </a:r>
                      <a:endParaRPr lang="el-GR" sz="1600" dirty="0"/>
                    </a:p>
                  </a:txBody>
                  <a:tcPr/>
                </a:tc>
                <a:tc>
                  <a:txBody>
                    <a:bodyPr/>
                    <a:lstStyle/>
                    <a:p>
                      <a:pPr algn="ctr"/>
                      <a:r>
                        <a:rPr lang="en-US" sz="1600" dirty="0" smtClean="0"/>
                        <a:t>522,611</a:t>
                      </a:r>
                      <a:endParaRPr lang="el-GR" sz="1600" dirty="0"/>
                    </a:p>
                  </a:txBody>
                  <a:tcPr/>
                </a:tc>
                <a:tc>
                  <a:txBody>
                    <a:bodyPr/>
                    <a:lstStyle/>
                    <a:p>
                      <a:pPr algn="ctr"/>
                      <a:r>
                        <a:rPr lang="en-US" sz="1600" dirty="0" smtClean="0"/>
                        <a:t>281,270</a:t>
                      </a:r>
                      <a:endParaRPr lang="el-GR" sz="1600" dirty="0"/>
                    </a:p>
                  </a:txBody>
                  <a:tcPr/>
                </a:tc>
                <a:extLst>
                  <a:ext uri="{0D108BD9-81ED-4DB2-BD59-A6C34878D82A}">
                    <a16:rowId xmlns:a16="http://schemas.microsoft.com/office/drawing/2014/main" val="10001"/>
                  </a:ext>
                </a:extLst>
              </a:tr>
              <a:tr h="263555">
                <a:tc>
                  <a:txBody>
                    <a:bodyPr/>
                    <a:lstStyle/>
                    <a:p>
                      <a:pPr algn="ctr"/>
                      <a:r>
                        <a:rPr lang="en-US" sz="1600" dirty="0" smtClean="0"/>
                        <a:t>Test</a:t>
                      </a:r>
                      <a:endParaRPr lang="el-GR" sz="1600" dirty="0"/>
                    </a:p>
                  </a:txBody>
                  <a:tcPr/>
                </a:tc>
                <a:tc>
                  <a:txBody>
                    <a:bodyPr/>
                    <a:lstStyle/>
                    <a:p>
                      <a:pPr algn="ctr"/>
                      <a:r>
                        <a:rPr lang="en-US" sz="1600" dirty="0" smtClean="0"/>
                        <a:t>172,448</a:t>
                      </a:r>
                      <a:endParaRPr lang="el-GR" sz="1600" dirty="0"/>
                    </a:p>
                  </a:txBody>
                  <a:tcPr/>
                </a:tc>
                <a:tc>
                  <a:txBody>
                    <a:bodyPr/>
                    <a:lstStyle/>
                    <a:p>
                      <a:pPr algn="ctr"/>
                      <a:r>
                        <a:rPr lang="en-US" sz="1600" dirty="0" smtClean="0"/>
                        <a:t>96,678</a:t>
                      </a:r>
                      <a:endParaRPr lang="el-GR" sz="1600" dirty="0"/>
                    </a:p>
                  </a:txBody>
                  <a:tcPr/>
                </a:tc>
                <a:extLst>
                  <a:ext uri="{0D108BD9-81ED-4DB2-BD59-A6C34878D82A}">
                    <a16:rowId xmlns:a16="http://schemas.microsoft.com/office/drawing/2014/main" val="10002"/>
                  </a:ext>
                </a:extLst>
              </a:tr>
            </a:tbl>
          </a:graphicData>
        </a:graphic>
      </p:graphicFrame>
      <p:sp>
        <p:nvSpPr>
          <p:cNvPr id="8" name="Ορθογώνιο 7"/>
          <p:cNvSpPr/>
          <p:nvPr/>
        </p:nvSpPr>
        <p:spPr>
          <a:xfrm>
            <a:off x="341194" y="5965799"/>
            <a:ext cx="6892119" cy="276999"/>
          </a:xfrm>
          <a:prstGeom prst="rect">
            <a:avLst/>
          </a:prstGeom>
        </p:spPr>
        <p:txBody>
          <a:bodyPr wrap="square">
            <a:spAutoFit/>
          </a:bodyPr>
          <a:lstStyle/>
          <a:p>
            <a:r>
              <a:rPr lang="en-US" sz="1200" i="1" dirty="0" smtClean="0">
                <a:solidFill>
                  <a:srgbClr val="24292E"/>
                </a:solidFill>
                <a:latin typeface="-apple-system" charset="0"/>
              </a:rPr>
              <a:t>Lin </a:t>
            </a:r>
            <a:r>
              <a:rPr lang="en-US" sz="1200" i="1" dirty="0">
                <a:solidFill>
                  <a:srgbClr val="24292E"/>
                </a:solidFill>
                <a:latin typeface="-apple-system" charset="0"/>
              </a:rPr>
              <a:t>et </a:t>
            </a:r>
            <a:r>
              <a:rPr lang="en-US" sz="1200" i="1" dirty="0" smtClean="0">
                <a:solidFill>
                  <a:srgbClr val="24292E"/>
                </a:solidFill>
                <a:latin typeface="-apple-system" charset="0"/>
              </a:rPr>
              <a:t>al. “Neural </a:t>
            </a:r>
            <a:r>
              <a:rPr lang="en-US" sz="1200" i="1" dirty="0">
                <a:solidFill>
                  <a:srgbClr val="24292E"/>
                </a:solidFill>
                <a:latin typeface="-apple-system" charset="0"/>
              </a:rPr>
              <a:t>Relation Extraction with Selective Attention over </a:t>
            </a:r>
            <a:r>
              <a:rPr lang="en-US" sz="1200" i="1" dirty="0" smtClean="0">
                <a:solidFill>
                  <a:srgbClr val="24292E"/>
                </a:solidFill>
                <a:latin typeface="-apple-system" charset="0"/>
              </a:rPr>
              <a:t>Instances” ACL (2016) </a:t>
            </a:r>
            <a:r>
              <a:rPr lang="en-US" sz="1200" i="1" dirty="0" smtClean="0">
                <a:solidFill>
                  <a:srgbClr val="24292E"/>
                </a:solidFill>
                <a:latin typeface="-apple-system" charset="0"/>
                <a:hlinkClick r:id="rId4"/>
              </a:rPr>
              <a:t>[code]</a:t>
            </a:r>
            <a:endParaRPr lang="el-GR" sz="1200" i="1" dirty="0"/>
          </a:p>
        </p:txBody>
      </p:sp>
    </p:spTree>
    <p:extLst>
      <p:ext uri="{BB962C8B-B14F-4D97-AF65-F5344CB8AC3E}">
        <p14:creationId xmlns:p14="http://schemas.microsoft.com/office/powerpoint/2010/main" val="14108824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Σύμβολο κράτησης θέσης περιεχομένου 2"/>
          <p:cNvSpPr>
            <a:spLocks noGrp="1"/>
          </p:cNvSpPr>
          <p:nvPr>
            <p:ph idx="1"/>
          </p:nvPr>
        </p:nvSpPr>
        <p:spPr>
          <a:xfrm>
            <a:off x="184244" y="954501"/>
            <a:ext cx="8836926" cy="5903499"/>
          </a:xfrm>
        </p:spPr>
        <p:txBody>
          <a:bodyPr>
            <a:noAutofit/>
          </a:bodyPr>
          <a:lstStyle/>
          <a:p>
            <a:pPr>
              <a:buClr>
                <a:schemeClr val="tx1"/>
              </a:buClr>
              <a:buFont typeface="Wingdings" charset="2"/>
              <a:buChar char="q"/>
            </a:pPr>
            <a:r>
              <a:rPr lang="en-US" sz="1400" i="1" dirty="0" smtClean="0">
                <a:solidFill>
                  <a:srgbClr val="222222"/>
                </a:solidFill>
              </a:rPr>
              <a:t>Srivastava</a:t>
            </a:r>
            <a:r>
              <a:rPr lang="en-US" sz="1400" i="1" dirty="0">
                <a:solidFill>
                  <a:srgbClr val="222222"/>
                </a:solidFill>
              </a:rPr>
              <a:t>, </a:t>
            </a:r>
            <a:r>
              <a:rPr lang="en-US" sz="1400" i="1" dirty="0" err="1">
                <a:solidFill>
                  <a:srgbClr val="222222"/>
                </a:solidFill>
              </a:rPr>
              <a:t>Nitish</a:t>
            </a:r>
            <a:r>
              <a:rPr lang="en-US" sz="1400" i="1" dirty="0">
                <a:solidFill>
                  <a:srgbClr val="222222"/>
                </a:solidFill>
              </a:rPr>
              <a:t>, et al. </a:t>
            </a:r>
            <a:r>
              <a:rPr lang="en-US" sz="1400" i="1" dirty="0">
                <a:solidFill>
                  <a:srgbClr val="222222"/>
                </a:solidFill>
                <a:hlinkClick r:id="rId3"/>
              </a:rPr>
              <a:t>"</a:t>
            </a:r>
            <a:r>
              <a:rPr lang="en-US" sz="1400" b="1" i="1" dirty="0">
                <a:solidFill>
                  <a:srgbClr val="222222"/>
                </a:solidFill>
                <a:hlinkClick r:id="rId3"/>
              </a:rPr>
              <a:t>Dropout: a simple way to prevent neural networks from overfitting.</a:t>
            </a:r>
            <a:r>
              <a:rPr lang="en-US" sz="1400" i="1" dirty="0">
                <a:solidFill>
                  <a:srgbClr val="222222"/>
                </a:solidFill>
                <a:hlinkClick r:id="rId3"/>
              </a:rPr>
              <a:t>"</a:t>
            </a:r>
            <a:r>
              <a:rPr lang="en-US" sz="1400" i="1" dirty="0">
                <a:solidFill>
                  <a:srgbClr val="222222"/>
                </a:solidFill>
              </a:rPr>
              <a:t> Journal of machine learning research (2014</a:t>
            </a:r>
            <a:r>
              <a:rPr lang="en-US" sz="1400" i="1" dirty="0" smtClean="0">
                <a:solidFill>
                  <a:srgbClr val="222222"/>
                </a:solidFill>
              </a:rPr>
              <a:t>)</a:t>
            </a:r>
          </a:p>
          <a:p>
            <a:pPr>
              <a:buClr>
                <a:schemeClr val="tx1"/>
              </a:buClr>
              <a:buFont typeface="Wingdings" charset="2"/>
              <a:buChar char="q"/>
            </a:pPr>
            <a:r>
              <a:rPr lang="en-US" sz="1400" i="1" dirty="0" err="1">
                <a:solidFill>
                  <a:srgbClr val="222222"/>
                </a:solidFill>
              </a:rPr>
              <a:t>Bergstra</a:t>
            </a:r>
            <a:r>
              <a:rPr lang="en-US" sz="1400" i="1" dirty="0">
                <a:solidFill>
                  <a:srgbClr val="222222"/>
                </a:solidFill>
              </a:rPr>
              <a:t>, James, and </a:t>
            </a:r>
            <a:r>
              <a:rPr lang="en-US" sz="1400" i="1" dirty="0" err="1">
                <a:solidFill>
                  <a:srgbClr val="222222"/>
                </a:solidFill>
              </a:rPr>
              <a:t>Yoshua</a:t>
            </a:r>
            <a:r>
              <a:rPr lang="en-US" sz="1400" i="1" dirty="0">
                <a:solidFill>
                  <a:srgbClr val="222222"/>
                </a:solidFill>
              </a:rPr>
              <a:t> </a:t>
            </a:r>
            <a:r>
              <a:rPr lang="en-US" sz="1400" i="1" dirty="0" err="1">
                <a:solidFill>
                  <a:srgbClr val="222222"/>
                </a:solidFill>
              </a:rPr>
              <a:t>Bengio</a:t>
            </a:r>
            <a:r>
              <a:rPr lang="en-US" sz="1400" i="1" dirty="0">
                <a:solidFill>
                  <a:srgbClr val="222222"/>
                </a:solidFill>
              </a:rPr>
              <a:t>. "</a:t>
            </a:r>
            <a:r>
              <a:rPr lang="en-US" sz="1400" b="1" i="1" dirty="0">
                <a:solidFill>
                  <a:srgbClr val="222222"/>
                </a:solidFill>
                <a:hlinkClick r:id="rId4"/>
              </a:rPr>
              <a:t>Random search for hyper-parameter optimization.</a:t>
            </a:r>
            <a:r>
              <a:rPr lang="en-US" sz="1400" i="1" dirty="0">
                <a:solidFill>
                  <a:srgbClr val="222222"/>
                </a:solidFill>
              </a:rPr>
              <a:t>" Journal of Machine Learning Research, Feb (2012)</a:t>
            </a:r>
            <a:endParaRPr lang="el-GR" sz="1400" i="1" dirty="0"/>
          </a:p>
          <a:p>
            <a:pPr>
              <a:buClr>
                <a:schemeClr val="tx1"/>
              </a:buClr>
              <a:buFont typeface="Wingdings" charset="2"/>
              <a:buChar char="q"/>
            </a:pPr>
            <a:r>
              <a:rPr lang="en-US" sz="1400" i="1" dirty="0">
                <a:ea typeface="Arial" charset="0"/>
                <a:cs typeface="Arial" charset="0"/>
              </a:rPr>
              <a:t>Kim, Y. “</a:t>
            </a:r>
            <a:r>
              <a:rPr lang="en-US" sz="1400" b="1" i="1" dirty="0">
                <a:ea typeface="Arial" charset="0"/>
                <a:cs typeface="Arial" charset="0"/>
              </a:rPr>
              <a:t>Convolutional Neural Networks for Sentence Classification</a:t>
            </a:r>
            <a:r>
              <a:rPr lang="en-US" sz="1400" i="1" dirty="0">
                <a:ea typeface="Arial" charset="0"/>
                <a:cs typeface="Arial" charset="0"/>
              </a:rPr>
              <a:t>”, EMNLP (2014</a:t>
            </a:r>
            <a:r>
              <a:rPr lang="en-US" sz="1400" i="1" dirty="0" smtClean="0">
                <a:ea typeface="Arial" charset="0"/>
                <a:cs typeface="Arial" charset="0"/>
              </a:rPr>
              <a:t>)</a:t>
            </a:r>
            <a:endParaRPr lang="en-US" sz="1400" i="1" dirty="0" smtClean="0"/>
          </a:p>
          <a:p>
            <a:pPr>
              <a:buClr>
                <a:schemeClr val="tx1"/>
              </a:buClr>
              <a:buFont typeface="Wingdings" charset="2"/>
              <a:buChar char="q"/>
            </a:pPr>
            <a:r>
              <a:rPr lang="en-US" sz="1400" dirty="0" err="1"/>
              <a:t>Severyn</a:t>
            </a:r>
            <a:r>
              <a:rPr lang="en-US" sz="1400" dirty="0"/>
              <a:t>, </a:t>
            </a:r>
            <a:r>
              <a:rPr lang="en-US" sz="1400" dirty="0" err="1"/>
              <a:t>Aliaksei</a:t>
            </a:r>
            <a:r>
              <a:rPr lang="en-US" sz="1400" dirty="0"/>
              <a:t>, and Alessandro </a:t>
            </a:r>
            <a:r>
              <a:rPr lang="en-US" sz="1400" dirty="0" err="1"/>
              <a:t>Moschitti</a:t>
            </a:r>
            <a:r>
              <a:rPr lang="en-US" sz="1400" dirty="0"/>
              <a:t>. "</a:t>
            </a:r>
            <a:r>
              <a:rPr lang="en-US" sz="1400" b="1" dirty="0"/>
              <a:t>UNITN: Training Deep Convolutional Neural Network for Twitter Sentiment Classification.</a:t>
            </a:r>
            <a:r>
              <a:rPr lang="en-US" sz="1400" dirty="0"/>
              <a:t>" </a:t>
            </a:r>
            <a:r>
              <a:rPr lang="en-US" sz="1400" i="1" dirty="0" err="1"/>
              <a:t>SemEval</a:t>
            </a:r>
            <a:r>
              <a:rPr lang="en-US" sz="1400" i="1" dirty="0"/>
              <a:t>@ </a:t>
            </a:r>
            <a:r>
              <a:rPr lang="en-US" sz="1400" i="1" dirty="0" smtClean="0"/>
              <a:t>NAACL-HLT</a:t>
            </a:r>
            <a:r>
              <a:rPr lang="en-US" sz="1400" dirty="0"/>
              <a:t> </a:t>
            </a:r>
            <a:r>
              <a:rPr lang="en-US" sz="1400" dirty="0" smtClean="0"/>
              <a:t>(2015)</a:t>
            </a:r>
          </a:p>
          <a:p>
            <a:pPr>
              <a:spcBef>
                <a:spcPts val="0"/>
              </a:spcBef>
              <a:buClr>
                <a:schemeClr val="tx1"/>
              </a:buClr>
              <a:buSzTx/>
              <a:buFont typeface="Wingdings" charset="2"/>
              <a:buChar char="q"/>
              <a:defRPr/>
            </a:pPr>
            <a:r>
              <a:rPr lang="en-US" sz="1400" i="1" dirty="0" smtClean="0">
                <a:solidFill>
                  <a:srgbClr val="222222"/>
                </a:solidFill>
              </a:rPr>
              <a:t>Cho</a:t>
            </a:r>
            <a:r>
              <a:rPr lang="en-US" sz="1400" i="1" dirty="0">
                <a:solidFill>
                  <a:srgbClr val="222222"/>
                </a:solidFill>
              </a:rPr>
              <a:t>, </a:t>
            </a:r>
            <a:r>
              <a:rPr lang="en-US" sz="1400" i="1" dirty="0" err="1">
                <a:solidFill>
                  <a:srgbClr val="222222"/>
                </a:solidFill>
              </a:rPr>
              <a:t>Kyunghyun</a:t>
            </a:r>
            <a:r>
              <a:rPr lang="en-US" sz="1400" i="1" dirty="0">
                <a:solidFill>
                  <a:srgbClr val="222222"/>
                </a:solidFill>
              </a:rPr>
              <a:t>, et al. "</a:t>
            </a:r>
            <a:r>
              <a:rPr lang="en-US" sz="1400" b="1" i="1" dirty="0">
                <a:solidFill>
                  <a:srgbClr val="222222"/>
                </a:solidFill>
              </a:rPr>
              <a:t>Learning phrase representations using RNN encoder-decoder for statistical machine translation</a:t>
            </a:r>
            <a:r>
              <a:rPr lang="en-US" sz="1400" i="1" dirty="0">
                <a:solidFill>
                  <a:srgbClr val="222222"/>
                </a:solidFill>
              </a:rPr>
              <a:t>." EMNLP </a:t>
            </a:r>
            <a:r>
              <a:rPr lang="en-US" sz="1400" i="1" dirty="0" smtClean="0">
                <a:solidFill>
                  <a:srgbClr val="222222"/>
                </a:solidFill>
              </a:rPr>
              <a:t>(2014)</a:t>
            </a:r>
          </a:p>
          <a:p>
            <a:pPr>
              <a:spcBef>
                <a:spcPts val="0"/>
              </a:spcBef>
              <a:buClr>
                <a:schemeClr val="tx1"/>
              </a:buClr>
              <a:buSzTx/>
              <a:buFont typeface="Wingdings" charset="2"/>
              <a:buChar char="q"/>
              <a:defRPr/>
            </a:pPr>
            <a:r>
              <a:rPr lang="en-US" sz="1400" dirty="0"/>
              <a:t>Ilya </a:t>
            </a:r>
            <a:r>
              <a:rPr lang="en-US" sz="1400" dirty="0" err="1" smtClean="0"/>
              <a:t>Sutskever</a:t>
            </a:r>
            <a:r>
              <a:rPr lang="en-US" sz="1400" dirty="0"/>
              <a:t> </a:t>
            </a:r>
            <a:r>
              <a:rPr lang="en-US" sz="1400" dirty="0" smtClean="0"/>
              <a:t>et al. “</a:t>
            </a:r>
            <a:r>
              <a:rPr lang="en-US" sz="1400" b="1" dirty="0" smtClean="0"/>
              <a:t>Sequence </a:t>
            </a:r>
            <a:r>
              <a:rPr lang="en-US" sz="1400" b="1" dirty="0"/>
              <a:t>to sequence learning with neural </a:t>
            </a:r>
            <a:r>
              <a:rPr lang="en-US" sz="1400" b="1" dirty="0" smtClean="0"/>
              <a:t>networks.”  </a:t>
            </a:r>
            <a:r>
              <a:rPr lang="en-US" sz="1400" i="1" dirty="0" smtClean="0"/>
              <a:t>NIPS (</a:t>
            </a:r>
            <a:r>
              <a:rPr lang="en-US" sz="1400" dirty="0" smtClean="0"/>
              <a:t>2014)</a:t>
            </a:r>
            <a:r>
              <a:rPr lang="en-US" sz="1400" i="1" dirty="0" smtClean="0"/>
              <a:t> </a:t>
            </a:r>
            <a:endParaRPr lang="en-US" sz="1400" i="1" dirty="0">
              <a:ea typeface="Arial" charset="0"/>
              <a:cs typeface="Arial" charset="0"/>
            </a:endParaRPr>
          </a:p>
          <a:p>
            <a:pPr>
              <a:buClr>
                <a:schemeClr val="tx1"/>
              </a:buClr>
              <a:buFont typeface="Wingdings" charset="2"/>
              <a:buChar char="q"/>
            </a:pPr>
            <a:r>
              <a:rPr lang="en-US" sz="1400" i="1" dirty="0" err="1">
                <a:solidFill>
                  <a:srgbClr val="222222"/>
                </a:solidFill>
              </a:rPr>
              <a:t>Bahdanau</a:t>
            </a:r>
            <a:r>
              <a:rPr lang="en-US" sz="1400" i="1" dirty="0">
                <a:solidFill>
                  <a:srgbClr val="222222"/>
                </a:solidFill>
              </a:rPr>
              <a:t> </a:t>
            </a:r>
            <a:r>
              <a:rPr lang="en-US" sz="1400" i="1" dirty="0" smtClean="0">
                <a:solidFill>
                  <a:srgbClr val="222222"/>
                </a:solidFill>
              </a:rPr>
              <a:t>et </a:t>
            </a:r>
            <a:r>
              <a:rPr lang="en-US" sz="1400" i="1" dirty="0">
                <a:solidFill>
                  <a:srgbClr val="222222"/>
                </a:solidFill>
              </a:rPr>
              <a:t>al. "</a:t>
            </a:r>
            <a:r>
              <a:rPr lang="en-US" sz="1400" b="1" i="1" dirty="0">
                <a:solidFill>
                  <a:srgbClr val="222222"/>
                </a:solidFill>
              </a:rPr>
              <a:t>Neural machine translation by jointly learning to align and translate.</a:t>
            </a:r>
            <a:r>
              <a:rPr lang="en-US" sz="1400" i="1" dirty="0">
                <a:solidFill>
                  <a:srgbClr val="222222"/>
                </a:solidFill>
              </a:rPr>
              <a:t>" ICLR (2015</a:t>
            </a:r>
            <a:r>
              <a:rPr lang="en-US" sz="1400" i="1" dirty="0" smtClean="0">
                <a:solidFill>
                  <a:srgbClr val="222222"/>
                </a:solidFill>
              </a:rPr>
              <a:t>)</a:t>
            </a:r>
          </a:p>
          <a:p>
            <a:pPr>
              <a:buClr>
                <a:schemeClr val="tx1"/>
              </a:buClr>
              <a:buFont typeface="Wingdings" charset="2"/>
              <a:buChar char="q"/>
            </a:pPr>
            <a:r>
              <a:rPr lang="en-US" sz="1400" i="1" dirty="0">
                <a:ea typeface="Arial" charset="0"/>
                <a:cs typeface="Arial" charset="0"/>
              </a:rPr>
              <a:t>Gal, Y., Islam, R., </a:t>
            </a:r>
            <a:r>
              <a:rPr lang="en-US" sz="1400" i="1" dirty="0" err="1">
                <a:ea typeface="Arial" charset="0"/>
                <a:cs typeface="Arial" charset="0"/>
              </a:rPr>
              <a:t>Ghahramani</a:t>
            </a:r>
            <a:r>
              <a:rPr lang="en-US" sz="1400" i="1" dirty="0">
                <a:ea typeface="Arial" charset="0"/>
                <a:cs typeface="Arial" charset="0"/>
              </a:rPr>
              <a:t>, Z. “</a:t>
            </a:r>
            <a:r>
              <a:rPr lang="en-US" sz="1400" b="1" i="1" dirty="0">
                <a:ea typeface="Arial" charset="0"/>
                <a:cs typeface="Arial" charset="0"/>
              </a:rPr>
              <a:t>Deep Bayesian Active Learning with Image Data</a:t>
            </a:r>
            <a:r>
              <a:rPr lang="en-US" sz="1400" i="1" dirty="0">
                <a:ea typeface="Arial" charset="0"/>
                <a:cs typeface="Arial" charset="0"/>
              </a:rPr>
              <a:t>.” ICML (2017)</a:t>
            </a:r>
          </a:p>
          <a:p>
            <a:pPr>
              <a:buClr>
                <a:schemeClr val="tx1"/>
              </a:buClr>
              <a:buFont typeface="Wingdings" charset="2"/>
              <a:buChar char="q"/>
            </a:pPr>
            <a:r>
              <a:rPr lang="en-US" sz="1400" i="1" dirty="0">
                <a:ea typeface="Arial" charset="0"/>
                <a:cs typeface="Arial" charset="0"/>
              </a:rPr>
              <a:t>Nair, V., Hinton, G.E. “</a:t>
            </a:r>
            <a:r>
              <a:rPr lang="en-US" sz="1400" b="1" i="1" dirty="0">
                <a:ea typeface="Arial" charset="0"/>
                <a:cs typeface="Arial" charset="0"/>
              </a:rPr>
              <a:t>Rectified linear units improve restricted </a:t>
            </a:r>
            <a:r>
              <a:rPr lang="en-US" sz="1400" b="1" i="1" dirty="0" err="1">
                <a:ea typeface="Arial" charset="0"/>
                <a:cs typeface="Arial" charset="0"/>
              </a:rPr>
              <a:t>boltzmann</a:t>
            </a:r>
            <a:r>
              <a:rPr lang="en-US" sz="1400" b="1" i="1" dirty="0">
                <a:ea typeface="Arial" charset="0"/>
                <a:cs typeface="Arial" charset="0"/>
              </a:rPr>
              <a:t> machines</a:t>
            </a:r>
            <a:r>
              <a:rPr lang="en-US" sz="1400" i="1" dirty="0">
                <a:ea typeface="Arial" charset="0"/>
                <a:cs typeface="Arial" charset="0"/>
              </a:rPr>
              <a:t>.” ICML (2010)</a:t>
            </a:r>
          </a:p>
          <a:p>
            <a:pPr>
              <a:buClr>
                <a:schemeClr val="tx1"/>
              </a:buClr>
              <a:buFont typeface="Wingdings" charset="2"/>
              <a:buChar char="q"/>
            </a:pPr>
            <a:r>
              <a:rPr lang="en-US" sz="1400" dirty="0"/>
              <a:t>Ronan </a:t>
            </a:r>
            <a:r>
              <a:rPr lang="en-US" sz="1400" dirty="0" err="1"/>
              <a:t>Collobert</a:t>
            </a:r>
            <a:r>
              <a:rPr lang="en-US" sz="1400" dirty="0"/>
              <a:t>, et al. “</a:t>
            </a:r>
            <a:r>
              <a:rPr lang="en-US" sz="1400" b="1" dirty="0"/>
              <a:t>Natural language processing (almost) from scratch</a:t>
            </a:r>
            <a:r>
              <a:rPr lang="en-US" sz="1400" dirty="0"/>
              <a:t>.” </a:t>
            </a:r>
            <a:r>
              <a:rPr lang="en-US" sz="1400" i="1" dirty="0"/>
              <a:t>JMLR</a:t>
            </a:r>
            <a:r>
              <a:rPr lang="en-US" sz="1400" dirty="0"/>
              <a:t> (2011</a:t>
            </a:r>
            <a:r>
              <a:rPr lang="en-US" sz="1400" dirty="0" smtClean="0"/>
              <a:t>)</a:t>
            </a:r>
          </a:p>
          <a:p>
            <a:pPr>
              <a:buClr>
                <a:schemeClr val="tx1"/>
              </a:buClr>
              <a:buFont typeface="Wingdings" charset="2"/>
              <a:buChar char="q"/>
            </a:pPr>
            <a:endParaRPr lang="en-US" sz="1400" i="1" dirty="0" smtClean="0"/>
          </a:p>
          <a:p>
            <a:pPr>
              <a:buClr>
                <a:schemeClr val="tx1"/>
              </a:buClr>
              <a:buFont typeface="Wingdings" charset="2"/>
              <a:buChar char="q"/>
            </a:pPr>
            <a:r>
              <a:rPr lang="en-US" sz="1300" i="1" dirty="0"/>
              <a:t>Kumar, Shantanu. "A Survey of Deep Learning Methods for Relation Extraction." </a:t>
            </a:r>
            <a:r>
              <a:rPr lang="en-US" sz="1300" i="1" dirty="0" err="1"/>
              <a:t>arXiv</a:t>
            </a:r>
            <a:r>
              <a:rPr lang="en-US" sz="1300" i="1" dirty="0"/>
              <a:t> preprint arXiv:1705.03645 (</a:t>
            </a:r>
            <a:r>
              <a:rPr lang="en-US" sz="1300" i="1" dirty="0" smtClean="0"/>
              <a:t>2017)</a:t>
            </a:r>
          </a:p>
          <a:p>
            <a:pPr>
              <a:buClr>
                <a:schemeClr val="tx1"/>
              </a:buClr>
              <a:buFont typeface="Wingdings" charset="2"/>
              <a:buChar char="q"/>
            </a:pPr>
            <a:r>
              <a:rPr lang="en-US" sz="1300" i="1" dirty="0">
                <a:solidFill>
                  <a:srgbClr val="24292E"/>
                </a:solidFill>
              </a:rPr>
              <a:t>Lin et al. “Neural Relation Extraction with Selective Attention over Instances” ACL (2016) </a:t>
            </a:r>
            <a:r>
              <a:rPr lang="en-US" sz="1300" i="1" dirty="0">
                <a:solidFill>
                  <a:srgbClr val="24292E"/>
                </a:solidFill>
                <a:hlinkClick r:id="rId5"/>
              </a:rPr>
              <a:t>[code</a:t>
            </a:r>
            <a:r>
              <a:rPr lang="en-US" sz="1300" i="1" dirty="0" smtClean="0">
                <a:solidFill>
                  <a:srgbClr val="24292E"/>
                </a:solidFill>
                <a:hlinkClick r:id="rId5"/>
              </a:rPr>
              <a:t>]</a:t>
            </a:r>
            <a:endParaRPr lang="en-US" sz="1300" i="1" dirty="0" smtClean="0">
              <a:solidFill>
                <a:srgbClr val="24292E"/>
              </a:solidFill>
            </a:endParaRPr>
          </a:p>
          <a:p>
            <a:pPr>
              <a:buClr>
                <a:schemeClr val="tx1"/>
              </a:buClr>
              <a:buFont typeface="Wingdings" charset="2"/>
              <a:buChar char="q"/>
            </a:pPr>
            <a:r>
              <a:rPr lang="en-US" sz="1300" i="1" dirty="0">
                <a:ea typeface="Arial" charset="0"/>
                <a:cs typeface="Arial" charset="0"/>
              </a:rPr>
              <a:t>Zeng, </a:t>
            </a:r>
            <a:r>
              <a:rPr lang="en-US" sz="1300" i="1" dirty="0" err="1">
                <a:ea typeface="Arial" charset="0"/>
                <a:cs typeface="Arial" charset="0"/>
              </a:rPr>
              <a:t>D.et</a:t>
            </a:r>
            <a:r>
              <a:rPr lang="en-US" sz="1300" i="1" dirty="0">
                <a:ea typeface="Arial" charset="0"/>
                <a:cs typeface="Arial" charset="0"/>
              </a:rPr>
              <a:t> al. “Relation </a:t>
            </a:r>
            <a:r>
              <a:rPr lang="en-US" sz="1300" i="1" dirty="0" smtClean="0">
                <a:ea typeface="Arial" charset="0"/>
                <a:cs typeface="Arial" charset="0"/>
              </a:rPr>
              <a:t>classification </a:t>
            </a:r>
            <a:r>
              <a:rPr lang="en-US" sz="1300" i="1" dirty="0">
                <a:ea typeface="Arial" charset="0"/>
                <a:cs typeface="Arial" charset="0"/>
              </a:rPr>
              <a:t>via convolutional deep neural network</a:t>
            </a:r>
            <a:r>
              <a:rPr lang="en-US" sz="1300" i="1" dirty="0" smtClean="0">
                <a:ea typeface="Arial" charset="0"/>
                <a:cs typeface="Arial" charset="0"/>
              </a:rPr>
              <a:t>”. COLING </a:t>
            </a:r>
            <a:r>
              <a:rPr lang="en-US" sz="1300" i="1" dirty="0">
                <a:ea typeface="Arial" charset="0"/>
                <a:cs typeface="Arial" charset="0"/>
              </a:rPr>
              <a:t>(2014</a:t>
            </a:r>
            <a:r>
              <a:rPr lang="en-US" sz="1300" i="1" dirty="0" smtClean="0">
                <a:ea typeface="Arial" charset="0"/>
                <a:cs typeface="Arial" charset="0"/>
              </a:rPr>
              <a:t>)</a:t>
            </a:r>
          </a:p>
          <a:p>
            <a:pPr>
              <a:buClr>
                <a:schemeClr val="tx1"/>
              </a:buClr>
              <a:buFont typeface="Wingdings" charset="2"/>
              <a:buChar char="q"/>
            </a:pPr>
            <a:r>
              <a:rPr lang="en-US" sz="1300" i="1" dirty="0">
                <a:ea typeface="Arial" charset="0"/>
                <a:cs typeface="Arial" charset="0"/>
              </a:rPr>
              <a:t>Nguyen, T.H., </a:t>
            </a:r>
            <a:r>
              <a:rPr lang="en-US" sz="1300" i="1" dirty="0" err="1">
                <a:ea typeface="Arial" charset="0"/>
                <a:cs typeface="Arial" charset="0"/>
              </a:rPr>
              <a:t>Grishman</a:t>
            </a:r>
            <a:r>
              <a:rPr lang="en-US" sz="1300" i="1" dirty="0">
                <a:ea typeface="Arial" charset="0"/>
                <a:cs typeface="Arial" charset="0"/>
              </a:rPr>
              <a:t>, R. “Relation extraction: Perspective from </a:t>
            </a:r>
            <a:r>
              <a:rPr lang="en-US" sz="1300" i="1" dirty="0" smtClean="0">
                <a:ea typeface="Arial" charset="0"/>
                <a:cs typeface="Arial" charset="0"/>
              </a:rPr>
              <a:t>CNNs.” </a:t>
            </a:r>
            <a:r>
              <a:rPr lang="en-US" sz="1300" i="1" dirty="0">
                <a:ea typeface="Arial" charset="0"/>
                <a:cs typeface="Arial" charset="0"/>
              </a:rPr>
              <a:t>VS@ HLT-NAACL. (2015</a:t>
            </a:r>
            <a:r>
              <a:rPr lang="en-US" sz="1300" i="1" dirty="0" smtClean="0">
                <a:ea typeface="Arial" charset="0"/>
                <a:cs typeface="Arial" charset="0"/>
              </a:rPr>
              <a:t>)</a:t>
            </a:r>
          </a:p>
          <a:p>
            <a:pPr>
              <a:buClr>
                <a:schemeClr val="tx1"/>
              </a:buClr>
              <a:buFont typeface="Wingdings" charset="2"/>
              <a:buChar char="q"/>
            </a:pPr>
            <a:r>
              <a:rPr lang="en-US" sz="1300" i="1" dirty="0">
                <a:ea typeface="Arial" charset="0"/>
                <a:cs typeface="Arial" charset="0"/>
              </a:rPr>
              <a:t>Zhang, D., Wang, D. “Relation classification </a:t>
            </a:r>
            <a:r>
              <a:rPr lang="en-US" sz="1300" i="1" dirty="0" smtClean="0">
                <a:ea typeface="Arial" charset="0"/>
                <a:cs typeface="Arial" charset="0"/>
              </a:rPr>
              <a:t>via </a:t>
            </a:r>
            <a:r>
              <a:rPr lang="en-US" sz="1300" i="1" dirty="0">
                <a:ea typeface="Arial" charset="0"/>
                <a:cs typeface="Arial" charset="0"/>
              </a:rPr>
              <a:t>recurrent </a:t>
            </a:r>
            <a:r>
              <a:rPr lang="en-US" sz="1300" i="1" dirty="0" smtClean="0">
                <a:ea typeface="Arial" charset="0"/>
                <a:cs typeface="Arial" charset="0"/>
              </a:rPr>
              <a:t>NN.” </a:t>
            </a:r>
            <a:r>
              <a:rPr lang="en-US" sz="1300" i="1" dirty="0">
                <a:ea typeface="Arial" charset="0"/>
                <a:cs typeface="Arial" charset="0"/>
              </a:rPr>
              <a:t>-</a:t>
            </a:r>
            <a:r>
              <a:rPr lang="en-US" sz="1300" i="1" dirty="0" err="1">
                <a:ea typeface="Arial" charset="0"/>
                <a:cs typeface="Arial" charset="0"/>
              </a:rPr>
              <a:t>arXiv</a:t>
            </a:r>
            <a:r>
              <a:rPr lang="en-US" sz="1300" i="1" dirty="0">
                <a:ea typeface="Arial" charset="0"/>
                <a:cs typeface="Arial" charset="0"/>
              </a:rPr>
              <a:t> preprint arXiv:1508.01006 (2015)</a:t>
            </a:r>
          </a:p>
          <a:p>
            <a:pPr>
              <a:buClr>
                <a:schemeClr val="tx1"/>
              </a:buClr>
              <a:buFont typeface="Wingdings" charset="2"/>
              <a:buChar char="q"/>
            </a:pPr>
            <a:r>
              <a:rPr lang="en-US" sz="1300" i="1" dirty="0">
                <a:ea typeface="Arial" charset="0"/>
                <a:cs typeface="Arial" charset="0"/>
              </a:rPr>
              <a:t>Zhou, P. et al. “Attention-based bidirectional LSTM networks for relation classification </a:t>
            </a:r>
            <a:r>
              <a:rPr lang="en-US" sz="1300" i="1" dirty="0" smtClean="0">
                <a:ea typeface="Arial" charset="0"/>
                <a:cs typeface="Arial" charset="0"/>
              </a:rPr>
              <a:t>. </a:t>
            </a:r>
            <a:r>
              <a:rPr lang="en-US" sz="1300" i="1" dirty="0">
                <a:ea typeface="Arial" charset="0"/>
                <a:cs typeface="Arial" charset="0"/>
              </a:rPr>
              <a:t>ACL (2016</a:t>
            </a:r>
            <a:r>
              <a:rPr lang="en-US" sz="1300" i="1" dirty="0" smtClean="0">
                <a:ea typeface="Arial" charset="0"/>
                <a:cs typeface="Arial" charset="0"/>
              </a:rPr>
              <a:t>)</a:t>
            </a:r>
          </a:p>
          <a:p>
            <a:pPr>
              <a:buClr>
                <a:schemeClr val="tx1"/>
              </a:buClr>
              <a:buFont typeface="Wingdings" charset="2"/>
              <a:buChar char="q"/>
            </a:pPr>
            <a:r>
              <a:rPr lang="en-US" sz="1300" dirty="0" smtClean="0"/>
              <a:t>Mike </a:t>
            </a:r>
            <a:r>
              <a:rPr lang="en-US" sz="1300" dirty="0" err="1" smtClean="0"/>
              <a:t>Mintz</a:t>
            </a:r>
            <a:r>
              <a:rPr lang="en-US" sz="1300" dirty="0" smtClean="0"/>
              <a:t> et al. “Distant </a:t>
            </a:r>
            <a:r>
              <a:rPr lang="en-US" sz="1300" dirty="0"/>
              <a:t>supervision for relation </a:t>
            </a:r>
            <a:r>
              <a:rPr lang="en-US" sz="1300" dirty="0" smtClean="0"/>
              <a:t>extraction </a:t>
            </a:r>
            <a:r>
              <a:rPr lang="en-US" sz="1300" dirty="0"/>
              <a:t>without labeled data</a:t>
            </a:r>
            <a:r>
              <a:rPr lang="en-US" sz="1300" dirty="0" smtClean="0"/>
              <a:t>.” </a:t>
            </a:r>
            <a:r>
              <a:rPr lang="en-US" sz="1300" i="1" dirty="0" smtClean="0"/>
              <a:t>ACL- </a:t>
            </a:r>
            <a:r>
              <a:rPr lang="en-US" sz="1300" i="1" dirty="0"/>
              <a:t>IJCNLP </a:t>
            </a:r>
            <a:r>
              <a:rPr lang="en-US" sz="1300" i="1" dirty="0" smtClean="0"/>
              <a:t>(2009)</a:t>
            </a:r>
            <a:endParaRPr lang="en-US" sz="1300" dirty="0"/>
          </a:p>
        </p:txBody>
      </p:sp>
      <p:sp>
        <p:nvSpPr>
          <p:cNvPr id="4" name="Title 1"/>
          <p:cNvSpPr txBox="1">
            <a:spLocks/>
          </p:cNvSpPr>
          <p:nvPr/>
        </p:nvSpPr>
        <p:spPr>
          <a:xfrm>
            <a:off x="551280" y="182563"/>
            <a:ext cx="8041440" cy="1189037"/>
          </a:xfrm>
          <a:prstGeom prst="rect">
            <a:avLst/>
          </a:prstGeom>
        </p:spPr>
        <p:txBody>
          <a:bodyPr vert="horz" lIns="91440" tIns="45720" rIns="91440" bIns="45720" rtlCol="0" anchor="t">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References</a:t>
            </a:r>
            <a:endParaRPr lang="en-US" dirty="0"/>
          </a:p>
        </p:txBody>
      </p:sp>
    </p:spTree>
    <p:extLst>
      <p:ext uri="{BB962C8B-B14F-4D97-AF65-F5344CB8AC3E}">
        <p14:creationId xmlns:p14="http://schemas.microsoft.com/office/powerpoint/2010/main" val="13689285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Σύμβολο κράτησης θέσης περιεχομένου 2"/>
          <p:cNvSpPr>
            <a:spLocks noGrp="1"/>
          </p:cNvSpPr>
          <p:nvPr>
            <p:ph idx="1"/>
          </p:nvPr>
        </p:nvSpPr>
        <p:spPr>
          <a:xfrm>
            <a:off x="184245" y="1371600"/>
            <a:ext cx="8775510" cy="4879075"/>
          </a:xfrm>
        </p:spPr>
        <p:txBody>
          <a:bodyPr>
            <a:noAutofit/>
          </a:bodyPr>
          <a:lstStyle/>
          <a:p>
            <a:pPr>
              <a:buFont typeface="Wingdings" charset="2"/>
              <a:buChar char="§"/>
            </a:pPr>
            <a:r>
              <a:rPr lang="en-US" sz="1400" dirty="0">
                <a:solidFill>
                  <a:schemeClr val="tx1"/>
                </a:solidFill>
                <a:hlinkClick r:id="rId3"/>
              </a:rPr>
              <a:t>http://web.stanford.edu/class/cs224n</a:t>
            </a:r>
            <a:r>
              <a:rPr lang="en-US" sz="1400" dirty="0">
                <a:solidFill>
                  <a:schemeClr val="tx1"/>
                </a:solidFill>
              </a:rPr>
              <a:t> </a:t>
            </a:r>
          </a:p>
          <a:p>
            <a:pPr>
              <a:buFont typeface="Wingdings" charset="2"/>
              <a:buChar char="§"/>
            </a:pPr>
            <a:r>
              <a:rPr lang="en-US" sz="1400" dirty="0">
                <a:solidFill>
                  <a:schemeClr val="tx1"/>
                </a:solidFill>
                <a:hlinkClick r:id="rId4"/>
              </a:rPr>
              <a:t>https://www.coursera.org/specializations/deep-learning</a:t>
            </a:r>
            <a:endParaRPr lang="en-US" sz="1400" dirty="0">
              <a:solidFill>
                <a:schemeClr val="tx1"/>
              </a:solidFill>
            </a:endParaRPr>
          </a:p>
          <a:p>
            <a:pPr>
              <a:buFont typeface="Wingdings" charset="2"/>
              <a:buChar char="§"/>
            </a:pPr>
            <a:r>
              <a:rPr lang="en-US" sz="1400" dirty="0">
                <a:solidFill>
                  <a:schemeClr val="tx1"/>
                </a:solidFill>
                <a:hlinkClick r:id="rId5"/>
              </a:rPr>
              <a:t>https://chrisalbon.com/#Deep-Learning</a:t>
            </a:r>
            <a:endParaRPr lang="en-US" sz="1400" dirty="0">
              <a:solidFill>
                <a:schemeClr val="tx1"/>
              </a:solidFill>
            </a:endParaRPr>
          </a:p>
          <a:p>
            <a:pPr>
              <a:buFont typeface="Wingdings" charset="2"/>
              <a:buChar char="§"/>
            </a:pPr>
            <a:r>
              <a:rPr lang="en-US" sz="1400" dirty="0">
                <a:solidFill>
                  <a:schemeClr val="tx1"/>
                </a:solidFill>
                <a:hlinkClick r:id="rId6"/>
              </a:rPr>
              <a:t>http://www.asimovinstitute.org/neural-network-zoo</a:t>
            </a:r>
            <a:r>
              <a:rPr lang="en-US" sz="1400" dirty="0">
                <a:solidFill>
                  <a:schemeClr val="tx1"/>
                </a:solidFill>
              </a:rPr>
              <a:t> </a:t>
            </a:r>
            <a:endParaRPr lang="en-US" sz="1400" dirty="0" smtClean="0">
              <a:solidFill>
                <a:schemeClr val="tx1"/>
              </a:solidFill>
            </a:endParaRPr>
          </a:p>
          <a:p>
            <a:pPr>
              <a:buFont typeface="Wingdings" charset="2"/>
              <a:buChar char="§"/>
            </a:pPr>
            <a:r>
              <a:rPr lang="en-US" sz="1400" i="1" dirty="0">
                <a:solidFill>
                  <a:schemeClr val="tx1"/>
                </a:solidFill>
                <a:hlinkClick r:id="rId7"/>
              </a:rPr>
              <a:t>http://</a:t>
            </a:r>
            <a:r>
              <a:rPr lang="en-US" sz="1400" i="1" dirty="0" smtClean="0">
                <a:solidFill>
                  <a:schemeClr val="tx1"/>
                </a:solidFill>
                <a:hlinkClick r:id="rId7"/>
              </a:rPr>
              <a:t>cs231n.github.io/optimization-2</a:t>
            </a:r>
          </a:p>
          <a:p>
            <a:pPr>
              <a:buFont typeface="Wingdings" charset="2"/>
              <a:buChar char="§"/>
            </a:pPr>
            <a:r>
              <a:rPr lang="el-GR" sz="1400" i="1" dirty="0" smtClean="0">
                <a:solidFill>
                  <a:schemeClr val="tx1"/>
                </a:solidFill>
                <a:hlinkClick r:id="rId7"/>
              </a:rPr>
              <a:t>https</a:t>
            </a:r>
            <a:r>
              <a:rPr lang="el-GR" sz="1400" i="1" dirty="0">
                <a:solidFill>
                  <a:schemeClr val="tx1"/>
                </a:solidFill>
                <a:hlinkClick r:id="rId7"/>
              </a:rPr>
              <a:t>://medium.com/@ramrajchandradevan/the-evolution-of-gradient-descend-optimization-algorithm-4106a6702d39</a:t>
            </a:r>
            <a:r>
              <a:rPr lang="en-US" sz="1400" i="1" dirty="0">
                <a:solidFill>
                  <a:schemeClr val="tx1"/>
                </a:solidFill>
              </a:rPr>
              <a:t> </a:t>
            </a:r>
          </a:p>
          <a:p>
            <a:pPr>
              <a:buFont typeface="Wingdings" charset="2"/>
              <a:buChar char="§"/>
            </a:pPr>
            <a:r>
              <a:rPr lang="en-US" sz="1400" dirty="0">
                <a:solidFill>
                  <a:schemeClr val="tx1"/>
                </a:solidFill>
                <a:hlinkClick r:id="rId8"/>
              </a:rPr>
              <a:t>https://</a:t>
            </a:r>
            <a:r>
              <a:rPr lang="en-US" sz="1400" dirty="0" smtClean="0">
                <a:solidFill>
                  <a:schemeClr val="tx1"/>
                </a:solidFill>
                <a:hlinkClick r:id="rId8"/>
              </a:rPr>
              <a:t>arimo.com/data-science/2016/bayesian-optimization-hyperparameter-tuning</a:t>
            </a:r>
            <a:r>
              <a:rPr lang="en-US" sz="1400" dirty="0" smtClean="0">
                <a:solidFill>
                  <a:schemeClr val="tx1"/>
                </a:solidFill>
              </a:rPr>
              <a:t> </a:t>
            </a:r>
            <a:endParaRPr lang="en-US" sz="1400" dirty="0">
              <a:solidFill>
                <a:schemeClr val="tx1"/>
              </a:solidFill>
            </a:endParaRPr>
          </a:p>
          <a:p>
            <a:pPr>
              <a:buFont typeface="Wingdings" charset="2"/>
              <a:buChar char="§"/>
            </a:pPr>
            <a:r>
              <a:rPr lang="en-US" sz="1400" dirty="0" smtClean="0">
                <a:solidFill>
                  <a:schemeClr val="tx1"/>
                </a:solidFill>
                <a:hlinkClick r:id="rId9"/>
              </a:rPr>
              <a:t>http</a:t>
            </a:r>
            <a:r>
              <a:rPr lang="en-US" sz="1400" dirty="0">
                <a:solidFill>
                  <a:schemeClr val="tx1"/>
                </a:solidFill>
                <a:hlinkClick r:id="rId9"/>
              </a:rPr>
              <a:t>://</a:t>
            </a:r>
            <a:r>
              <a:rPr lang="en-US" sz="1400" dirty="0" smtClean="0">
                <a:solidFill>
                  <a:schemeClr val="tx1"/>
                </a:solidFill>
                <a:hlinkClick r:id="rId9"/>
              </a:rPr>
              <a:t>www.wildml.com/2015/12/implementing-a-cnn-for-text-classification-in-tensorflow</a:t>
            </a:r>
            <a:r>
              <a:rPr lang="en-US" sz="1400" dirty="0" smtClean="0">
                <a:solidFill>
                  <a:schemeClr val="tx1"/>
                </a:solidFill>
              </a:rPr>
              <a:t> </a:t>
            </a:r>
            <a:endParaRPr lang="en-US" sz="1400" dirty="0">
              <a:solidFill>
                <a:schemeClr val="tx1"/>
              </a:solidFill>
            </a:endParaRPr>
          </a:p>
          <a:p>
            <a:pPr>
              <a:buFont typeface="Wingdings" charset="2"/>
              <a:buChar char="§"/>
            </a:pPr>
            <a:r>
              <a:rPr lang="en-US" sz="1400" dirty="0">
                <a:solidFill>
                  <a:schemeClr val="tx1"/>
                </a:solidFill>
                <a:hlinkClick r:id="rId10"/>
              </a:rPr>
              <a:t>http://</a:t>
            </a:r>
            <a:r>
              <a:rPr lang="en-US" sz="1400" dirty="0" smtClean="0">
                <a:solidFill>
                  <a:schemeClr val="tx1"/>
                </a:solidFill>
                <a:hlinkClick r:id="rId10"/>
              </a:rPr>
              <a:t>www.wildml.com/2015/11/understanding-convolutional-neural-networks-for-nlp</a:t>
            </a:r>
            <a:r>
              <a:rPr lang="en-US" sz="1400" dirty="0" smtClean="0">
                <a:solidFill>
                  <a:schemeClr val="tx1"/>
                </a:solidFill>
              </a:rPr>
              <a:t> </a:t>
            </a:r>
            <a:endParaRPr lang="en-US" sz="1400" dirty="0">
              <a:solidFill>
                <a:schemeClr val="tx1"/>
              </a:solidFill>
            </a:endParaRPr>
          </a:p>
          <a:p>
            <a:pPr>
              <a:buFont typeface="Wingdings" charset="2"/>
              <a:buChar char="§"/>
            </a:pPr>
            <a:r>
              <a:rPr lang="en-US" sz="1400" dirty="0">
                <a:solidFill>
                  <a:schemeClr val="tx1"/>
                </a:solidFill>
                <a:hlinkClick r:id="rId11"/>
              </a:rPr>
              <a:t>https://</a:t>
            </a:r>
            <a:r>
              <a:rPr lang="en-US" sz="1400" dirty="0" smtClean="0">
                <a:solidFill>
                  <a:schemeClr val="tx1"/>
                </a:solidFill>
                <a:hlinkClick r:id="rId11"/>
              </a:rPr>
              <a:t>medium.com/technologymadeeasy/the-best-explanation-of-convolutional-neural-networks-on-the-internet-fbb8b1ad5df8</a:t>
            </a:r>
            <a:r>
              <a:rPr lang="en-US" sz="1400" dirty="0" smtClean="0">
                <a:solidFill>
                  <a:schemeClr val="tx1"/>
                </a:solidFill>
              </a:rPr>
              <a:t> </a:t>
            </a:r>
            <a:endParaRPr lang="en-US" sz="1400" dirty="0">
              <a:solidFill>
                <a:schemeClr val="tx1"/>
              </a:solidFill>
            </a:endParaRPr>
          </a:p>
          <a:p>
            <a:pPr>
              <a:buFont typeface="Wingdings" charset="2"/>
              <a:buChar char="§"/>
            </a:pPr>
            <a:r>
              <a:rPr lang="el-GR" sz="1400" i="1" dirty="0">
                <a:solidFill>
                  <a:schemeClr val="tx1"/>
                </a:solidFill>
                <a:hlinkClick r:id="rId12"/>
              </a:rPr>
              <a:t>http://www.wildml.com/2015/09/recurrent-neural-networks-tutorial-part-1-introduction-to-rnns/</a:t>
            </a:r>
            <a:endParaRPr lang="en-US" sz="1400" i="1" dirty="0">
              <a:solidFill>
                <a:schemeClr val="tx1"/>
              </a:solidFill>
            </a:endParaRPr>
          </a:p>
          <a:p>
            <a:pPr>
              <a:buFont typeface="Wingdings" charset="2"/>
              <a:buChar char="§"/>
            </a:pPr>
            <a:r>
              <a:rPr lang="en-US" sz="1400" i="1" dirty="0">
                <a:solidFill>
                  <a:schemeClr val="tx1"/>
                </a:solidFill>
                <a:hlinkClick r:id="rId13"/>
              </a:rPr>
              <a:t>http://www.wildml.com/2015/10/recurrent-neural-network-tutorial-part-4-implementing-a-grulstm-rnn-with-python-and-theano/</a:t>
            </a:r>
            <a:endParaRPr lang="en-US" sz="1400" i="1" dirty="0">
              <a:solidFill>
                <a:schemeClr val="tx1"/>
              </a:solidFill>
            </a:endParaRPr>
          </a:p>
          <a:p>
            <a:pPr>
              <a:buFont typeface="Wingdings" charset="2"/>
              <a:buChar char="§"/>
            </a:pPr>
            <a:r>
              <a:rPr lang="en-US" sz="1400" i="1" dirty="0">
                <a:solidFill>
                  <a:schemeClr val="tx1"/>
                </a:solidFill>
                <a:hlinkClick r:id="rId14"/>
              </a:rPr>
              <a:t>http://</a:t>
            </a:r>
            <a:r>
              <a:rPr lang="en-US" sz="1400" i="1" dirty="0" smtClean="0">
                <a:solidFill>
                  <a:schemeClr val="tx1"/>
                </a:solidFill>
                <a:hlinkClick r:id="rId14"/>
              </a:rPr>
              <a:t>colah.github.io/posts/2015-08-Understanding-LSTMs</a:t>
            </a:r>
            <a:r>
              <a:rPr lang="en-US" sz="1400" i="1" dirty="0" smtClean="0">
                <a:solidFill>
                  <a:schemeClr val="tx1"/>
                </a:solidFill>
              </a:rPr>
              <a:t> </a:t>
            </a:r>
          </a:p>
          <a:p>
            <a:pPr>
              <a:buFont typeface="Wingdings" charset="2"/>
              <a:buChar char="§"/>
            </a:pPr>
            <a:r>
              <a:rPr lang="en-US" sz="1400" dirty="0" smtClean="0">
                <a:solidFill>
                  <a:schemeClr val="tx1"/>
                </a:solidFill>
                <a:hlinkClick r:id="rId15"/>
              </a:rPr>
              <a:t>https</a:t>
            </a:r>
            <a:r>
              <a:rPr lang="en-US" sz="1400" dirty="0">
                <a:solidFill>
                  <a:schemeClr val="tx1"/>
                </a:solidFill>
                <a:hlinkClick r:id="rId15"/>
              </a:rPr>
              <a:t>://</a:t>
            </a:r>
            <a:r>
              <a:rPr lang="en-US" sz="1400" dirty="0" smtClean="0">
                <a:solidFill>
                  <a:schemeClr val="tx1"/>
                </a:solidFill>
                <a:hlinkClick r:id="rId15"/>
              </a:rPr>
              <a:t>github.com/hyperopt/hyperopt</a:t>
            </a:r>
            <a:endParaRPr lang="en-US" sz="1400" dirty="0" smtClean="0">
              <a:solidFill>
                <a:schemeClr val="tx1"/>
              </a:solidFill>
            </a:endParaRPr>
          </a:p>
          <a:p>
            <a:pPr>
              <a:buFont typeface="Wingdings" charset="2"/>
              <a:buChar char="§"/>
            </a:pPr>
            <a:r>
              <a:rPr lang="en-US" sz="1400" dirty="0" smtClean="0">
                <a:solidFill>
                  <a:schemeClr val="tx1"/>
                </a:solidFill>
                <a:hlinkClick r:id="rId16"/>
              </a:rPr>
              <a:t>https</a:t>
            </a:r>
            <a:r>
              <a:rPr lang="en-US" sz="1400" dirty="0">
                <a:solidFill>
                  <a:schemeClr val="tx1"/>
                </a:solidFill>
                <a:hlinkClick r:id="rId16"/>
              </a:rPr>
              <a:t>://</a:t>
            </a:r>
            <a:r>
              <a:rPr lang="en-US" sz="1400" dirty="0" smtClean="0">
                <a:solidFill>
                  <a:schemeClr val="tx1"/>
                </a:solidFill>
                <a:hlinkClick r:id="rId16"/>
              </a:rPr>
              <a:t>github.com/tensorflow/nmt</a:t>
            </a:r>
            <a:r>
              <a:rPr lang="en-US" sz="1400" dirty="0" smtClean="0">
                <a:solidFill>
                  <a:schemeClr val="tx1"/>
                </a:solidFill>
              </a:rPr>
              <a:t> </a:t>
            </a:r>
            <a:endParaRPr lang="en-US" sz="1400" dirty="0">
              <a:solidFill>
                <a:schemeClr val="tx1"/>
              </a:solidFill>
            </a:endParaRPr>
          </a:p>
          <a:p>
            <a:pPr marL="0" indent="0">
              <a:buNone/>
            </a:pPr>
            <a:endParaRPr lang="el-GR" sz="1400" dirty="0"/>
          </a:p>
        </p:txBody>
      </p:sp>
      <p:sp>
        <p:nvSpPr>
          <p:cNvPr id="4" name="Title 1"/>
          <p:cNvSpPr txBox="1">
            <a:spLocks/>
          </p:cNvSpPr>
          <p:nvPr/>
        </p:nvSpPr>
        <p:spPr>
          <a:xfrm>
            <a:off x="551280" y="182563"/>
            <a:ext cx="8041440" cy="1189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References &amp; Resources</a:t>
            </a:r>
            <a:endParaRPr lang="en-US" dirty="0"/>
          </a:p>
        </p:txBody>
      </p:sp>
    </p:spTree>
    <p:extLst>
      <p:ext uri="{BB962C8B-B14F-4D97-AF65-F5344CB8AC3E}">
        <p14:creationId xmlns:p14="http://schemas.microsoft.com/office/powerpoint/2010/main" val="5931220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2562367" y="6121989"/>
            <a:ext cx="5134970" cy="230832"/>
          </a:xfrm>
          <a:prstGeom prst="rect">
            <a:avLst/>
          </a:prstGeom>
        </p:spPr>
        <p:txBody>
          <a:bodyPr wrap="square">
            <a:spAutoFit/>
          </a:bodyPr>
          <a:lstStyle/>
          <a:p>
            <a:r>
              <a:rPr lang="en-US" sz="900" i="1" dirty="0">
                <a:latin typeface="Arial" charset="0"/>
                <a:ea typeface="Arial" charset="0"/>
                <a:cs typeface="Arial" charset="0"/>
              </a:rPr>
              <a:t>https://</a:t>
            </a:r>
            <a:r>
              <a:rPr lang="en-US" sz="900" i="1" dirty="0" err="1">
                <a:latin typeface="Arial" charset="0"/>
                <a:ea typeface="Arial" charset="0"/>
                <a:cs typeface="Arial" charset="0"/>
              </a:rPr>
              <a:t>giphy.com</a:t>
            </a:r>
            <a:r>
              <a:rPr lang="en-US" sz="900" i="1" dirty="0">
                <a:latin typeface="Arial" charset="0"/>
                <a:ea typeface="Arial" charset="0"/>
                <a:cs typeface="Arial" charset="0"/>
              </a:rPr>
              <a:t>/gifs/thanks-thank-you-thnx-3o6ozuHcxTtVWJJn32/download</a:t>
            </a:r>
            <a:endParaRPr lang="el-GR" sz="900" i="1" dirty="0">
              <a:latin typeface="Arial" charset="0"/>
              <a:ea typeface="Arial" charset="0"/>
              <a:cs typeface="Arial" charset="0"/>
            </a:endParaRPr>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231" y="600501"/>
            <a:ext cx="5339687" cy="5339687"/>
          </a:xfrm>
          <a:prstGeom prst="rect">
            <a:avLst/>
          </a:prstGeom>
        </p:spPr>
      </p:pic>
    </p:spTree>
    <p:extLst>
      <p:ext uri="{BB962C8B-B14F-4D97-AF65-F5344CB8AC3E}">
        <p14:creationId xmlns:p14="http://schemas.microsoft.com/office/powerpoint/2010/main" val="4994521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4653</TotalTime>
  <Words>2942</Words>
  <Application>Microsoft Office PowerPoint</Application>
  <PresentationFormat>Pokaz na ekranie (4:3)</PresentationFormat>
  <Paragraphs>650</Paragraphs>
  <Slides>49</Slides>
  <Notes>32</Notes>
  <HiddenSlides>0</HiddenSlides>
  <MMClips>0</MMClips>
  <ScaleCrop>false</ScaleCrop>
  <HeadingPairs>
    <vt:vector size="6" baseType="variant">
      <vt:variant>
        <vt:lpstr>Używane czcionki</vt:lpstr>
      </vt:variant>
      <vt:variant>
        <vt:i4>13</vt:i4>
      </vt:variant>
      <vt:variant>
        <vt:lpstr>Motyw</vt:lpstr>
      </vt:variant>
      <vt:variant>
        <vt:i4>1</vt:i4>
      </vt:variant>
      <vt:variant>
        <vt:lpstr>Tytuły slajdów</vt:lpstr>
      </vt:variant>
      <vt:variant>
        <vt:i4>49</vt:i4>
      </vt:variant>
    </vt:vector>
  </HeadingPairs>
  <TitlesOfParts>
    <vt:vector size="63" baseType="lpstr">
      <vt:lpstr>.AppleSystemUIFont</vt:lpstr>
      <vt:lpstr>AppleColorEmoji</vt:lpstr>
      <vt:lpstr>-apple-system</vt:lpstr>
      <vt:lpstr>Arial</vt:lpstr>
      <vt:lpstr>Book Antiqua</vt:lpstr>
      <vt:lpstr>Bradley Hand ITC TT-Bold</vt:lpstr>
      <vt:lpstr>Calibri</vt:lpstr>
      <vt:lpstr>Cambria Math</vt:lpstr>
      <vt:lpstr>Century Gothic</vt:lpstr>
      <vt:lpstr>Courier New</vt:lpstr>
      <vt:lpstr>Mangal</vt:lpstr>
      <vt:lpstr>Rage Italic</vt:lpstr>
      <vt:lpstr>Wingdings</vt:lpstr>
      <vt:lpstr>Sketchbook</vt:lpstr>
      <vt:lpstr>Introduction to Deep Learning </vt:lpstr>
      <vt:lpstr>Outline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Attention - Context </vt:lpstr>
      <vt:lpstr>Attention - Context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UIUC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Deep Learning</dc:title>
  <dc:creator>Ismini Lourentzou</dc:creator>
  <cp:lastModifiedBy>Janusz Starzyk</cp:lastModifiedBy>
  <cp:revision>194</cp:revision>
  <dcterms:created xsi:type="dcterms:W3CDTF">2017-11-27T01:44:40Z</dcterms:created>
  <dcterms:modified xsi:type="dcterms:W3CDTF">2019-01-16T20:52:39Z</dcterms:modified>
</cp:coreProperties>
</file>