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F9F3B-5E0B-4C1C-B5FA-90AA1F71E2F6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76D3-897D-4BAF-8195-985576DBA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8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17C390C4-D679-4C61-BB18-B9386268881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9DCDBF92-0DFE-4459-8420-8DEDB807101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49AD3F49-5CD3-4864-BF21-D9F2B22BCD91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4102EAB8-58F9-4DD8-8967-4D765BD716A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58185776-7C38-4F41-8603-FAD3887611E1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744671FA-87D2-4834-BD4B-D724C59620C7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9839B06C-8EB4-4B6A-BCAA-62AD9889177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F852F60A-18B3-41D4-9596-8E9B209D188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22CA65C8-AA8B-44C0-90F0-F88DBD17D322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F1ED68B3-EE79-458C-B6C1-D627937C4CA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B8847D72-5753-4C79-B331-5A54E49690D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3AF8D725-E0F7-407A-90AE-A80B869F5E8E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D7D91D4D-FFFD-4425-A22B-8C1B7070DA4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84627285-F060-4016-B99D-49136FDE9B7A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E5F0BD79-A28B-41E3-9A39-90316A80856C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CDCC28CE-E140-42FC-9B99-B5B0314393C7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91AE022B-5760-4F1D-A74D-73ABA19D24C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7D95F31C-9C1A-4044-AA16-394C003F9DDD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4D46D657-98CC-43D7-969F-1C859F64BDCF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04EC03D0-1746-4B94-B469-7A6ACD95040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02FE4EA0-7214-42B5-9AB6-B32944CC7EE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C5124D59-A210-422A-BFA8-EB17DF1A544B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51CD439F-5D89-42B8-B89C-138C29724F60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11730D95-1098-4FDB-95B2-70FDCED6200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34778" indent="-282607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30427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582598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34769" indent="-226085" defTabSz="905912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486939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39110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391281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43452" indent="-226085" defTabSz="905912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fld id="{11E10BF7-721B-47ED-9038-D320B326A8D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9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2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2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53810-ED3B-4769-91F7-0643E5E7607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D2DB-AD2C-4AF7-9F3D-9ACDF27C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5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e.utexas.edu/~adna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utexas.edu/~adna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ece.utexas.edu/~adnan" TargetMode="Externa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e.arizona.edu/mailman/listinfo/ece4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e.arizona.edu/mailman/listinfo/ece40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arizona.edu/mailman/listinfo/ece40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arizona.edu/mailman/listinfo/ece40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e.utexas.edu/~adn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54600" y="2679700"/>
            <a:ext cx="3467100" cy="609600"/>
          </a:xfrm>
        </p:spPr>
        <p:txBody>
          <a:bodyPr>
            <a:normAutofit fontScale="90000"/>
          </a:bodyPr>
          <a:lstStyle/>
          <a:p>
            <a:r>
              <a:rPr lang="en-US" sz="4800" smtClean="0"/>
              <a:t>Packaging</a:t>
            </a:r>
            <a:endParaRPr lang="en-US" smtClean="0"/>
          </a:p>
        </p:txBody>
      </p:sp>
      <p:pic>
        <p:nvPicPr>
          <p:cNvPr id="72707" name="Picture 3" descr="wetorange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46113"/>
            <a:ext cx="36766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0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Chip-to-Package Bonding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smtClean="0"/>
              <a:t>Traditionally, chip is surrounded by </a:t>
            </a:r>
            <a:r>
              <a:rPr lang="en-US" sz="2800" i="1" smtClean="0"/>
              <a:t>pad frame</a:t>
            </a:r>
          </a:p>
          <a:p>
            <a:pPr lvl="1"/>
            <a:r>
              <a:rPr lang="en-US" sz="2000" smtClean="0"/>
              <a:t>Metal pads on 100 – 200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m pitch</a:t>
            </a:r>
          </a:p>
          <a:p>
            <a:pPr lvl="1"/>
            <a:r>
              <a:rPr lang="en-US" sz="2000" smtClean="0"/>
              <a:t>Gold </a:t>
            </a:r>
            <a:r>
              <a:rPr lang="en-US" sz="2000" i="1" smtClean="0"/>
              <a:t>bond wires</a:t>
            </a:r>
            <a:r>
              <a:rPr lang="en-US" sz="2000" smtClean="0"/>
              <a:t> attach pads to package</a:t>
            </a:r>
          </a:p>
          <a:p>
            <a:pPr lvl="1"/>
            <a:r>
              <a:rPr lang="en-US" sz="2000" i="1" smtClean="0"/>
              <a:t>Lead frame</a:t>
            </a:r>
            <a:r>
              <a:rPr lang="en-US" sz="2000" smtClean="0"/>
              <a:t> distributes signals in package</a:t>
            </a:r>
          </a:p>
          <a:p>
            <a:pPr lvl="1"/>
            <a:r>
              <a:rPr lang="en-US" sz="2000" smtClean="0"/>
              <a:t>Metal </a:t>
            </a:r>
            <a:r>
              <a:rPr lang="en-US" sz="2000" i="1" smtClean="0"/>
              <a:t>heat spreader</a:t>
            </a:r>
            <a:r>
              <a:rPr lang="en-US" sz="2000" smtClean="0"/>
              <a:t> helps with cooling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2004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808288" y="6430963"/>
            <a:ext cx="4583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r>
              <a:rPr lang="en-US" sz="1200"/>
              <a:t>From </a:t>
            </a:r>
            <a:r>
              <a:rPr lang="en-US" sz="1200">
                <a:hlinkClick r:id="rId4"/>
              </a:rPr>
              <a:t>Adnan Aziz</a:t>
            </a:r>
            <a:r>
              <a:rPr lang="en-US" sz="1200"/>
              <a:t> http://www.ece.utexas.edu/~adnan/vlsi-05/</a:t>
            </a:r>
          </a:p>
        </p:txBody>
      </p:sp>
    </p:spTree>
    <p:extLst>
      <p:ext uri="{BB962C8B-B14F-4D97-AF65-F5344CB8AC3E}">
        <p14:creationId xmlns:p14="http://schemas.microsoft.com/office/powerpoint/2010/main" val="31300711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Packages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Bond wires contribute parasitic inductance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Fancy packages have many signal, power layers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Like tiny printed circuit boards</a:t>
            </a:r>
          </a:p>
          <a:p>
            <a:pPr>
              <a:lnSpc>
                <a:spcPct val="90000"/>
              </a:lnSpc>
            </a:pPr>
            <a:r>
              <a:rPr lang="en-US" sz="2800" i="1" smtClean="0"/>
              <a:t>Flip-chip</a:t>
            </a:r>
            <a:r>
              <a:rPr lang="en-US" sz="2800" smtClean="0"/>
              <a:t> places connections across surface of die rather than around periphery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Top level metal pads covered with solder balls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Chip flips upside down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Carefully aligned to package (done blind!)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Heated to melt balls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Also called </a:t>
            </a:r>
            <a:r>
              <a:rPr lang="en-US" sz="2400" i="1" smtClean="0"/>
              <a:t>C4</a:t>
            </a:r>
            <a:r>
              <a:rPr lang="en-US" sz="2400" smtClean="0"/>
              <a:t> </a:t>
            </a:r>
            <a:r>
              <a:rPr lang="en-US" sz="1800" smtClean="0"/>
              <a:t>(Controlled Collapse Chip Connection)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808288" y="6430963"/>
            <a:ext cx="4583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r>
              <a:rPr lang="en-US" sz="1200"/>
              <a:t>From </a:t>
            </a:r>
            <a:r>
              <a:rPr lang="en-US" sz="1200">
                <a:hlinkClick r:id="rId3"/>
              </a:rPr>
              <a:t>Adnan Aziz</a:t>
            </a:r>
            <a:r>
              <a:rPr lang="en-US" sz="1200"/>
              <a:t> http://www.ece.utexas.edu/~adnan/vlsi-05/</a:t>
            </a:r>
          </a:p>
        </p:txBody>
      </p:sp>
    </p:spTree>
    <p:extLst>
      <p:ext uri="{BB962C8B-B14F-4D97-AF65-F5344CB8AC3E}">
        <p14:creationId xmlns:p14="http://schemas.microsoft.com/office/powerpoint/2010/main" val="33740423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Package Parasitics</a:t>
            </a:r>
          </a:p>
        </p:txBody>
      </p:sp>
      <p:graphicFrame>
        <p:nvGraphicFramePr>
          <p:cNvPr id="8397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685800" y="2873375"/>
          <a:ext cx="7772400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4" imgW="4131564" imgH="1874520" progId="Visio.Drawing.6">
                  <p:embed/>
                </p:oleObj>
              </mc:Choice>
              <mc:Fallback>
                <p:oleObj name="VISIO" r:id="rId4" imgW="4131564" imgH="187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73375"/>
                        <a:ext cx="7772400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71909"/>
              </a:buClr>
              <a:buSzPct val="75000"/>
              <a:buFont typeface="Monotype Sorts" pitchFamily="2" charset="2"/>
              <a:buChar char="l"/>
            </a:pPr>
            <a:r>
              <a:rPr lang="en-US" sz="3200">
                <a:solidFill>
                  <a:schemeClr val="tx1"/>
                </a:solidFill>
                <a:latin typeface="Arial" charset="0"/>
              </a:rPr>
              <a:t>Use many V</a:t>
            </a:r>
            <a:r>
              <a:rPr lang="en-US" sz="3200" baseline="-25000">
                <a:solidFill>
                  <a:schemeClr val="tx1"/>
                </a:solidFill>
                <a:latin typeface="Arial" charset="0"/>
              </a:rPr>
              <a:t>DD</a:t>
            </a:r>
            <a:r>
              <a:rPr lang="en-US" sz="3200">
                <a:solidFill>
                  <a:schemeClr val="tx1"/>
                </a:solidFill>
                <a:latin typeface="Arial" charset="0"/>
              </a:rPr>
              <a:t>, GND in parallel</a:t>
            </a:r>
          </a:p>
          <a:p>
            <a:pPr marL="742950" lvl="1" indent="-285750">
              <a:spcBef>
                <a:spcPct val="20000"/>
              </a:spcBef>
              <a:buClr>
                <a:srgbClr val="0000B6"/>
              </a:buClr>
              <a:buSzPct val="100000"/>
              <a:buFontTx/>
              <a:buChar char="»"/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Inductance, I</a:t>
            </a:r>
            <a:r>
              <a:rPr lang="en-US" sz="2800" baseline="-25000">
                <a:solidFill>
                  <a:schemeClr val="tx1"/>
                </a:solidFill>
                <a:latin typeface="Arial" charset="0"/>
              </a:rPr>
              <a:t>DD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808288" y="6430963"/>
            <a:ext cx="4583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r>
              <a:rPr lang="en-US" sz="1200"/>
              <a:t>From </a:t>
            </a:r>
            <a:r>
              <a:rPr lang="en-US" sz="1200">
                <a:hlinkClick r:id="rId6"/>
              </a:rPr>
              <a:t>Adnan Aziz</a:t>
            </a:r>
            <a:r>
              <a:rPr lang="en-US" sz="1200"/>
              <a:t> http://www.ece.utexas.edu/~adnan/vlsi-05/</a:t>
            </a:r>
          </a:p>
        </p:txBody>
      </p:sp>
    </p:spTree>
    <p:extLst>
      <p:ext uri="{BB962C8B-B14F-4D97-AF65-F5344CB8AC3E}">
        <p14:creationId xmlns:p14="http://schemas.microsoft.com/office/powerpoint/2010/main" val="2820838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Interface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2057400"/>
          </a:xfrm>
        </p:spPr>
        <p:txBody>
          <a:bodyPr/>
          <a:lstStyle/>
          <a:p>
            <a:r>
              <a:rPr lang="en-US" sz="2400" smtClean="0"/>
              <a:t>Transfer of IC signals to PCB</a:t>
            </a:r>
          </a:p>
          <a:p>
            <a:pPr lvl="1"/>
            <a:r>
              <a:rPr lang="en-US" sz="1800" smtClean="0"/>
              <a:t>Package inductance.</a:t>
            </a:r>
          </a:p>
          <a:p>
            <a:pPr lvl="1"/>
            <a:r>
              <a:rPr lang="en-US" sz="1800" smtClean="0"/>
              <a:t>PCB wire capacitance.</a:t>
            </a:r>
          </a:p>
          <a:p>
            <a:pPr lvl="1"/>
            <a:r>
              <a:rPr lang="en-US" sz="1800" smtClean="0"/>
              <a:t>L - C resonator circuit generating oscillations.</a:t>
            </a:r>
          </a:p>
          <a:p>
            <a:pPr lvl="1"/>
            <a:r>
              <a:rPr lang="en-US" sz="1800" smtClean="0"/>
              <a:t>Transmission line effects may generate reflections</a:t>
            </a:r>
          </a:p>
          <a:p>
            <a:pPr lvl="1"/>
            <a:r>
              <a:rPr lang="en-US" sz="1800" smtClean="0"/>
              <a:t>Cross-talk via mutual inductance</a:t>
            </a:r>
          </a:p>
        </p:txBody>
      </p:sp>
      <p:grpSp>
        <p:nvGrpSpPr>
          <p:cNvPr id="84996" name="Group 90"/>
          <p:cNvGrpSpPr>
            <a:grpSpLocks/>
          </p:cNvGrpSpPr>
          <p:nvPr/>
        </p:nvGrpSpPr>
        <p:grpSpPr bwMode="auto">
          <a:xfrm>
            <a:off x="539750" y="4005263"/>
            <a:ext cx="7764463" cy="2570162"/>
            <a:chOff x="336" y="2448"/>
            <a:chExt cx="4519" cy="1392"/>
          </a:xfrm>
        </p:grpSpPr>
        <p:grpSp>
          <p:nvGrpSpPr>
            <p:cNvPr id="84997" name="Group 4"/>
            <p:cNvGrpSpPr>
              <a:grpSpLocks/>
            </p:cNvGrpSpPr>
            <p:nvPr/>
          </p:nvGrpSpPr>
          <p:grpSpPr bwMode="auto">
            <a:xfrm>
              <a:off x="624" y="2784"/>
              <a:ext cx="240" cy="192"/>
              <a:chOff x="1152" y="1824"/>
              <a:chExt cx="240" cy="192"/>
            </a:xfrm>
          </p:grpSpPr>
          <p:sp>
            <p:nvSpPr>
              <p:cNvPr id="85080" name="AutoShape 5"/>
              <p:cNvSpPr>
                <a:spLocks noChangeArrowheads="1"/>
              </p:cNvSpPr>
              <p:nvPr/>
            </p:nvSpPr>
            <p:spPr bwMode="auto">
              <a:xfrm rot="5400000">
                <a:off x="1176" y="1848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1" name="Line 6"/>
              <p:cNvSpPr>
                <a:spLocks noChangeShapeType="1"/>
              </p:cNvSpPr>
              <p:nvPr/>
            </p:nvSpPr>
            <p:spPr bwMode="auto">
              <a:xfrm flipH="1">
                <a:off x="1152" y="192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2" name="Line 7"/>
              <p:cNvSpPr>
                <a:spLocks noChangeShapeType="1"/>
              </p:cNvSpPr>
              <p:nvPr/>
            </p:nvSpPr>
            <p:spPr bwMode="auto">
              <a:xfrm>
                <a:off x="1344" y="192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998" name="Group 8"/>
            <p:cNvGrpSpPr>
              <a:grpSpLocks/>
            </p:cNvGrpSpPr>
            <p:nvPr/>
          </p:nvGrpSpPr>
          <p:grpSpPr bwMode="auto">
            <a:xfrm>
              <a:off x="960" y="2880"/>
              <a:ext cx="533" cy="154"/>
              <a:chOff x="2766" y="2161"/>
              <a:chExt cx="533" cy="154"/>
            </a:xfrm>
          </p:grpSpPr>
          <p:grpSp>
            <p:nvGrpSpPr>
              <p:cNvPr id="85064" name="Group 9"/>
              <p:cNvGrpSpPr>
                <a:grpSpLocks/>
              </p:cNvGrpSpPr>
              <p:nvPr/>
            </p:nvGrpSpPr>
            <p:grpSpPr bwMode="auto">
              <a:xfrm>
                <a:off x="2766" y="2161"/>
                <a:ext cx="131" cy="154"/>
                <a:chOff x="2766" y="2161"/>
                <a:chExt cx="131" cy="154"/>
              </a:xfrm>
            </p:grpSpPr>
            <p:sp>
              <p:nvSpPr>
                <p:cNvPr id="85077" name="Arc 10"/>
                <p:cNvSpPr>
                  <a:spLocks/>
                </p:cNvSpPr>
                <p:nvPr/>
              </p:nvSpPr>
              <p:spPr bwMode="auto">
                <a:xfrm>
                  <a:off x="2784" y="2208"/>
                  <a:ext cx="97" cy="107"/>
                </a:xfrm>
                <a:custGeom>
                  <a:avLst/>
                  <a:gdLst>
                    <a:gd name="T0" fmla="*/ 0 w 43200"/>
                    <a:gd name="T1" fmla="*/ 0 h 34884"/>
                    <a:gd name="T2" fmla="*/ 0 w 43200"/>
                    <a:gd name="T3" fmla="*/ 0 h 34884"/>
                    <a:gd name="T4" fmla="*/ 0 w 43200"/>
                    <a:gd name="T5" fmla="*/ 0 h 3488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4884"/>
                    <a:gd name="T11" fmla="*/ 43200 w 43200"/>
                    <a:gd name="T12" fmla="*/ 34884 h 348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4884" fill="none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</a:path>
                    <a:path w="43200" h="34884" stroke="0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  <a:lnTo>
                        <a:pt x="21600" y="13284"/>
                      </a:lnTo>
                      <a:lnTo>
                        <a:pt x="38726" y="122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78" name="Arc 11"/>
                <p:cNvSpPr>
                  <a:spLocks/>
                </p:cNvSpPr>
                <p:nvPr/>
              </p:nvSpPr>
              <p:spPr bwMode="auto">
                <a:xfrm>
                  <a:off x="2766" y="2162"/>
                  <a:ext cx="103" cy="48"/>
                </a:xfrm>
                <a:custGeom>
                  <a:avLst/>
                  <a:gdLst>
                    <a:gd name="T0" fmla="*/ 0 w 21573"/>
                    <a:gd name="T1" fmla="*/ 0 h 21600"/>
                    <a:gd name="T2" fmla="*/ 0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79" name="Arc 12"/>
                <p:cNvSpPr>
                  <a:spLocks/>
                </p:cNvSpPr>
                <p:nvPr/>
              </p:nvSpPr>
              <p:spPr bwMode="auto">
                <a:xfrm flipH="1">
                  <a:off x="2793" y="2161"/>
                  <a:ext cx="104" cy="51"/>
                </a:xfrm>
                <a:custGeom>
                  <a:avLst/>
                  <a:gdLst>
                    <a:gd name="T0" fmla="*/ 0 w 21573"/>
                    <a:gd name="T1" fmla="*/ 0 h 21600"/>
                    <a:gd name="T2" fmla="*/ 1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65" name="Group 13"/>
              <p:cNvGrpSpPr>
                <a:grpSpLocks/>
              </p:cNvGrpSpPr>
              <p:nvPr/>
            </p:nvGrpSpPr>
            <p:grpSpPr bwMode="auto">
              <a:xfrm>
                <a:off x="2900" y="2161"/>
                <a:ext cx="131" cy="154"/>
                <a:chOff x="2766" y="2161"/>
                <a:chExt cx="131" cy="154"/>
              </a:xfrm>
            </p:grpSpPr>
            <p:sp>
              <p:nvSpPr>
                <p:cNvPr id="85074" name="Arc 14"/>
                <p:cNvSpPr>
                  <a:spLocks/>
                </p:cNvSpPr>
                <p:nvPr/>
              </p:nvSpPr>
              <p:spPr bwMode="auto">
                <a:xfrm>
                  <a:off x="2784" y="2208"/>
                  <a:ext cx="97" cy="107"/>
                </a:xfrm>
                <a:custGeom>
                  <a:avLst/>
                  <a:gdLst>
                    <a:gd name="T0" fmla="*/ 0 w 43200"/>
                    <a:gd name="T1" fmla="*/ 0 h 34884"/>
                    <a:gd name="T2" fmla="*/ 0 w 43200"/>
                    <a:gd name="T3" fmla="*/ 0 h 34884"/>
                    <a:gd name="T4" fmla="*/ 0 w 43200"/>
                    <a:gd name="T5" fmla="*/ 0 h 3488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4884"/>
                    <a:gd name="T11" fmla="*/ 43200 w 43200"/>
                    <a:gd name="T12" fmla="*/ 34884 h 348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4884" fill="none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</a:path>
                    <a:path w="43200" h="34884" stroke="0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  <a:lnTo>
                        <a:pt x="21600" y="13284"/>
                      </a:lnTo>
                      <a:lnTo>
                        <a:pt x="38726" y="122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75" name="Arc 15"/>
                <p:cNvSpPr>
                  <a:spLocks/>
                </p:cNvSpPr>
                <p:nvPr/>
              </p:nvSpPr>
              <p:spPr bwMode="auto">
                <a:xfrm>
                  <a:off x="2766" y="2162"/>
                  <a:ext cx="103" cy="48"/>
                </a:xfrm>
                <a:custGeom>
                  <a:avLst/>
                  <a:gdLst>
                    <a:gd name="T0" fmla="*/ 0 w 21573"/>
                    <a:gd name="T1" fmla="*/ 0 h 21600"/>
                    <a:gd name="T2" fmla="*/ 0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76" name="Arc 16"/>
                <p:cNvSpPr>
                  <a:spLocks/>
                </p:cNvSpPr>
                <p:nvPr/>
              </p:nvSpPr>
              <p:spPr bwMode="auto">
                <a:xfrm flipH="1">
                  <a:off x="2793" y="2161"/>
                  <a:ext cx="104" cy="51"/>
                </a:xfrm>
                <a:custGeom>
                  <a:avLst/>
                  <a:gdLst>
                    <a:gd name="T0" fmla="*/ 0 w 21573"/>
                    <a:gd name="T1" fmla="*/ 0 h 21600"/>
                    <a:gd name="T2" fmla="*/ 1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66" name="Group 17"/>
              <p:cNvGrpSpPr>
                <a:grpSpLocks/>
              </p:cNvGrpSpPr>
              <p:nvPr/>
            </p:nvGrpSpPr>
            <p:grpSpPr bwMode="auto">
              <a:xfrm>
                <a:off x="3034" y="2161"/>
                <a:ext cx="131" cy="154"/>
                <a:chOff x="2766" y="2161"/>
                <a:chExt cx="131" cy="154"/>
              </a:xfrm>
            </p:grpSpPr>
            <p:sp>
              <p:nvSpPr>
                <p:cNvPr id="85071" name="Arc 18"/>
                <p:cNvSpPr>
                  <a:spLocks/>
                </p:cNvSpPr>
                <p:nvPr/>
              </p:nvSpPr>
              <p:spPr bwMode="auto">
                <a:xfrm>
                  <a:off x="2784" y="2208"/>
                  <a:ext cx="97" cy="107"/>
                </a:xfrm>
                <a:custGeom>
                  <a:avLst/>
                  <a:gdLst>
                    <a:gd name="T0" fmla="*/ 0 w 43200"/>
                    <a:gd name="T1" fmla="*/ 0 h 34884"/>
                    <a:gd name="T2" fmla="*/ 0 w 43200"/>
                    <a:gd name="T3" fmla="*/ 0 h 34884"/>
                    <a:gd name="T4" fmla="*/ 0 w 43200"/>
                    <a:gd name="T5" fmla="*/ 0 h 3488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4884"/>
                    <a:gd name="T11" fmla="*/ 43200 w 43200"/>
                    <a:gd name="T12" fmla="*/ 34884 h 348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4884" fill="none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</a:path>
                    <a:path w="43200" h="34884" stroke="0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  <a:lnTo>
                        <a:pt x="21600" y="13284"/>
                      </a:lnTo>
                      <a:lnTo>
                        <a:pt x="38726" y="122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72" name="Arc 19"/>
                <p:cNvSpPr>
                  <a:spLocks/>
                </p:cNvSpPr>
                <p:nvPr/>
              </p:nvSpPr>
              <p:spPr bwMode="auto">
                <a:xfrm>
                  <a:off x="2766" y="2162"/>
                  <a:ext cx="103" cy="48"/>
                </a:xfrm>
                <a:custGeom>
                  <a:avLst/>
                  <a:gdLst>
                    <a:gd name="T0" fmla="*/ 0 w 21573"/>
                    <a:gd name="T1" fmla="*/ 0 h 21600"/>
                    <a:gd name="T2" fmla="*/ 0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73" name="Arc 20"/>
                <p:cNvSpPr>
                  <a:spLocks/>
                </p:cNvSpPr>
                <p:nvPr/>
              </p:nvSpPr>
              <p:spPr bwMode="auto">
                <a:xfrm flipH="1">
                  <a:off x="2793" y="2161"/>
                  <a:ext cx="104" cy="51"/>
                </a:xfrm>
                <a:custGeom>
                  <a:avLst/>
                  <a:gdLst>
                    <a:gd name="T0" fmla="*/ 0 w 21573"/>
                    <a:gd name="T1" fmla="*/ 0 h 21600"/>
                    <a:gd name="T2" fmla="*/ 1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67" name="Group 21"/>
              <p:cNvGrpSpPr>
                <a:grpSpLocks/>
              </p:cNvGrpSpPr>
              <p:nvPr/>
            </p:nvGrpSpPr>
            <p:grpSpPr bwMode="auto">
              <a:xfrm>
                <a:off x="3168" y="2161"/>
                <a:ext cx="131" cy="154"/>
                <a:chOff x="2766" y="2161"/>
                <a:chExt cx="131" cy="154"/>
              </a:xfrm>
            </p:grpSpPr>
            <p:sp>
              <p:nvSpPr>
                <p:cNvPr id="85068" name="Arc 22"/>
                <p:cNvSpPr>
                  <a:spLocks/>
                </p:cNvSpPr>
                <p:nvPr/>
              </p:nvSpPr>
              <p:spPr bwMode="auto">
                <a:xfrm>
                  <a:off x="2784" y="2208"/>
                  <a:ext cx="97" cy="107"/>
                </a:xfrm>
                <a:custGeom>
                  <a:avLst/>
                  <a:gdLst>
                    <a:gd name="T0" fmla="*/ 0 w 43200"/>
                    <a:gd name="T1" fmla="*/ 0 h 34884"/>
                    <a:gd name="T2" fmla="*/ 0 w 43200"/>
                    <a:gd name="T3" fmla="*/ 0 h 34884"/>
                    <a:gd name="T4" fmla="*/ 0 w 43200"/>
                    <a:gd name="T5" fmla="*/ 0 h 3488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4884"/>
                    <a:gd name="T11" fmla="*/ 43200 w 43200"/>
                    <a:gd name="T12" fmla="*/ 34884 h 348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4884" fill="none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</a:path>
                    <a:path w="43200" h="34884" stroke="0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  <a:lnTo>
                        <a:pt x="21600" y="13284"/>
                      </a:lnTo>
                      <a:lnTo>
                        <a:pt x="38726" y="122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69" name="Arc 23"/>
                <p:cNvSpPr>
                  <a:spLocks/>
                </p:cNvSpPr>
                <p:nvPr/>
              </p:nvSpPr>
              <p:spPr bwMode="auto">
                <a:xfrm>
                  <a:off x="2766" y="2162"/>
                  <a:ext cx="103" cy="48"/>
                </a:xfrm>
                <a:custGeom>
                  <a:avLst/>
                  <a:gdLst>
                    <a:gd name="T0" fmla="*/ 0 w 21573"/>
                    <a:gd name="T1" fmla="*/ 0 h 21600"/>
                    <a:gd name="T2" fmla="*/ 0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70" name="Arc 24"/>
                <p:cNvSpPr>
                  <a:spLocks/>
                </p:cNvSpPr>
                <p:nvPr/>
              </p:nvSpPr>
              <p:spPr bwMode="auto">
                <a:xfrm flipH="1">
                  <a:off x="2793" y="2161"/>
                  <a:ext cx="104" cy="51"/>
                </a:xfrm>
                <a:custGeom>
                  <a:avLst/>
                  <a:gdLst>
                    <a:gd name="T0" fmla="*/ 0 w 21573"/>
                    <a:gd name="T1" fmla="*/ 0 h 21600"/>
                    <a:gd name="T2" fmla="*/ 1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4999" name="Line 25"/>
            <p:cNvSpPr>
              <a:spLocks noChangeShapeType="1"/>
            </p:cNvSpPr>
            <p:nvPr/>
          </p:nvSpPr>
          <p:spPr bwMode="auto">
            <a:xfrm>
              <a:off x="864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0" name="Line 26"/>
            <p:cNvSpPr>
              <a:spLocks noChangeShapeType="1"/>
            </p:cNvSpPr>
            <p:nvPr/>
          </p:nvSpPr>
          <p:spPr bwMode="auto">
            <a:xfrm>
              <a:off x="1488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1" name="Rectangle 27"/>
            <p:cNvSpPr>
              <a:spLocks noChangeArrowheads="1"/>
            </p:cNvSpPr>
            <p:nvPr/>
          </p:nvSpPr>
          <p:spPr bwMode="auto">
            <a:xfrm>
              <a:off x="1584" y="283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Line 28"/>
            <p:cNvSpPr>
              <a:spLocks noChangeShapeType="1"/>
            </p:cNvSpPr>
            <p:nvPr/>
          </p:nvSpPr>
          <p:spPr bwMode="auto">
            <a:xfrm>
              <a:off x="1632" y="28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Line 29"/>
            <p:cNvSpPr>
              <a:spLocks noChangeShapeType="1"/>
            </p:cNvSpPr>
            <p:nvPr/>
          </p:nvSpPr>
          <p:spPr bwMode="auto">
            <a:xfrm>
              <a:off x="18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Line 30"/>
            <p:cNvSpPr>
              <a:spLocks noChangeShapeType="1"/>
            </p:cNvSpPr>
            <p:nvPr/>
          </p:nvSpPr>
          <p:spPr bwMode="auto">
            <a:xfrm>
              <a:off x="1680" y="2976"/>
              <a:ext cx="28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Line 31"/>
            <p:cNvSpPr>
              <a:spLocks noChangeShapeType="1"/>
            </p:cNvSpPr>
            <p:nvPr/>
          </p:nvSpPr>
          <p:spPr bwMode="auto">
            <a:xfrm>
              <a:off x="1680" y="3024"/>
              <a:ext cx="28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6" name="Line 32"/>
            <p:cNvSpPr>
              <a:spLocks noChangeShapeType="1"/>
            </p:cNvSpPr>
            <p:nvPr/>
          </p:nvSpPr>
          <p:spPr bwMode="auto">
            <a:xfrm>
              <a:off x="1824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7" name="Rectangle 33"/>
            <p:cNvSpPr>
              <a:spLocks noChangeArrowheads="1"/>
            </p:cNvSpPr>
            <p:nvPr/>
          </p:nvSpPr>
          <p:spPr bwMode="auto">
            <a:xfrm>
              <a:off x="336" y="2592"/>
              <a:ext cx="129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5008" name="Text Box 34"/>
            <p:cNvSpPr txBox="1">
              <a:spLocks noChangeArrowheads="1"/>
            </p:cNvSpPr>
            <p:nvPr/>
          </p:nvSpPr>
          <p:spPr bwMode="auto">
            <a:xfrm>
              <a:off x="1094" y="2678"/>
              <a:ext cx="15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chemeClr val="tx1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85009" name="Text Box 35"/>
            <p:cNvSpPr txBox="1">
              <a:spLocks noChangeArrowheads="1"/>
            </p:cNvSpPr>
            <p:nvPr/>
          </p:nvSpPr>
          <p:spPr bwMode="auto">
            <a:xfrm>
              <a:off x="1958" y="2966"/>
              <a:ext cx="15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85010" name="Rectangle 36"/>
            <p:cNvSpPr>
              <a:spLocks noChangeArrowheads="1"/>
            </p:cNvSpPr>
            <p:nvPr/>
          </p:nvSpPr>
          <p:spPr bwMode="auto">
            <a:xfrm>
              <a:off x="480" y="2640"/>
              <a:ext cx="432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Text Box 37"/>
            <p:cNvSpPr txBox="1">
              <a:spLocks noChangeArrowheads="1"/>
            </p:cNvSpPr>
            <p:nvPr/>
          </p:nvSpPr>
          <p:spPr bwMode="auto">
            <a:xfrm>
              <a:off x="384" y="3504"/>
              <a:ext cx="35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chemeClr val="tx1"/>
                  </a:solidFill>
                  <a:latin typeface="Times New Roman" pitchFamily="18" charset="0"/>
                </a:rPr>
                <a:t>Package</a:t>
              </a:r>
            </a:p>
          </p:txBody>
        </p:sp>
        <p:sp>
          <p:nvSpPr>
            <p:cNvPr id="85012" name="Text Box 38"/>
            <p:cNvSpPr txBox="1">
              <a:spLocks noChangeArrowheads="1"/>
            </p:cNvSpPr>
            <p:nvPr/>
          </p:nvSpPr>
          <p:spPr bwMode="auto">
            <a:xfrm>
              <a:off x="470" y="2630"/>
              <a:ext cx="25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chemeClr val="tx1"/>
                  </a:solidFill>
                  <a:latin typeface="Times New Roman" pitchFamily="18" charset="0"/>
                </a:rPr>
                <a:t>Chip</a:t>
              </a:r>
            </a:p>
          </p:txBody>
        </p:sp>
        <p:sp>
          <p:nvSpPr>
            <p:cNvPr id="85013" name="Text Box 39"/>
            <p:cNvSpPr txBox="1">
              <a:spLocks noChangeArrowheads="1"/>
            </p:cNvSpPr>
            <p:nvPr/>
          </p:nvSpPr>
          <p:spPr bwMode="auto">
            <a:xfrm>
              <a:off x="1680" y="2592"/>
              <a:ext cx="41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chemeClr val="tx1"/>
                  </a:solidFill>
                  <a:latin typeface="Times New Roman" pitchFamily="18" charset="0"/>
                </a:rPr>
                <a:t>PCB trace</a:t>
              </a:r>
            </a:p>
          </p:txBody>
        </p:sp>
        <p:sp>
          <p:nvSpPr>
            <p:cNvPr id="85014" name="Line 40"/>
            <p:cNvSpPr>
              <a:spLocks noChangeShapeType="1"/>
            </p:cNvSpPr>
            <p:nvPr/>
          </p:nvSpPr>
          <p:spPr bwMode="auto">
            <a:xfrm flipV="1">
              <a:off x="2928" y="2506"/>
              <a:ext cx="0" cy="5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Line 41"/>
            <p:cNvSpPr>
              <a:spLocks noChangeShapeType="1"/>
            </p:cNvSpPr>
            <p:nvPr/>
          </p:nvSpPr>
          <p:spPr bwMode="auto">
            <a:xfrm>
              <a:off x="2928" y="307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6" name="Freeform 42"/>
            <p:cNvSpPr>
              <a:spLocks/>
            </p:cNvSpPr>
            <p:nvPr/>
          </p:nvSpPr>
          <p:spPr bwMode="auto">
            <a:xfrm>
              <a:off x="2928" y="2525"/>
              <a:ext cx="1230" cy="547"/>
            </a:xfrm>
            <a:custGeom>
              <a:avLst/>
              <a:gdLst>
                <a:gd name="T0" fmla="*/ 0 w 1505"/>
                <a:gd name="T1" fmla="*/ 547 h 696"/>
                <a:gd name="T2" fmla="*/ 196 w 1505"/>
                <a:gd name="T3" fmla="*/ 132 h 696"/>
                <a:gd name="T4" fmla="*/ 353 w 1505"/>
                <a:gd name="T5" fmla="*/ 19 h 696"/>
                <a:gd name="T6" fmla="*/ 510 w 1505"/>
                <a:gd name="T7" fmla="*/ 245 h 696"/>
                <a:gd name="T8" fmla="*/ 628 w 1505"/>
                <a:gd name="T9" fmla="*/ 132 h 696"/>
                <a:gd name="T10" fmla="*/ 686 w 1505"/>
                <a:gd name="T11" fmla="*/ 74 h 696"/>
                <a:gd name="T12" fmla="*/ 734 w 1505"/>
                <a:gd name="T13" fmla="*/ 94 h 696"/>
                <a:gd name="T14" fmla="*/ 785 w 1505"/>
                <a:gd name="T15" fmla="*/ 170 h 696"/>
                <a:gd name="T16" fmla="*/ 863 w 1505"/>
                <a:gd name="T17" fmla="*/ 132 h 696"/>
                <a:gd name="T18" fmla="*/ 902 w 1505"/>
                <a:gd name="T19" fmla="*/ 94 h 696"/>
                <a:gd name="T20" fmla="*/ 942 w 1505"/>
                <a:gd name="T21" fmla="*/ 94 h 696"/>
                <a:gd name="T22" fmla="*/ 981 w 1505"/>
                <a:gd name="T23" fmla="*/ 132 h 696"/>
                <a:gd name="T24" fmla="*/ 1020 w 1505"/>
                <a:gd name="T25" fmla="*/ 170 h 696"/>
                <a:gd name="T26" fmla="*/ 1098 w 1505"/>
                <a:gd name="T27" fmla="*/ 132 h 696"/>
                <a:gd name="T28" fmla="*/ 1138 w 1505"/>
                <a:gd name="T29" fmla="*/ 94 h 696"/>
                <a:gd name="T30" fmla="*/ 1177 w 1505"/>
                <a:gd name="T31" fmla="*/ 132 h 696"/>
                <a:gd name="T32" fmla="*/ 1230 w 1505"/>
                <a:gd name="T33" fmla="*/ 126 h 6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5"/>
                <a:gd name="T52" fmla="*/ 0 h 696"/>
                <a:gd name="T53" fmla="*/ 1505 w 1505"/>
                <a:gd name="T54" fmla="*/ 696 h 6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5" h="696">
                  <a:moveTo>
                    <a:pt x="0" y="696"/>
                  </a:moveTo>
                  <a:cubicBezTo>
                    <a:pt x="84" y="488"/>
                    <a:pt x="168" y="280"/>
                    <a:pt x="240" y="168"/>
                  </a:cubicBezTo>
                  <a:cubicBezTo>
                    <a:pt x="312" y="56"/>
                    <a:pt x="368" y="0"/>
                    <a:pt x="432" y="24"/>
                  </a:cubicBezTo>
                  <a:cubicBezTo>
                    <a:pt x="496" y="48"/>
                    <a:pt x="568" y="288"/>
                    <a:pt x="624" y="312"/>
                  </a:cubicBezTo>
                  <a:cubicBezTo>
                    <a:pt x="680" y="336"/>
                    <a:pt x="732" y="204"/>
                    <a:pt x="768" y="168"/>
                  </a:cubicBezTo>
                  <a:cubicBezTo>
                    <a:pt x="804" y="132"/>
                    <a:pt x="817" y="102"/>
                    <a:pt x="839" y="94"/>
                  </a:cubicBezTo>
                  <a:cubicBezTo>
                    <a:pt x="861" y="86"/>
                    <a:pt x="878" y="100"/>
                    <a:pt x="898" y="120"/>
                  </a:cubicBezTo>
                  <a:cubicBezTo>
                    <a:pt x="918" y="140"/>
                    <a:pt x="934" y="208"/>
                    <a:pt x="960" y="216"/>
                  </a:cubicBezTo>
                  <a:cubicBezTo>
                    <a:pt x="986" y="224"/>
                    <a:pt x="1032" y="184"/>
                    <a:pt x="1056" y="168"/>
                  </a:cubicBezTo>
                  <a:cubicBezTo>
                    <a:pt x="1080" y="152"/>
                    <a:pt x="1088" y="128"/>
                    <a:pt x="1104" y="120"/>
                  </a:cubicBezTo>
                  <a:cubicBezTo>
                    <a:pt x="1120" y="112"/>
                    <a:pt x="1136" y="112"/>
                    <a:pt x="1152" y="120"/>
                  </a:cubicBezTo>
                  <a:cubicBezTo>
                    <a:pt x="1168" y="128"/>
                    <a:pt x="1184" y="152"/>
                    <a:pt x="1200" y="168"/>
                  </a:cubicBezTo>
                  <a:cubicBezTo>
                    <a:pt x="1216" y="184"/>
                    <a:pt x="1224" y="216"/>
                    <a:pt x="1248" y="216"/>
                  </a:cubicBezTo>
                  <a:cubicBezTo>
                    <a:pt x="1272" y="216"/>
                    <a:pt x="1320" y="184"/>
                    <a:pt x="1344" y="168"/>
                  </a:cubicBezTo>
                  <a:cubicBezTo>
                    <a:pt x="1368" y="152"/>
                    <a:pt x="1376" y="120"/>
                    <a:pt x="1392" y="120"/>
                  </a:cubicBezTo>
                  <a:cubicBezTo>
                    <a:pt x="1408" y="120"/>
                    <a:pt x="1421" y="161"/>
                    <a:pt x="1440" y="168"/>
                  </a:cubicBezTo>
                  <a:cubicBezTo>
                    <a:pt x="1459" y="175"/>
                    <a:pt x="1492" y="162"/>
                    <a:pt x="1505" y="160"/>
                  </a:cubicBezTo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Line 43"/>
            <p:cNvSpPr>
              <a:spLocks noChangeShapeType="1"/>
            </p:cNvSpPr>
            <p:nvPr/>
          </p:nvSpPr>
          <p:spPr bwMode="auto">
            <a:xfrm>
              <a:off x="2928" y="2657"/>
              <a:ext cx="129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Text Box 44"/>
            <p:cNvSpPr txBox="1">
              <a:spLocks noChangeArrowheads="1"/>
            </p:cNvSpPr>
            <p:nvPr/>
          </p:nvSpPr>
          <p:spPr bwMode="auto">
            <a:xfrm>
              <a:off x="3302" y="2448"/>
              <a:ext cx="56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rgbClr val="FF0066"/>
                  </a:solidFill>
                  <a:latin typeface="Times New Roman" pitchFamily="18" charset="0"/>
                </a:rPr>
                <a:t>L-C Oscillation</a:t>
              </a:r>
              <a:endParaRPr 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85019" name="Group 45"/>
            <p:cNvGrpSpPr>
              <a:grpSpLocks/>
            </p:cNvGrpSpPr>
            <p:nvPr/>
          </p:nvGrpSpPr>
          <p:grpSpPr bwMode="auto">
            <a:xfrm flipV="1">
              <a:off x="967" y="3155"/>
              <a:ext cx="533" cy="154"/>
              <a:chOff x="2766" y="2161"/>
              <a:chExt cx="533" cy="154"/>
            </a:xfrm>
          </p:grpSpPr>
          <p:grpSp>
            <p:nvGrpSpPr>
              <p:cNvPr id="85048" name="Group 46"/>
              <p:cNvGrpSpPr>
                <a:grpSpLocks/>
              </p:cNvGrpSpPr>
              <p:nvPr/>
            </p:nvGrpSpPr>
            <p:grpSpPr bwMode="auto">
              <a:xfrm>
                <a:off x="2766" y="2161"/>
                <a:ext cx="131" cy="154"/>
                <a:chOff x="2766" y="2161"/>
                <a:chExt cx="131" cy="154"/>
              </a:xfrm>
            </p:grpSpPr>
            <p:sp>
              <p:nvSpPr>
                <p:cNvPr id="85061" name="Arc 47"/>
                <p:cNvSpPr>
                  <a:spLocks/>
                </p:cNvSpPr>
                <p:nvPr/>
              </p:nvSpPr>
              <p:spPr bwMode="auto">
                <a:xfrm>
                  <a:off x="2784" y="2208"/>
                  <a:ext cx="97" cy="107"/>
                </a:xfrm>
                <a:custGeom>
                  <a:avLst/>
                  <a:gdLst>
                    <a:gd name="T0" fmla="*/ 0 w 43200"/>
                    <a:gd name="T1" fmla="*/ 0 h 34884"/>
                    <a:gd name="T2" fmla="*/ 0 w 43200"/>
                    <a:gd name="T3" fmla="*/ 0 h 34884"/>
                    <a:gd name="T4" fmla="*/ 0 w 43200"/>
                    <a:gd name="T5" fmla="*/ 0 h 3488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4884"/>
                    <a:gd name="T11" fmla="*/ 43200 w 43200"/>
                    <a:gd name="T12" fmla="*/ 34884 h 348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4884" fill="none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</a:path>
                    <a:path w="43200" h="34884" stroke="0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  <a:lnTo>
                        <a:pt x="21600" y="13284"/>
                      </a:lnTo>
                      <a:lnTo>
                        <a:pt x="38726" y="12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62" name="Arc 48"/>
                <p:cNvSpPr>
                  <a:spLocks/>
                </p:cNvSpPr>
                <p:nvPr/>
              </p:nvSpPr>
              <p:spPr bwMode="auto">
                <a:xfrm>
                  <a:off x="2766" y="2162"/>
                  <a:ext cx="103" cy="48"/>
                </a:xfrm>
                <a:custGeom>
                  <a:avLst/>
                  <a:gdLst>
                    <a:gd name="T0" fmla="*/ 0 w 21573"/>
                    <a:gd name="T1" fmla="*/ 0 h 21600"/>
                    <a:gd name="T2" fmla="*/ 0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63" name="Arc 49"/>
                <p:cNvSpPr>
                  <a:spLocks/>
                </p:cNvSpPr>
                <p:nvPr/>
              </p:nvSpPr>
              <p:spPr bwMode="auto">
                <a:xfrm flipH="1">
                  <a:off x="2793" y="2161"/>
                  <a:ext cx="104" cy="51"/>
                </a:xfrm>
                <a:custGeom>
                  <a:avLst/>
                  <a:gdLst>
                    <a:gd name="T0" fmla="*/ 0 w 21573"/>
                    <a:gd name="T1" fmla="*/ 0 h 21600"/>
                    <a:gd name="T2" fmla="*/ 1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49" name="Group 50"/>
              <p:cNvGrpSpPr>
                <a:grpSpLocks/>
              </p:cNvGrpSpPr>
              <p:nvPr/>
            </p:nvGrpSpPr>
            <p:grpSpPr bwMode="auto">
              <a:xfrm>
                <a:off x="2900" y="2161"/>
                <a:ext cx="131" cy="154"/>
                <a:chOff x="2766" y="2161"/>
                <a:chExt cx="131" cy="154"/>
              </a:xfrm>
            </p:grpSpPr>
            <p:sp>
              <p:nvSpPr>
                <p:cNvPr id="85058" name="Arc 51"/>
                <p:cNvSpPr>
                  <a:spLocks/>
                </p:cNvSpPr>
                <p:nvPr/>
              </p:nvSpPr>
              <p:spPr bwMode="auto">
                <a:xfrm>
                  <a:off x="2784" y="2208"/>
                  <a:ext cx="97" cy="107"/>
                </a:xfrm>
                <a:custGeom>
                  <a:avLst/>
                  <a:gdLst>
                    <a:gd name="T0" fmla="*/ 0 w 43200"/>
                    <a:gd name="T1" fmla="*/ 0 h 34884"/>
                    <a:gd name="T2" fmla="*/ 0 w 43200"/>
                    <a:gd name="T3" fmla="*/ 0 h 34884"/>
                    <a:gd name="T4" fmla="*/ 0 w 43200"/>
                    <a:gd name="T5" fmla="*/ 0 h 3488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4884"/>
                    <a:gd name="T11" fmla="*/ 43200 w 43200"/>
                    <a:gd name="T12" fmla="*/ 34884 h 348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4884" fill="none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</a:path>
                    <a:path w="43200" h="34884" stroke="0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  <a:lnTo>
                        <a:pt x="21600" y="13284"/>
                      </a:lnTo>
                      <a:lnTo>
                        <a:pt x="38726" y="12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59" name="Arc 52"/>
                <p:cNvSpPr>
                  <a:spLocks/>
                </p:cNvSpPr>
                <p:nvPr/>
              </p:nvSpPr>
              <p:spPr bwMode="auto">
                <a:xfrm>
                  <a:off x="2766" y="2162"/>
                  <a:ext cx="103" cy="48"/>
                </a:xfrm>
                <a:custGeom>
                  <a:avLst/>
                  <a:gdLst>
                    <a:gd name="T0" fmla="*/ 0 w 21573"/>
                    <a:gd name="T1" fmla="*/ 0 h 21600"/>
                    <a:gd name="T2" fmla="*/ 0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60" name="Arc 53"/>
                <p:cNvSpPr>
                  <a:spLocks/>
                </p:cNvSpPr>
                <p:nvPr/>
              </p:nvSpPr>
              <p:spPr bwMode="auto">
                <a:xfrm flipH="1">
                  <a:off x="2793" y="2161"/>
                  <a:ext cx="104" cy="51"/>
                </a:xfrm>
                <a:custGeom>
                  <a:avLst/>
                  <a:gdLst>
                    <a:gd name="T0" fmla="*/ 0 w 21573"/>
                    <a:gd name="T1" fmla="*/ 0 h 21600"/>
                    <a:gd name="T2" fmla="*/ 1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50" name="Group 54"/>
              <p:cNvGrpSpPr>
                <a:grpSpLocks/>
              </p:cNvGrpSpPr>
              <p:nvPr/>
            </p:nvGrpSpPr>
            <p:grpSpPr bwMode="auto">
              <a:xfrm>
                <a:off x="3034" y="2161"/>
                <a:ext cx="131" cy="154"/>
                <a:chOff x="2766" y="2161"/>
                <a:chExt cx="131" cy="154"/>
              </a:xfrm>
            </p:grpSpPr>
            <p:sp>
              <p:nvSpPr>
                <p:cNvPr id="85055" name="Arc 55"/>
                <p:cNvSpPr>
                  <a:spLocks/>
                </p:cNvSpPr>
                <p:nvPr/>
              </p:nvSpPr>
              <p:spPr bwMode="auto">
                <a:xfrm>
                  <a:off x="2784" y="2208"/>
                  <a:ext cx="97" cy="107"/>
                </a:xfrm>
                <a:custGeom>
                  <a:avLst/>
                  <a:gdLst>
                    <a:gd name="T0" fmla="*/ 0 w 43200"/>
                    <a:gd name="T1" fmla="*/ 0 h 34884"/>
                    <a:gd name="T2" fmla="*/ 0 w 43200"/>
                    <a:gd name="T3" fmla="*/ 0 h 34884"/>
                    <a:gd name="T4" fmla="*/ 0 w 43200"/>
                    <a:gd name="T5" fmla="*/ 0 h 3488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4884"/>
                    <a:gd name="T11" fmla="*/ 43200 w 43200"/>
                    <a:gd name="T12" fmla="*/ 34884 h 348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4884" fill="none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</a:path>
                    <a:path w="43200" h="34884" stroke="0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  <a:lnTo>
                        <a:pt x="21600" y="13284"/>
                      </a:lnTo>
                      <a:lnTo>
                        <a:pt x="38726" y="12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56" name="Arc 56"/>
                <p:cNvSpPr>
                  <a:spLocks/>
                </p:cNvSpPr>
                <p:nvPr/>
              </p:nvSpPr>
              <p:spPr bwMode="auto">
                <a:xfrm>
                  <a:off x="2766" y="2162"/>
                  <a:ext cx="103" cy="48"/>
                </a:xfrm>
                <a:custGeom>
                  <a:avLst/>
                  <a:gdLst>
                    <a:gd name="T0" fmla="*/ 0 w 21573"/>
                    <a:gd name="T1" fmla="*/ 0 h 21600"/>
                    <a:gd name="T2" fmla="*/ 0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57" name="Arc 57"/>
                <p:cNvSpPr>
                  <a:spLocks/>
                </p:cNvSpPr>
                <p:nvPr/>
              </p:nvSpPr>
              <p:spPr bwMode="auto">
                <a:xfrm flipH="1">
                  <a:off x="2793" y="2161"/>
                  <a:ext cx="104" cy="51"/>
                </a:xfrm>
                <a:custGeom>
                  <a:avLst/>
                  <a:gdLst>
                    <a:gd name="T0" fmla="*/ 0 w 21573"/>
                    <a:gd name="T1" fmla="*/ 0 h 21600"/>
                    <a:gd name="T2" fmla="*/ 1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51" name="Group 58"/>
              <p:cNvGrpSpPr>
                <a:grpSpLocks/>
              </p:cNvGrpSpPr>
              <p:nvPr/>
            </p:nvGrpSpPr>
            <p:grpSpPr bwMode="auto">
              <a:xfrm>
                <a:off x="3168" y="2161"/>
                <a:ext cx="131" cy="154"/>
                <a:chOff x="2766" y="2161"/>
                <a:chExt cx="131" cy="154"/>
              </a:xfrm>
            </p:grpSpPr>
            <p:sp>
              <p:nvSpPr>
                <p:cNvPr id="85052" name="Arc 59"/>
                <p:cNvSpPr>
                  <a:spLocks/>
                </p:cNvSpPr>
                <p:nvPr/>
              </p:nvSpPr>
              <p:spPr bwMode="auto">
                <a:xfrm>
                  <a:off x="2784" y="2208"/>
                  <a:ext cx="97" cy="107"/>
                </a:xfrm>
                <a:custGeom>
                  <a:avLst/>
                  <a:gdLst>
                    <a:gd name="T0" fmla="*/ 0 w 43200"/>
                    <a:gd name="T1" fmla="*/ 0 h 34884"/>
                    <a:gd name="T2" fmla="*/ 0 w 43200"/>
                    <a:gd name="T3" fmla="*/ 0 h 34884"/>
                    <a:gd name="T4" fmla="*/ 0 w 43200"/>
                    <a:gd name="T5" fmla="*/ 0 h 3488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4884"/>
                    <a:gd name="T11" fmla="*/ 43200 w 43200"/>
                    <a:gd name="T12" fmla="*/ 34884 h 348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4884" fill="none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</a:path>
                    <a:path w="43200" h="34884" stroke="0" extrusionOk="0">
                      <a:moveTo>
                        <a:pt x="38726" y="122"/>
                      </a:moveTo>
                      <a:cubicBezTo>
                        <a:pt x="41627" y="3896"/>
                        <a:pt x="43200" y="8523"/>
                        <a:pt x="43200" y="13284"/>
                      </a:cubicBezTo>
                      <a:cubicBezTo>
                        <a:pt x="43200" y="25213"/>
                        <a:pt x="33529" y="34884"/>
                        <a:pt x="21600" y="34884"/>
                      </a:cubicBezTo>
                      <a:cubicBezTo>
                        <a:pt x="9670" y="34884"/>
                        <a:pt x="0" y="25213"/>
                        <a:pt x="0" y="13284"/>
                      </a:cubicBezTo>
                      <a:cubicBezTo>
                        <a:pt x="-1" y="8470"/>
                        <a:pt x="1607" y="3795"/>
                        <a:pt x="4567" y="-1"/>
                      </a:cubicBezTo>
                      <a:lnTo>
                        <a:pt x="21600" y="13284"/>
                      </a:lnTo>
                      <a:lnTo>
                        <a:pt x="38726" y="12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53" name="Arc 60"/>
                <p:cNvSpPr>
                  <a:spLocks/>
                </p:cNvSpPr>
                <p:nvPr/>
              </p:nvSpPr>
              <p:spPr bwMode="auto">
                <a:xfrm>
                  <a:off x="2766" y="2162"/>
                  <a:ext cx="103" cy="48"/>
                </a:xfrm>
                <a:custGeom>
                  <a:avLst/>
                  <a:gdLst>
                    <a:gd name="T0" fmla="*/ 0 w 21573"/>
                    <a:gd name="T1" fmla="*/ 0 h 21600"/>
                    <a:gd name="T2" fmla="*/ 0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54" name="Arc 61"/>
                <p:cNvSpPr>
                  <a:spLocks/>
                </p:cNvSpPr>
                <p:nvPr/>
              </p:nvSpPr>
              <p:spPr bwMode="auto">
                <a:xfrm flipH="1">
                  <a:off x="2793" y="2161"/>
                  <a:ext cx="104" cy="51"/>
                </a:xfrm>
                <a:custGeom>
                  <a:avLst/>
                  <a:gdLst>
                    <a:gd name="T0" fmla="*/ 0 w 21573"/>
                    <a:gd name="T1" fmla="*/ 0 h 21600"/>
                    <a:gd name="T2" fmla="*/ 1 w 21573"/>
                    <a:gd name="T3" fmla="*/ 0 h 21600"/>
                    <a:gd name="T4" fmla="*/ 0 w 215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73"/>
                    <a:gd name="T10" fmla="*/ 0 h 21600"/>
                    <a:gd name="T11" fmla="*/ 21573 w 215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73" h="21600" fill="none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</a:path>
                    <a:path w="21573" h="21600" stroke="0" extrusionOk="0">
                      <a:moveTo>
                        <a:pt x="-1" y="0"/>
                      </a:moveTo>
                      <a:cubicBezTo>
                        <a:pt x="11510" y="0"/>
                        <a:pt x="20998" y="9026"/>
                        <a:pt x="21573" y="2052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5020" name="Line 62"/>
            <p:cNvSpPr>
              <a:spLocks noChangeShapeType="1"/>
            </p:cNvSpPr>
            <p:nvPr/>
          </p:nvSpPr>
          <p:spPr bwMode="auto">
            <a:xfrm>
              <a:off x="960" y="3072"/>
              <a:ext cx="5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Line 63"/>
            <p:cNvSpPr>
              <a:spLocks noChangeShapeType="1"/>
            </p:cNvSpPr>
            <p:nvPr/>
          </p:nvSpPr>
          <p:spPr bwMode="auto">
            <a:xfrm>
              <a:off x="960" y="3120"/>
              <a:ext cx="5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22" name="Group 64"/>
            <p:cNvGrpSpPr>
              <a:grpSpLocks/>
            </p:cNvGrpSpPr>
            <p:nvPr/>
          </p:nvGrpSpPr>
          <p:grpSpPr bwMode="auto">
            <a:xfrm flipH="1">
              <a:off x="576" y="3216"/>
              <a:ext cx="240" cy="192"/>
              <a:chOff x="1152" y="1824"/>
              <a:chExt cx="240" cy="192"/>
            </a:xfrm>
          </p:grpSpPr>
          <p:sp>
            <p:nvSpPr>
              <p:cNvPr id="85045" name="AutoShape 65"/>
              <p:cNvSpPr>
                <a:spLocks noChangeArrowheads="1"/>
              </p:cNvSpPr>
              <p:nvPr/>
            </p:nvSpPr>
            <p:spPr bwMode="auto">
              <a:xfrm rot="5400000">
                <a:off x="1176" y="1848"/>
                <a:ext cx="192" cy="144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6" name="Line 66"/>
              <p:cNvSpPr>
                <a:spLocks noChangeShapeType="1"/>
              </p:cNvSpPr>
              <p:nvPr/>
            </p:nvSpPr>
            <p:spPr bwMode="auto">
              <a:xfrm flipH="1">
                <a:off x="1152" y="192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7" name="Line 67"/>
              <p:cNvSpPr>
                <a:spLocks noChangeShapeType="1"/>
              </p:cNvSpPr>
              <p:nvPr/>
            </p:nvSpPr>
            <p:spPr bwMode="auto">
              <a:xfrm>
                <a:off x="1344" y="192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23" name="Line 68"/>
            <p:cNvSpPr>
              <a:spLocks noChangeShapeType="1"/>
            </p:cNvSpPr>
            <p:nvPr/>
          </p:nvSpPr>
          <p:spPr bwMode="auto">
            <a:xfrm>
              <a:off x="816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Line 69"/>
            <p:cNvSpPr>
              <a:spLocks noChangeShapeType="1"/>
            </p:cNvSpPr>
            <p:nvPr/>
          </p:nvSpPr>
          <p:spPr bwMode="auto">
            <a:xfrm>
              <a:off x="1488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5" name="Rectangle 70"/>
            <p:cNvSpPr>
              <a:spLocks noChangeArrowheads="1"/>
            </p:cNvSpPr>
            <p:nvPr/>
          </p:nvSpPr>
          <p:spPr bwMode="auto">
            <a:xfrm>
              <a:off x="1584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26" name="Group 71"/>
            <p:cNvGrpSpPr>
              <a:grpSpLocks/>
            </p:cNvGrpSpPr>
            <p:nvPr/>
          </p:nvGrpSpPr>
          <p:grpSpPr bwMode="auto">
            <a:xfrm>
              <a:off x="1968" y="2832"/>
              <a:ext cx="580" cy="96"/>
              <a:chOff x="2256" y="2784"/>
              <a:chExt cx="580" cy="192"/>
            </a:xfrm>
          </p:grpSpPr>
          <p:sp>
            <p:nvSpPr>
              <p:cNvPr id="85041" name="Oval 72"/>
              <p:cNvSpPr>
                <a:spLocks noChangeArrowheads="1"/>
              </p:cNvSpPr>
              <p:nvPr/>
            </p:nvSpPr>
            <p:spPr bwMode="auto">
              <a:xfrm>
                <a:off x="2256" y="2784"/>
                <a:ext cx="96" cy="192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2" name="Line 73"/>
              <p:cNvSpPr>
                <a:spLocks noChangeShapeType="1"/>
              </p:cNvSpPr>
              <p:nvPr/>
            </p:nvSpPr>
            <p:spPr bwMode="auto">
              <a:xfrm>
                <a:off x="2304" y="27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3" name="Line 74"/>
              <p:cNvSpPr>
                <a:spLocks noChangeShapeType="1"/>
              </p:cNvSpPr>
              <p:nvPr/>
            </p:nvSpPr>
            <p:spPr bwMode="auto">
              <a:xfrm>
                <a:off x="2304" y="29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4" name="Arc 75"/>
              <p:cNvSpPr>
                <a:spLocks/>
              </p:cNvSpPr>
              <p:nvPr/>
            </p:nvSpPr>
            <p:spPr bwMode="auto">
              <a:xfrm>
                <a:off x="2784" y="2784"/>
                <a:ext cx="52" cy="192"/>
              </a:xfrm>
              <a:custGeom>
                <a:avLst/>
                <a:gdLst>
                  <a:gd name="T0" fmla="*/ 0 w 23601"/>
                  <a:gd name="T1" fmla="*/ 0 h 43200"/>
                  <a:gd name="T2" fmla="*/ 0 w 23601"/>
                  <a:gd name="T3" fmla="*/ 1 h 43200"/>
                  <a:gd name="T4" fmla="*/ 0 w 23601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01"/>
                  <a:gd name="T10" fmla="*/ 0 h 43200"/>
                  <a:gd name="T11" fmla="*/ 23601 w 23601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01" h="43200" fill="none" extrusionOk="0">
                    <a:moveTo>
                      <a:pt x="2000" y="0"/>
                    </a:moveTo>
                    <a:cubicBezTo>
                      <a:pt x="13930" y="0"/>
                      <a:pt x="23601" y="9670"/>
                      <a:pt x="23601" y="21600"/>
                    </a:cubicBezTo>
                    <a:cubicBezTo>
                      <a:pt x="23601" y="33529"/>
                      <a:pt x="13930" y="43200"/>
                      <a:pt x="2001" y="43200"/>
                    </a:cubicBezTo>
                    <a:cubicBezTo>
                      <a:pt x="1332" y="43200"/>
                      <a:pt x="665" y="43169"/>
                      <a:pt x="-1" y="43107"/>
                    </a:cubicBezTo>
                  </a:path>
                  <a:path w="23601" h="43200" stroke="0" extrusionOk="0">
                    <a:moveTo>
                      <a:pt x="2000" y="0"/>
                    </a:moveTo>
                    <a:cubicBezTo>
                      <a:pt x="13930" y="0"/>
                      <a:pt x="23601" y="9670"/>
                      <a:pt x="23601" y="21600"/>
                    </a:cubicBezTo>
                    <a:cubicBezTo>
                      <a:pt x="23601" y="33529"/>
                      <a:pt x="13930" y="43200"/>
                      <a:pt x="2001" y="43200"/>
                    </a:cubicBezTo>
                    <a:cubicBezTo>
                      <a:pt x="1332" y="43200"/>
                      <a:pt x="665" y="43169"/>
                      <a:pt x="-1" y="43107"/>
                    </a:cubicBezTo>
                    <a:lnTo>
                      <a:pt x="2001" y="21600"/>
                    </a:lnTo>
                    <a:lnTo>
                      <a:pt x="20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27" name="Line 76"/>
            <p:cNvSpPr>
              <a:spLocks noChangeShapeType="1"/>
            </p:cNvSpPr>
            <p:nvPr/>
          </p:nvSpPr>
          <p:spPr bwMode="auto">
            <a:xfrm>
              <a:off x="2544" y="2880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Text Box 77"/>
            <p:cNvSpPr txBox="1">
              <a:spLocks noChangeArrowheads="1"/>
            </p:cNvSpPr>
            <p:nvPr/>
          </p:nvSpPr>
          <p:spPr bwMode="auto">
            <a:xfrm>
              <a:off x="2304" y="2688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chemeClr val="accent2"/>
                  </a:solidFill>
                  <a:latin typeface="Times New Roman" pitchFamily="18" charset="0"/>
                </a:rPr>
                <a:t>Z</a:t>
              </a:r>
              <a:endParaRPr 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85029" name="Group 78"/>
            <p:cNvGrpSpPr>
              <a:grpSpLocks/>
            </p:cNvGrpSpPr>
            <p:nvPr/>
          </p:nvGrpSpPr>
          <p:grpSpPr bwMode="auto">
            <a:xfrm>
              <a:off x="2928" y="3312"/>
              <a:ext cx="1344" cy="528"/>
              <a:chOff x="2976" y="3216"/>
              <a:chExt cx="912" cy="528"/>
            </a:xfrm>
          </p:grpSpPr>
          <p:sp>
            <p:nvSpPr>
              <p:cNvPr id="85036" name="Line 79"/>
              <p:cNvSpPr>
                <a:spLocks noChangeShapeType="1"/>
              </p:cNvSpPr>
              <p:nvPr/>
            </p:nvSpPr>
            <p:spPr bwMode="auto">
              <a:xfrm flipV="1">
                <a:off x="2976" y="3216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7" name="Line 80"/>
              <p:cNvSpPr>
                <a:spLocks noChangeShapeType="1"/>
              </p:cNvSpPr>
              <p:nvPr/>
            </p:nvSpPr>
            <p:spPr bwMode="auto">
              <a:xfrm>
                <a:off x="2976" y="374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8" name="Line 81"/>
              <p:cNvSpPr>
                <a:spLocks noChangeShapeType="1"/>
              </p:cNvSpPr>
              <p:nvPr/>
            </p:nvSpPr>
            <p:spPr bwMode="auto">
              <a:xfrm>
                <a:off x="2976" y="3408"/>
                <a:ext cx="912" cy="0"/>
              </a:xfrm>
              <a:prstGeom prst="line">
                <a:avLst/>
              </a:prstGeom>
              <a:noFill/>
              <a:ln w="9525" cap="rnd">
                <a:solidFill>
                  <a:schemeClr val="accent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9" name="Freeform 82"/>
              <p:cNvSpPr>
                <a:spLocks/>
              </p:cNvSpPr>
              <p:nvPr/>
            </p:nvSpPr>
            <p:spPr bwMode="auto">
              <a:xfrm>
                <a:off x="3072" y="3264"/>
                <a:ext cx="672" cy="480"/>
              </a:xfrm>
              <a:custGeom>
                <a:avLst/>
                <a:gdLst>
                  <a:gd name="T0" fmla="*/ 0 w 672"/>
                  <a:gd name="T1" fmla="*/ 480 h 480"/>
                  <a:gd name="T2" fmla="*/ 0 w 672"/>
                  <a:gd name="T3" fmla="*/ 240 h 480"/>
                  <a:gd name="T4" fmla="*/ 96 w 672"/>
                  <a:gd name="T5" fmla="*/ 240 h 480"/>
                  <a:gd name="T6" fmla="*/ 96 w 672"/>
                  <a:gd name="T7" fmla="*/ 0 h 480"/>
                  <a:gd name="T8" fmla="*/ 192 w 672"/>
                  <a:gd name="T9" fmla="*/ 0 h 480"/>
                  <a:gd name="T10" fmla="*/ 192 w 672"/>
                  <a:gd name="T11" fmla="*/ 240 h 480"/>
                  <a:gd name="T12" fmla="*/ 288 w 672"/>
                  <a:gd name="T13" fmla="*/ 240 h 480"/>
                  <a:gd name="T14" fmla="*/ 288 w 672"/>
                  <a:gd name="T15" fmla="*/ 48 h 480"/>
                  <a:gd name="T16" fmla="*/ 384 w 672"/>
                  <a:gd name="T17" fmla="*/ 48 h 480"/>
                  <a:gd name="T18" fmla="*/ 384 w 672"/>
                  <a:gd name="T19" fmla="*/ 192 h 480"/>
                  <a:gd name="T20" fmla="*/ 480 w 672"/>
                  <a:gd name="T21" fmla="*/ 192 h 480"/>
                  <a:gd name="T22" fmla="*/ 480 w 672"/>
                  <a:gd name="T23" fmla="*/ 96 h 480"/>
                  <a:gd name="T24" fmla="*/ 576 w 672"/>
                  <a:gd name="T25" fmla="*/ 96 h 480"/>
                  <a:gd name="T26" fmla="*/ 576 w 672"/>
                  <a:gd name="T27" fmla="*/ 192 h 480"/>
                  <a:gd name="T28" fmla="*/ 672 w 672"/>
                  <a:gd name="T29" fmla="*/ 192 h 480"/>
                  <a:gd name="T30" fmla="*/ 672 w 672"/>
                  <a:gd name="T31" fmla="*/ 144 h 4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2"/>
                  <a:gd name="T49" fmla="*/ 0 h 480"/>
                  <a:gd name="T50" fmla="*/ 672 w 672"/>
                  <a:gd name="T51" fmla="*/ 480 h 4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2" h="480">
                    <a:moveTo>
                      <a:pt x="0" y="480"/>
                    </a:moveTo>
                    <a:lnTo>
                      <a:pt x="0" y="240"/>
                    </a:lnTo>
                    <a:lnTo>
                      <a:pt x="96" y="240"/>
                    </a:lnTo>
                    <a:lnTo>
                      <a:pt x="96" y="0"/>
                    </a:lnTo>
                    <a:lnTo>
                      <a:pt x="192" y="0"/>
                    </a:lnTo>
                    <a:lnTo>
                      <a:pt x="192" y="240"/>
                    </a:lnTo>
                    <a:lnTo>
                      <a:pt x="288" y="240"/>
                    </a:lnTo>
                    <a:lnTo>
                      <a:pt x="288" y="48"/>
                    </a:lnTo>
                    <a:lnTo>
                      <a:pt x="384" y="48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480" y="96"/>
                    </a:lnTo>
                    <a:lnTo>
                      <a:pt x="576" y="96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672" y="144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0" name="Line 83"/>
              <p:cNvSpPr>
                <a:spLocks noChangeShapeType="1"/>
              </p:cNvSpPr>
              <p:nvPr/>
            </p:nvSpPr>
            <p:spPr bwMode="auto">
              <a:xfrm>
                <a:off x="3744" y="34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30" name="Text Box 84"/>
            <p:cNvSpPr txBox="1">
              <a:spLocks noChangeArrowheads="1"/>
            </p:cNvSpPr>
            <p:nvPr/>
          </p:nvSpPr>
          <p:spPr bwMode="auto">
            <a:xfrm>
              <a:off x="3014" y="3158"/>
              <a:ext cx="96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chemeClr val="accent2"/>
                  </a:solidFill>
                  <a:latin typeface="Times New Roman" pitchFamily="18" charset="0"/>
                </a:rPr>
                <a:t>Transmission line reflections</a:t>
              </a:r>
              <a:endParaRPr 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5031" name="Freeform 85"/>
            <p:cNvSpPr>
              <a:spLocks/>
            </p:cNvSpPr>
            <p:nvPr/>
          </p:nvSpPr>
          <p:spPr bwMode="auto">
            <a:xfrm>
              <a:off x="2592" y="2928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96 w 96"/>
                <a:gd name="T3" fmla="*/ 0 h 192"/>
                <a:gd name="T4" fmla="*/ 0 w 96"/>
                <a:gd name="T5" fmla="*/ 48 h 192"/>
                <a:gd name="T6" fmla="*/ 96 w 96"/>
                <a:gd name="T7" fmla="*/ 48 h 192"/>
                <a:gd name="T8" fmla="*/ 0 w 96"/>
                <a:gd name="T9" fmla="*/ 96 h 192"/>
                <a:gd name="T10" fmla="*/ 96 w 96"/>
                <a:gd name="T11" fmla="*/ 96 h 192"/>
                <a:gd name="T12" fmla="*/ 0 w 96"/>
                <a:gd name="T13" fmla="*/ 144 h 192"/>
                <a:gd name="T14" fmla="*/ 96 w 96"/>
                <a:gd name="T15" fmla="*/ 144 h 192"/>
                <a:gd name="T16" fmla="*/ 0 w 96"/>
                <a:gd name="T17" fmla="*/ 192 h 192"/>
                <a:gd name="T18" fmla="*/ 96 w 96"/>
                <a:gd name="T19" fmla="*/ 192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92"/>
                <a:gd name="T32" fmla="*/ 96 w 96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92">
                  <a:moveTo>
                    <a:pt x="0" y="0"/>
                  </a:moveTo>
                  <a:lnTo>
                    <a:pt x="96" y="0"/>
                  </a:lnTo>
                  <a:lnTo>
                    <a:pt x="0" y="48"/>
                  </a:lnTo>
                  <a:lnTo>
                    <a:pt x="96" y="48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96" y="144"/>
                  </a:lnTo>
                  <a:lnTo>
                    <a:pt x="0" y="192"/>
                  </a:lnTo>
                  <a:lnTo>
                    <a:pt x="96" y="192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Line 86"/>
            <p:cNvSpPr>
              <a:spLocks noChangeShapeType="1"/>
            </p:cNvSpPr>
            <p:nvPr/>
          </p:nvSpPr>
          <p:spPr bwMode="auto">
            <a:xfrm>
              <a:off x="2640" y="2880"/>
              <a:ext cx="0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3" name="Line 87"/>
            <p:cNvSpPr>
              <a:spLocks noChangeShapeType="1"/>
            </p:cNvSpPr>
            <p:nvPr/>
          </p:nvSpPr>
          <p:spPr bwMode="auto">
            <a:xfrm>
              <a:off x="2640" y="3120"/>
              <a:ext cx="0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4" name="Text Box 88"/>
            <p:cNvSpPr txBox="1">
              <a:spLocks noChangeArrowheads="1"/>
            </p:cNvSpPr>
            <p:nvPr/>
          </p:nvSpPr>
          <p:spPr bwMode="auto">
            <a:xfrm>
              <a:off x="2640" y="2976"/>
              <a:ext cx="15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endParaRPr 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5035" name="Text Box 89"/>
            <p:cNvSpPr txBox="1">
              <a:spLocks noChangeArrowheads="1"/>
            </p:cNvSpPr>
            <p:nvPr/>
          </p:nvSpPr>
          <p:spPr bwMode="auto">
            <a:xfrm>
              <a:off x="4262" y="2581"/>
              <a:ext cx="593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r>
                <a:rPr lang="en-US" sz="1000">
                  <a:solidFill>
                    <a:schemeClr val="tx1"/>
                  </a:solidFill>
                  <a:latin typeface="Times New Roman" pitchFamily="18" charset="0"/>
                </a:rPr>
                <a:t>f =1/(2</a:t>
              </a:r>
              <a:r>
                <a:rPr lang="en-US" sz="1000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(LC)</a:t>
              </a:r>
              <a:r>
                <a:rPr lang="en-US" sz="1000" baseline="30000">
                  <a:solidFill>
                    <a:schemeClr val="tx1"/>
                  </a:solidFill>
                  <a:latin typeface="Arial" charset="0"/>
                </a:rPr>
                <a:t>1/2</a:t>
              </a: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)</a:t>
              </a:r>
              <a:endParaRPr lang="en-US" sz="1000" baseline="30000">
                <a:solidFill>
                  <a:schemeClr val="tx1"/>
                </a:solidFill>
                <a:latin typeface="Arial" charset="0"/>
              </a:endParaRPr>
            </a:p>
            <a:p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L  = 10 nH</a:t>
              </a:r>
            </a:p>
            <a:p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C = 10 pF</a:t>
              </a:r>
            </a:p>
            <a:p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f = ~500MHz</a:t>
              </a:r>
              <a:endParaRPr 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2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68375"/>
          </a:xfrm>
        </p:spPr>
        <p:txBody>
          <a:bodyPr/>
          <a:lstStyle/>
          <a:p>
            <a:r>
              <a:rPr lang="en-US" smtClean="0"/>
              <a:t>Package Parameters</a:t>
            </a:r>
            <a:endParaRPr lang="en-US" b="1" smtClean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1" t="26144" r="15163" b="34641"/>
          <a:stretch>
            <a:fillRect/>
          </a:stretch>
        </p:blipFill>
        <p:spPr bwMode="auto">
          <a:xfrm>
            <a:off x="0" y="1828800"/>
            <a:ext cx="85709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68375"/>
          </a:xfrm>
        </p:spPr>
        <p:txBody>
          <a:bodyPr/>
          <a:lstStyle/>
          <a:p>
            <a:r>
              <a:rPr lang="en-US" smtClean="0"/>
              <a:t>Package Parameters</a:t>
            </a:r>
            <a:endParaRPr lang="en-US" b="1" smtClean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87043" name="Picture 7" descr="pack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35200"/>
            <a:ext cx="68580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9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68375"/>
          </a:xfrm>
        </p:spPr>
        <p:txBody>
          <a:bodyPr/>
          <a:lstStyle/>
          <a:p>
            <a:r>
              <a:rPr lang="en-US" smtClean="0"/>
              <a:t>Package Parameters</a:t>
            </a:r>
            <a:endParaRPr lang="en-US" b="1" smtClean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88067" name="Picture 4" descr="Pages from ch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3152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8013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r>
              <a:rPr lang="en-US" sz="1600"/>
              <a:t>2000 Summary of Intel’s Package I/O Lead Electrical Parasitics for Multilayer Packages</a:t>
            </a:r>
          </a:p>
        </p:txBody>
      </p:sp>
    </p:spTree>
    <p:extLst>
      <p:ext uri="{BB962C8B-B14F-4D97-AF65-F5344CB8AC3E}">
        <p14:creationId xmlns:p14="http://schemas.microsoft.com/office/powerpoint/2010/main" val="7827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smtClean="0"/>
              <a:t>Packaging Faults</a:t>
            </a:r>
          </a:p>
        </p:txBody>
      </p:sp>
      <p:sp>
        <p:nvSpPr>
          <p:cNvPr id="89091" name="Rectangle 5"/>
          <p:cNvSpPr>
            <a:spLocks noChangeArrowheads="1"/>
          </p:cNvSpPr>
          <p:nvPr/>
        </p:nvSpPr>
        <p:spPr bwMode="auto">
          <a:xfrm>
            <a:off x="2311400" y="408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9092" name="Picture 4" descr="csp_bgapaper_04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049962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7"/>
          <p:cNvSpPr>
            <a:spLocks noChangeArrowheads="1"/>
          </p:cNvSpPr>
          <p:nvPr/>
        </p:nvSpPr>
        <p:spPr bwMode="auto">
          <a:xfrm>
            <a:off x="5448300" y="2298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094" name="Text Box 8"/>
          <p:cNvSpPr txBox="1">
            <a:spLocks noChangeArrowheads="1"/>
          </p:cNvSpPr>
          <p:nvPr/>
        </p:nvSpPr>
        <p:spPr bwMode="auto">
          <a:xfrm>
            <a:off x="2268538" y="6461125"/>
            <a:ext cx="5045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r>
              <a:rPr lang="en-US" sz="2000"/>
              <a:t>Small Ball Chip Scale Packages (CSP) Open</a:t>
            </a:r>
          </a:p>
        </p:txBody>
      </p:sp>
    </p:spTree>
    <p:extLst>
      <p:ext uri="{BB962C8B-B14F-4D97-AF65-F5344CB8AC3E}">
        <p14:creationId xmlns:p14="http://schemas.microsoft.com/office/powerpoint/2010/main" val="36803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2311400" y="408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15" name="Rectangle 6"/>
          <p:cNvSpPr>
            <a:spLocks noChangeArrowheads="1"/>
          </p:cNvSpPr>
          <p:nvPr/>
        </p:nvSpPr>
        <p:spPr bwMode="auto">
          <a:xfrm>
            <a:off x="5448300" y="2298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16" name="Text Box 8"/>
          <p:cNvSpPr txBox="1">
            <a:spLocks noChangeArrowheads="1"/>
          </p:cNvSpPr>
          <p:nvPr/>
        </p:nvSpPr>
        <p:spPr bwMode="auto">
          <a:xfrm>
            <a:off x="2463800" y="6048375"/>
            <a:ext cx="454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r>
              <a:rPr lang="it-IT" sz="1800" b="1"/>
              <a:t>CSP Assembly on  6 mil Via in 12 mil pad</a:t>
            </a:r>
          </a:p>
          <a:p>
            <a:r>
              <a:rPr lang="it-IT" sz="1800" b="1"/>
              <a:t>Void over via structure</a:t>
            </a:r>
            <a:endParaRPr lang="en-US" sz="1800" b="1"/>
          </a:p>
        </p:txBody>
      </p:sp>
      <p:pic>
        <p:nvPicPr>
          <p:cNvPr id="90117" name="Picture 9" descr="csp_bgapaper_10_0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09738"/>
            <a:ext cx="5759450" cy="4332287"/>
          </a:xfrm>
          <a:noFill/>
        </p:spPr>
      </p:pic>
      <p:sp>
        <p:nvSpPr>
          <p:cNvPr id="90118" name="Rectangle 12"/>
          <p:cNvSpPr>
            <a:spLocks noChangeArrowheads="1"/>
          </p:cNvSpPr>
          <p:nvPr/>
        </p:nvSpPr>
        <p:spPr bwMode="auto">
          <a:xfrm>
            <a:off x="82708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>
                <a:solidFill>
                  <a:srgbClr val="000082"/>
                </a:solidFill>
              </a:rPr>
              <a:t>Packaging Faults</a:t>
            </a:r>
          </a:p>
        </p:txBody>
      </p:sp>
    </p:spTree>
    <p:extLst>
      <p:ext uri="{BB962C8B-B14F-4D97-AF65-F5344CB8AC3E}">
        <p14:creationId xmlns:p14="http://schemas.microsoft.com/office/powerpoint/2010/main" val="19902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81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685800"/>
          </a:xfrm>
        </p:spPr>
        <p:txBody>
          <a:bodyPr/>
          <a:lstStyle/>
          <a:p>
            <a:r>
              <a:rPr lang="en-GB" sz="3200" b="1" smtClean="0">
                <a:solidFill>
                  <a:srgbClr val="336666"/>
                </a:solidFill>
                <a:latin typeface="Times New Roman" pitchFamily="18" charset="0"/>
                <a:cs typeface="Times New Roman" pitchFamily="18" charset="0"/>
              </a:rPr>
              <a:t>Miniaturisation</a:t>
            </a:r>
            <a:r>
              <a:rPr lang="en-US" sz="3200" b="1" smtClean="0">
                <a:solidFill>
                  <a:srgbClr val="336666"/>
                </a:solidFill>
                <a:latin typeface="Times New Roman" pitchFamily="18" charset="0"/>
                <a:cs typeface="Times New Roman" pitchFamily="18" charset="0"/>
              </a:rPr>
              <a:t> of Electronic Systems</a:t>
            </a:r>
            <a:endParaRPr lang="en-GB" sz="3200" b="1" smtClean="0">
              <a:solidFill>
                <a:srgbClr val="33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1905000"/>
            <a:ext cx="4953000" cy="3397250"/>
          </a:xfrm>
        </p:spPr>
        <p:txBody>
          <a:bodyPr/>
          <a:lstStyle/>
          <a:p>
            <a:pPr marL="193675" indent="-193675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Enabling Technologies :</a:t>
            </a:r>
          </a:p>
          <a:p>
            <a:pPr marL="193675" indent="-193675"/>
            <a:endParaRPr lang="en-US" sz="2800" b="1" smtClean="0"/>
          </a:p>
          <a:p>
            <a:pPr marL="766763" lvl="1" indent="-190500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SOC</a:t>
            </a:r>
          </a:p>
          <a:p>
            <a:pPr marL="193675" indent="-193675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766763" lvl="1" indent="-19050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High Density Interconnection technologies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58850" lvl="2" indent="-1588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SIP – “System-in-a-package”</a:t>
            </a:r>
            <a:endParaRPr lang="en-GB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205" name="AutoShape 5"/>
          <p:cNvSpPr>
            <a:spLocks noChangeArrowheads="1"/>
          </p:cNvSpPr>
          <p:nvPr/>
        </p:nvSpPr>
        <p:spPr bwMode="auto">
          <a:xfrm>
            <a:off x="3581400" y="3352800"/>
            <a:ext cx="990600" cy="41275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>
            <a:solidFill>
              <a:srgbClr val="33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953000" y="56388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endParaRPr lang="pl-PL"/>
          </a:p>
        </p:txBody>
      </p:sp>
      <p:sp>
        <p:nvSpPr>
          <p:cNvPr id="91144" name="Text Box 9"/>
          <p:cNvSpPr txBox="1">
            <a:spLocks noChangeArrowheads="1"/>
          </p:cNvSpPr>
          <p:nvPr/>
        </p:nvSpPr>
        <p:spPr bwMode="auto">
          <a:xfrm>
            <a:off x="4648200" y="6323013"/>
            <a:ext cx="36464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315263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315263"/>
                </a:solidFill>
                <a:latin typeface="Arial" charset="0"/>
              </a:rPr>
              <a:t>From  ECE 407/507 University of Arizona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15263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315263"/>
                </a:solidFill>
                <a:latin typeface="Arial" charset="0"/>
                <a:hlinkClick r:id="rId4"/>
              </a:rPr>
              <a:t>http://www.ece.arizona.edu/mailman/listinfo/ece407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981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4" grpId="0" build="p" autoUpdateAnimBg="0" advAuto="0"/>
      <p:bldP spid="4352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Packaging Requirements</a:t>
            </a:r>
            <a:endParaRPr lang="en-US" sz="5400" b="1" smtClean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b="1" smtClean="0"/>
              <a:t>Desired package properties</a:t>
            </a:r>
          </a:p>
          <a:p>
            <a:r>
              <a:rPr lang="en-US" sz="2000" b="1" smtClean="0"/>
              <a:t>Electrical: Low</a:t>
            </a:r>
            <a:r>
              <a:rPr lang="en-US" sz="2000" b="1" smtClean="0">
                <a:solidFill>
                  <a:srgbClr val="7B84C6"/>
                </a:solidFill>
              </a:rPr>
              <a:t> </a:t>
            </a:r>
            <a:r>
              <a:rPr lang="en-US" sz="2000" b="1" smtClean="0"/>
              <a:t>parasitics</a:t>
            </a:r>
          </a:p>
          <a:p>
            <a:r>
              <a:rPr lang="en-US" sz="2000" b="1" smtClean="0"/>
              <a:t>Mechanical: Reliable and robust</a:t>
            </a:r>
          </a:p>
          <a:p>
            <a:r>
              <a:rPr lang="en-US" sz="2000" b="1" smtClean="0"/>
              <a:t>Thermal: Efficient heat removal</a:t>
            </a:r>
          </a:p>
          <a:p>
            <a:r>
              <a:rPr lang="en-US" sz="2000" b="1" smtClean="0"/>
              <a:t>Economical: Cheap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00063" y="3643313"/>
            <a:ext cx="45720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71909"/>
              </a:buClr>
              <a:buSzPct val="75000"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Wire bonding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Only periphery of chip available for IO connections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Mechanical bonding of one pin at a time (sequential)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Cooling from back of chip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High inductance (~1nH)</a:t>
            </a:r>
          </a:p>
        </p:txBody>
      </p:sp>
      <p:pic>
        <p:nvPicPr>
          <p:cNvPr id="73733" name="Picture 5" descr="bo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28775"/>
            <a:ext cx="38862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143250" y="6357938"/>
            <a:ext cx="516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r>
              <a:rPr lang="pl-PL" sz="1600" b="1"/>
              <a:t>http://www.embeddedlinks.com/chipdir/package.htm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429250" y="5857875"/>
            <a:ext cx="280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r>
              <a:rPr lang="en-US" sz="2000"/>
              <a:t>More about packaging:</a:t>
            </a:r>
            <a:endParaRPr lang="pl-PL" sz="200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000375" y="3786188"/>
            <a:ext cx="2714625" cy="142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z="4300" b="1" smtClean="0">
                <a:latin typeface="Times New Roman" pitchFamily="18" charset="0"/>
                <a:cs typeface="Times New Roman" pitchFamily="18" charset="0"/>
              </a:rPr>
              <a:t>The Interconnection gap</a:t>
            </a:r>
            <a:endParaRPr lang="en-GB" sz="43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78800" cy="8382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336666"/>
              </a:buClr>
            </a:pPr>
            <a:r>
              <a:rPr lang="en-US" sz="2400" b="1" smtClean="0"/>
              <a:t> Improvement in density of standard interconnection and packaging technologies is much slower than the IC trends</a:t>
            </a:r>
            <a:endParaRPr lang="en-GB" sz="2400" b="1" smtClean="0"/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923925" y="2506663"/>
            <a:ext cx="4989513" cy="4160837"/>
            <a:chOff x="582" y="1579"/>
            <a:chExt cx="3143" cy="2621"/>
          </a:xfrm>
        </p:grpSpPr>
        <p:sp>
          <p:nvSpPr>
            <p:cNvPr id="92175" name="Line 5"/>
            <p:cNvSpPr>
              <a:spLocks noChangeShapeType="1"/>
            </p:cNvSpPr>
            <p:nvPr/>
          </p:nvSpPr>
          <p:spPr bwMode="auto">
            <a:xfrm>
              <a:off x="915" y="1744"/>
              <a:ext cx="2083" cy="2083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92176" name="Line 6"/>
            <p:cNvSpPr>
              <a:spLocks noChangeShapeType="1"/>
            </p:cNvSpPr>
            <p:nvPr/>
          </p:nvSpPr>
          <p:spPr bwMode="auto">
            <a:xfrm>
              <a:off x="1688" y="1981"/>
              <a:ext cx="1540" cy="1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92177" name="Line 7"/>
            <p:cNvSpPr>
              <a:spLocks noChangeShapeType="1"/>
            </p:cNvSpPr>
            <p:nvPr/>
          </p:nvSpPr>
          <p:spPr bwMode="auto">
            <a:xfrm flipH="1">
              <a:off x="906" y="1579"/>
              <a:ext cx="1" cy="228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92178" name="Line 8"/>
            <p:cNvSpPr>
              <a:spLocks noChangeShapeType="1"/>
            </p:cNvSpPr>
            <p:nvPr/>
          </p:nvSpPr>
          <p:spPr bwMode="auto">
            <a:xfrm>
              <a:off x="908" y="3860"/>
              <a:ext cx="2817" cy="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92179" name="Text Box 9"/>
            <p:cNvSpPr txBox="1">
              <a:spLocks noChangeArrowheads="1"/>
            </p:cNvSpPr>
            <p:nvPr/>
          </p:nvSpPr>
          <p:spPr bwMode="auto">
            <a:xfrm>
              <a:off x="1102" y="3008"/>
              <a:ext cx="86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pPr>
                <a:lnSpc>
                  <a:spcPct val="88000"/>
                </a:lnSpc>
                <a:spcBef>
                  <a:spcPct val="30000"/>
                </a:spcBef>
              </a:pPr>
              <a:r>
                <a:rPr lang="en-US" sz="2000" b="1">
                  <a:solidFill>
                    <a:schemeClr val="tx1"/>
                  </a:solidFill>
                  <a:latin typeface="Arial" charset="0"/>
                </a:rPr>
                <a:t>IC scaling</a:t>
              </a:r>
              <a:endParaRPr lang="en-GB" sz="20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180" name="Text Box 10"/>
            <p:cNvSpPr txBox="1">
              <a:spLocks noChangeArrowheads="1"/>
            </p:cNvSpPr>
            <p:nvPr/>
          </p:nvSpPr>
          <p:spPr bwMode="auto">
            <a:xfrm>
              <a:off x="2066" y="3942"/>
              <a:ext cx="56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pPr>
                <a:lnSpc>
                  <a:spcPct val="88000"/>
                </a:lnSpc>
                <a:spcBef>
                  <a:spcPct val="30000"/>
                </a:spcBef>
              </a:pPr>
              <a:r>
                <a:rPr lang="en-US" sz="2400" b="1">
                  <a:solidFill>
                    <a:schemeClr val="hlink"/>
                  </a:solidFill>
                  <a:latin typeface="Arial" charset="0"/>
                </a:rPr>
                <a:t>Time</a:t>
              </a:r>
              <a:endParaRPr lang="en-GB" sz="2400" b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92181" name="Text Box 11"/>
            <p:cNvSpPr txBox="1">
              <a:spLocks noChangeArrowheads="1"/>
            </p:cNvSpPr>
            <p:nvPr/>
          </p:nvSpPr>
          <p:spPr bwMode="auto">
            <a:xfrm rot="-5417856">
              <a:off x="105" y="2385"/>
              <a:ext cx="121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pPr>
                <a:lnSpc>
                  <a:spcPct val="88000"/>
                </a:lnSpc>
                <a:spcBef>
                  <a:spcPct val="30000"/>
                </a:spcBef>
              </a:pPr>
              <a:r>
                <a:rPr lang="en-US" sz="2400" b="1">
                  <a:solidFill>
                    <a:schemeClr val="hlink"/>
                  </a:solidFill>
                  <a:latin typeface="Arial" charset="0"/>
                </a:rPr>
                <a:t>Size scaling</a:t>
              </a:r>
              <a:endParaRPr lang="en-GB" sz="2400" b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92182" name="Line 12"/>
            <p:cNvSpPr>
              <a:spLocks noChangeShapeType="1"/>
            </p:cNvSpPr>
            <p:nvPr/>
          </p:nvSpPr>
          <p:spPr bwMode="auto">
            <a:xfrm>
              <a:off x="915" y="1712"/>
              <a:ext cx="773" cy="2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92183" name="Text Box 13"/>
            <p:cNvSpPr txBox="1">
              <a:spLocks noChangeArrowheads="1"/>
            </p:cNvSpPr>
            <p:nvPr/>
          </p:nvSpPr>
          <p:spPr bwMode="auto">
            <a:xfrm>
              <a:off x="1964" y="1800"/>
              <a:ext cx="10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pPr>
                <a:lnSpc>
                  <a:spcPct val="88000"/>
                </a:lnSpc>
                <a:spcBef>
                  <a:spcPct val="30000"/>
                </a:spcBef>
              </a:pPr>
              <a:r>
                <a:rPr lang="en-US" sz="2000" b="1">
                  <a:solidFill>
                    <a:schemeClr val="tx1"/>
                  </a:solidFill>
                  <a:latin typeface="Arial" charset="0"/>
                </a:rPr>
                <a:t>PCB scaling</a:t>
              </a:r>
              <a:endParaRPr lang="en-GB" sz="20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222750" y="3908425"/>
            <a:ext cx="2981325" cy="1677988"/>
            <a:chOff x="2660" y="2462"/>
            <a:chExt cx="1878" cy="1057"/>
          </a:xfrm>
        </p:grpSpPr>
        <p:sp>
          <p:nvSpPr>
            <p:cNvPr id="92173" name="AutoShape 15"/>
            <p:cNvSpPr>
              <a:spLocks noChangeArrowheads="1"/>
            </p:cNvSpPr>
            <p:nvPr/>
          </p:nvSpPr>
          <p:spPr bwMode="auto">
            <a:xfrm>
              <a:off x="2660" y="2462"/>
              <a:ext cx="126" cy="1057"/>
            </a:xfrm>
            <a:prstGeom prst="upDownArrow">
              <a:avLst>
                <a:gd name="adj1" fmla="val 50000"/>
                <a:gd name="adj2" fmla="val 167778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2174" name="Text Box 16"/>
            <p:cNvSpPr txBox="1">
              <a:spLocks noChangeArrowheads="1"/>
            </p:cNvSpPr>
            <p:nvPr/>
          </p:nvSpPr>
          <p:spPr bwMode="auto">
            <a:xfrm>
              <a:off x="2846" y="2893"/>
              <a:ext cx="169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pPr>
                <a:lnSpc>
                  <a:spcPct val="88000"/>
                </a:lnSpc>
                <a:spcBef>
                  <a:spcPct val="30000"/>
                </a:spcBef>
              </a:pPr>
              <a:r>
                <a:rPr lang="en-US" sz="2400" b="1">
                  <a:solidFill>
                    <a:srgbClr val="CC0000"/>
                  </a:solidFill>
                  <a:latin typeface="Arial" charset="0"/>
                </a:rPr>
                <a:t>Interconnect Gap</a:t>
              </a:r>
              <a:endParaRPr lang="en-GB" sz="2400" b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657475" y="2835275"/>
            <a:ext cx="5692775" cy="1579563"/>
            <a:chOff x="1674" y="1786"/>
            <a:chExt cx="3586" cy="995"/>
          </a:xfrm>
        </p:grpSpPr>
        <p:sp>
          <p:nvSpPr>
            <p:cNvPr id="92168" name="Line 18"/>
            <p:cNvSpPr>
              <a:spLocks noChangeShapeType="1"/>
            </p:cNvSpPr>
            <p:nvPr/>
          </p:nvSpPr>
          <p:spPr bwMode="auto">
            <a:xfrm>
              <a:off x="1674" y="1972"/>
              <a:ext cx="520" cy="36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92169" name="Line 19"/>
            <p:cNvSpPr>
              <a:spLocks noChangeShapeType="1"/>
            </p:cNvSpPr>
            <p:nvPr/>
          </p:nvSpPr>
          <p:spPr bwMode="auto">
            <a:xfrm>
              <a:off x="2201" y="2336"/>
              <a:ext cx="947" cy="19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92170" name="Text Box 20"/>
            <p:cNvSpPr txBox="1">
              <a:spLocks noChangeArrowheads="1"/>
            </p:cNvSpPr>
            <p:nvPr/>
          </p:nvSpPr>
          <p:spPr bwMode="auto">
            <a:xfrm>
              <a:off x="2697" y="2272"/>
              <a:ext cx="126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pPr>
                <a:lnSpc>
                  <a:spcPct val="88000"/>
                </a:lnSpc>
                <a:spcBef>
                  <a:spcPct val="30000"/>
                </a:spcBef>
              </a:pPr>
              <a:r>
                <a:rPr lang="en-US" sz="2000" b="1">
                  <a:solidFill>
                    <a:schemeClr val="tx1"/>
                  </a:solidFill>
                  <a:latin typeface="Arial" charset="0"/>
                </a:rPr>
                <a:t>Advanced PCB</a:t>
              </a:r>
              <a:endParaRPr lang="en-GB" sz="2000" b="1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9217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" y="1786"/>
              <a:ext cx="1134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2" name="Text Box 22"/>
            <p:cNvSpPr txBox="1">
              <a:spLocks noChangeArrowheads="1"/>
            </p:cNvSpPr>
            <p:nvPr/>
          </p:nvSpPr>
          <p:spPr bwMode="auto">
            <a:xfrm>
              <a:off x="4662" y="2607"/>
              <a:ext cx="5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itchFamily="18" charset="0"/>
                </a:defRPr>
              </a:lvl9pPr>
            </a:lstStyle>
            <a:p>
              <a:pPr>
                <a:lnSpc>
                  <a:spcPct val="88000"/>
                </a:lnSpc>
                <a:spcBef>
                  <a:spcPct val="30000"/>
                </a:spcBef>
              </a:pPr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Laser via</a:t>
              </a:r>
              <a:endParaRPr lang="en-GB" sz="14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92167" name="Text Box 23"/>
          <p:cNvSpPr txBox="1">
            <a:spLocks noChangeArrowheads="1"/>
          </p:cNvSpPr>
          <p:nvPr/>
        </p:nvSpPr>
        <p:spPr bwMode="auto">
          <a:xfrm>
            <a:off x="4648200" y="6323013"/>
            <a:ext cx="36464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315263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315263"/>
                </a:solidFill>
                <a:latin typeface="Arial" charset="0"/>
              </a:rPr>
              <a:t>From  ECE 407/507 University of Arizona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15263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315263"/>
                </a:solidFill>
                <a:latin typeface="Arial" charset="0"/>
                <a:hlinkClick r:id="rId4"/>
              </a:rPr>
              <a:t>http://www.ece.arizona.edu/mailman/listinfo/ece407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49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en-US" sz="4300" b="1" smtClean="0">
                <a:latin typeface="Times New Roman" pitchFamily="18" charset="0"/>
                <a:cs typeface="Times New Roman" pitchFamily="18" charset="0"/>
              </a:rPr>
              <a:t>The Interconnection gap</a:t>
            </a:r>
            <a:endParaRPr lang="en-GB" sz="43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78800" cy="563563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336666"/>
              </a:buClr>
            </a:pPr>
            <a:r>
              <a:rPr lang="en-US" sz="2500" b="1" smtClean="0"/>
              <a:t> Requires new high density Interconnect technologies</a:t>
            </a:r>
            <a:endParaRPr lang="en-GB" sz="2500" b="1" smtClean="0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1452563" y="2768600"/>
            <a:ext cx="3306762" cy="3306763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2679700" y="3144838"/>
            <a:ext cx="2444750" cy="301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1438275" y="2506663"/>
            <a:ext cx="1588" cy="36337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441450" y="6127750"/>
            <a:ext cx="4471988" cy="1111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749425" y="4775200"/>
            <a:ext cx="13795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88000"/>
              </a:lnSpc>
              <a:spcBef>
                <a:spcPct val="3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IC scaling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279775" y="6257925"/>
            <a:ext cx="892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88000"/>
              </a:lnSpc>
              <a:spcBef>
                <a:spcPct val="30000"/>
              </a:spcBef>
            </a:pPr>
            <a:r>
              <a:rPr lang="en-US" sz="2400" b="1">
                <a:solidFill>
                  <a:schemeClr val="hlink"/>
                </a:solidFill>
                <a:latin typeface="Arial" charset="0"/>
              </a:rPr>
              <a:t>Time</a:t>
            </a:r>
            <a:endParaRPr lang="en-GB" sz="2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 rot="-5417856">
            <a:off x="166688" y="3786187"/>
            <a:ext cx="1924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88000"/>
              </a:lnSpc>
              <a:spcBef>
                <a:spcPct val="30000"/>
              </a:spcBef>
            </a:pPr>
            <a:r>
              <a:rPr lang="en-US" sz="2400" b="1">
                <a:solidFill>
                  <a:schemeClr val="hlink"/>
                </a:solidFill>
                <a:latin typeface="Arial" charset="0"/>
              </a:rPr>
              <a:t>Size scaling</a:t>
            </a:r>
            <a:endParaRPr lang="en-GB" sz="2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1452563" y="2717800"/>
            <a:ext cx="1227137" cy="414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117850" y="2857500"/>
            <a:ext cx="16637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88000"/>
              </a:lnSpc>
              <a:spcBef>
                <a:spcPct val="3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PCB scaling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2657475" y="3130550"/>
            <a:ext cx="825500" cy="5762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3494088" y="3708400"/>
            <a:ext cx="1503362" cy="3016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4281488" y="3606800"/>
            <a:ext cx="200501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88000"/>
              </a:lnSpc>
              <a:spcBef>
                <a:spcPct val="3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Advanced PCB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>
            <a:off x="4635500" y="5353050"/>
            <a:ext cx="174625" cy="598488"/>
          </a:xfrm>
          <a:prstGeom prst="upDownArrow">
            <a:avLst>
              <a:gd name="adj1" fmla="val 50000"/>
              <a:gd name="adj2" fmla="val 68546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4881563" y="5418138"/>
            <a:ext cx="21447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88000"/>
              </a:lnSpc>
              <a:spcBef>
                <a:spcPct val="3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Reduced Gap</a:t>
            </a:r>
            <a:endParaRPr lang="en-GB" sz="24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3468688" y="3733800"/>
            <a:ext cx="1266825" cy="159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4232275" y="4154488"/>
            <a:ext cx="41544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 algn="r">
              <a:lnSpc>
                <a:spcPct val="88000"/>
              </a:lnSpc>
              <a:spcBef>
                <a:spcPct val="30000"/>
              </a:spcBef>
            </a:pPr>
            <a:r>
              <a:rPr lang="en-US" sz="2400" b="1">
                <a:solidFill>
                  <a:srgbClr val="FF6600"/>
                </a:solidFill>
                <a:latin typeface="Arial" charset="0"/>
              </a:rPr>
              <a:t>Thin film lithography based</a:t>
            </a:r>
          </a:p>
          <a:p>
            <a:pPr algn="r">
              <a:lnSpc>
                <a:spcPct val="88000"/>
              </a:lnSpc>
              <a:spcBef>
                <a:spcPct val="30000"/>
              </a:spcBef>
            </a:pPr>
            <a:r>
              <a:rPr lang="en-US" sz="2400" b="1">
                <a:solidFill>
                  <a:srgbClr val="FF6600"/>
                </a:solidFill>
                <a:latin typeface="Arial" charset="0"/>
              </a:rPr>
              <a:t>Interconnect technology</a:t>
            </a:r>
            <a:endParaRPr lang="en-GB" sz="2400" b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4648200" y="6323013"/>
            <a:ext cx="36464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315263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315263"/>
                </a:solidFill>
                <a:latin typeface="Arial" charset="0"/>
              </a:rPr>
              <a:t>From  ECE 407/507 University of Arizona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15263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315263"/>
                </a:solidFill>
                <a:latin typeface="Arial" charset="0"/>
                <a:hlinkClick r:id="rId3"/>
              </a:rPr>
              <a:t>http://www.ece.arizona.edu/mailman/listinfo/ece407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49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696200" cy="1066800"/>
          </a:xfrm>
        </p:spPr>
        <p:txBody>
          <a:bodyPr/>
          <a:lstStyle/>
          <a:p>
            <a:r>
              <a:rPr lang="en-US" sz="4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3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300" b="1" smtClean="0">
                <a:latin typeface="Times New Roman" pitchFamily="18" charset="0"/>
                <a:cs typeface="Times New Roman" pitchFamily="18" charset="0"/>
              </a:rPr>
              <a:t>SoC has to overcome…</a:t>
            </a:r>
            <a:r>
              <a:rPr lang="en-US" sz="4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300" smtClean="0">
                <a:latin typeface="Times New Roman" pitchFamily="18" charset="0"/>
                <a:cs typeface="Times New Roman" pitchFamily="18" charset="0"/>
              </a:rPr>
            </a:br>
            <a:endParaRPr lang="en-US" sz="43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7772400" cy="4114800"/>
          </a:xfrm>
        </p:spPr>
        <p:txBody>
          <a:bodyPr/>
          <a:lstStyle/>
          <a:p>
            <a:pPr lvl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Technical Challenges:</a:t>
            </a:r>
          </a:p>
          <a:p>
            <a:pPr lvl="3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Increased System Complexity.</a:t>
            </a:r>
          </a:p>
          <a:p>
            <a:pPr lvl="3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Integration of heterogeneous IC technologies.</a:t>
            </a:r>
          </a:p>
          <a:p>
            <a:pPr lvl="3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Lack of design and test methodologies.</a:t>
            </a:r>
          </a:p>
          <a:p>
            <a:pPr lvl="1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Business Challenges:</a:t>
            </a:r>
          </a:p>
          <a:p>
            <a:pPr lvl="3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Long Design and test cycles</a:t>
            </a:r>
          </a:p>
          <a:p>
            <a:pPr lvl="3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High risk investment</a:t>
            </a:r>
          </a:p>
          <a:p>
            <a:pPr lvl="3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Hence time to market.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smtClean="0"/>
              <a:t>Solution</a:t>
            </a:r>
          </a:p>
          <a:p>
            <a:pPr lvl="3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System-in-a-Package</a:t>
            </a:r>
          </a:p>
          <a:p>
            <a:pPr lvl="1"/>
            <a:endParaRPr lang="en-US" sz="2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648200" y="6323013"/>
            <a:ext cx="36464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315263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315263"/>
                </a:solidFill>
                <a:latin typeface="Arial" charset="0"/>
              </a:rPr>
              <a:t>From  ECE 407/507 University of Arizona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15263"/>
              </a:buClr>
              <a:buSzPct val="75000"/>
              <a:buFont typeface="Wingdings" pitchFamily="2" charset="2"/>
              <a:buNone/>
            </a:pPr>
            <a:r>
              <a:rPr lang="en-US" sz="1200">
                <a:solidFill>
                  <a:srgbClr val="315263"/>
                </a:solidFill>
                <a:latin typeface="Arial" charset="0"/>
                <a:hlinkClick r:id="rId3"/>
              </a:rPr>
              <a:t>http://www.ece.arizona.edu/mailman/listinfo/ece407</a:t>
            </a:r>
            <a:endParaRPr lang="en-US" sz="120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65625"/>
            <a:ext cx="40005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smtClean="0"/>
              <a:t>Multi-Chip Modules</a:t>
            </a:r>
            <a:endParaRPr lang="en-US" b="1" smtClean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4675"/>
            <a:ext cx="5354637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Chip Module (MCM)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848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Increase integration level of system (smaller size)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Decrease loading of external signals &gt; higher performance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No packaging of individual chips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Problems with known good die: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Single chip fault coverage: 95%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MCM yield with 10 chips: (0.95)</a:t>
            </a:r>
            <a:r>
              <a:rPr lang="en-US" sz="1800" baseline="30000" smtClean="0"/>
              <a:t>10 </a:t>
            </a:r>
            <a:r>
              <a:rPr lang="en-US" sz="1800" smtClean="0"/>
              <a:t>= 60%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Problems with cooling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Still expensive</a:t>
            </a:r>
          </a:p>
        </p:txBody>
      </p:sp>
      <p:pic>
        <p:nvPicPr>
          <p:cNvPr id="96260" name="Picture 4" descr="mcm_dsp_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505200"/>
            <a:ext cx="313055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mcm_pent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114800"/>
            <a:ext cx="2514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 descr="mcp-b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95800"/>
            <a:ext cx="219868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PC in MCM</a:t>
            </a:r>
          </a:p>
        </p:txBody>
      </p:sp>
      <p:pic>
        <p:nvPicPr>
          <p:cNvPr id="97283" name="Picture 3" descr="pentium_chip_m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663"/>
            <a:ext cx="91440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1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Chip to package connection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7521575" cy="4114800"/>
          </a:xfrm>
        </p:spPr>
        <p:txBody>
          <a:bodyPr/>
          <a:lstStyle/>
          <a:p>
            <a:r>
              <a:rPr lang="en-US" sz="2400" smtClean="0"/>
              <a:t>Flip-chip</a:t>
            </a:r>
          </a:p>
          <a:p>
            <a:pPr lvl="2"/>
            <a:r>
              <a:rPr lang="en-US" sz="2000" smtClean="0"/>
              <a:t>Whole chip area available for IO connections</a:t>
            </a:r>
          </a:p>
          <a:p>
            <a:pPr lvl="2"/>
            <a:r>
              <a:rPr lang="en-US" sz="2000" smtClean="0"/>
              <a:t>Automatic alignment</a:t>
            </a:r>
          </a:p>
          <a:p>
            <a:pPr lvl="2"/>
            <a:r>
              <a:rPr lang="en-US" sz="2000" smtClean="0"/>
              <a:t>One step process (parallel)</a:t>
            </a:r>
          </a:p>
          <a:p>
            <a:pPr lvl="2"/>
            <a:r>
              <a:rPr lang="en-US" sz="2000" smtClean="0"/>
              <a:t>Cooling via balls (front) and back if required</a:t>
            </a:r>
          </a:p>
          <a:p>
            <a:pPr lvl="2"/>
            <a:r>
              <a:rPr lang="en-US" sz="2000" smtClean="0"/>
              <a:t>Thermal matching between chip and substrate required</a:t>
            </a:r>
          </a:p>
          <a:p>
            <a:pPr lvl="2"/>
            <a:r>
              <a:rPr lang="en-US" sz="2000" smtClean="0"/>
              <a:t>Low inductance (~0.1nH)</a:t>
            </a:r>
          </a:p>
        </p:txBody>
      </p:sp>
      <p:pic>
        <p:nvPicPr>
          <p:cNvPr id="74756" name="Picture 5" descr="flip_chip_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2479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6" descr="Flip_chip_side_phot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0613"/>
            <a:ext cx="59436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7" descr="ibm_c4_bum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3352800"/>
            <a:ext cx="2282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2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smtClean="0"/>
              <a:t>Bonding Techniques</a:t>
            </a:r>
            <a:endParaRPr lang="en-US" b="1" smtClean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6683375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smtClean="0"/>
              <a:t>Tape-Automated Bonding (TAB)</a:t>
            </a:r>
            <a:endParaRPr lang="en-US" b="1" smtClean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6764338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en-US" smtClean="0"/>
              <a:t>New package types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419600" cy="4114800"/>
          </a:xfrm>
        </p:spPr>
        <p:txBody>
          <a:bodyPr/>
          <a:lstStyle/>
          <a:p>
            <a:r>
              <a:rPr lang="en-US" sz="2000" smtClean="0"/>
              <a:t>BGA (Ball Grid Array)</a:t>
            </a:r>
          </a:p>
          <a:p>
            <a:pPr lvl="2"/>
            <a:r>
              <a:rPr lang="en-US" sz="1800" smtClean="0"/>
              <a:t>Small solder balls to connect to board</a:t>
            </a:r>
          </a:p>
          <a:p>
            <a:pPr lvl="2"/>
            <a:r>
              <a:rPr lang="en-US" sz="1800" smtClean="0"/>
              <a:t>small</a:t>
            </a:r>
          </a:p>
          <a:p>
            <a:pPr lvl="2"/>
            <a:r>
              <a:rPr lang="en-US" sz="1800" smtClean="0"/>
              <a:t>High pin count</a:t>
            </a:r>
          </a:p>
          <a:p>
            <a:pPr lvl="2"/>
            <a:r>
              <a:rPr lang="en-US" sz="1800" smtClean="0"/>
              <a:t>Cheap</a:t>
            </a:r>
          </a:p>
          <a:p>
            <a:pPr lvl="2"/>
            <a:r>
              <a:rPr lang="en-US" sz="1800" smtClean="0"/>
              <a:t>Low inductance</a:t>
            </a:r>
          </a:p>
          <a:p>
            <a:r>
              <a:rPr lang="en-US" sz="2000" smtClean="0"/>
              <a:t>CSP (Chip scale Packaging)</a:t>
            </a:r>
          </a:p>
          <a:p>
            <a:pPr lvl="2"/>
            <a:r>
              <a:rPr lang="en-US" sz="1800" smtClean="0"/>
              <a:t>Similar to BGA</a:t>
            </a:r>
          </a:p>
          <a:p>
            <a:pPr lvl="2"/>
            <a:r>
              <a:rPr lang="en-US" sz="1800" smtClean="0"/>
              <a:t>Very small packages</a:t>
            </a:r>
          </a:p>
          <a:p>
            <a:pPr lvl="1"/>
            <a:endParaRPr lang="en-US" sz="1800" smtClean="0"/>
          </a:p>
        </p:txBody>
      </p:sp>
      <p:pic>
        <p:nvPicPr>
          <p:cNvPr id="77828" name="Picture 4" descr="bga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1428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pbga_amk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87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364163" y="2636838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pPr algn="ctr"/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Package inductance:</a:t>
            </a:r>
          </a:p>
          <a:p>
            <a:pPr algn="ctr"/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1 - 5 nH</a:t>
            </a:r>
          </a:p>
        </p:txBody>
      </p:sp>
      <p:pic>
        <p:nvPicPr>
          <p:cNvPr id="77831" name="Picture 7" descr="IBM_pack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3505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IBM_B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54613"/>
            <a:ext cx="37496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5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smtClean="0"/>
              <a:t>Flip-Chip Bonding</a:t>
            </a:r>
            <a:endParaRPr lang="en-US" b="1" smtClean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72136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1027"/>
          <p:cNvSpPr>
            <a:spLocks noChangeArrowheads="1"/>
          </p:cNvSpPr>
          <p:nvPr/>
        </p:nvSpPr>
        <p:spPr bwMode="auto">
          <a:xfrm>
            <a:off x="7634288" y="499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8853" name="Picture 1026" descr="fc3d_asme_11-11-01_02_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8225"/>
            <a:ext cx="421163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1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smtClean="0"/>
              <a:t>Package-to-Board Interconnect</a:t>
            </a:r>
            <a:endParaRPr lang="en-US" b="1" smtClean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022475"/>
            <a:ext cx="72834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Package Types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Through-hole vs. surface mount</a:t>
            </a:r>
          </a:p>
        </p:txBody>
      </p:sp>
      <p:pic>
        <p:nvPicPr>
          <p:cNvPr id="8090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620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808288" y="6430963"/>
            <a:ext cx="4583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itchFamily="18" charset="0"/>
              </a:defRPr>
            </a:lvl9pPr>
          </a:lstStyle>
          <a:p>
            <a:r>
              <a:rPr lang="en-US" sz="1200"/>
              <a:t>From </a:t>
            </a:r>
            <a:r>
              <a:rPr lang="en-US" sz="1200">
                <a:hlinkClick r:id="rId4"/>
              </a:rPr>
              <a:t>Adnan Aziz</a:t>
            </a:r>
            <a:r>
              <a:rPr lang="en-US" sz="1200"/>
              <a:t> http://www.ece.utexas.edu/~adnan/vlsi-05/</a:t>
            </a:r>
          </a:p>
        </p:txBody>
      </p:sp>
    </p:spTree>
    <p:extLst>
      <p:ext uri="{BB962C8B-B14F-4D97-AF65-F5344CB8AC3E}">
        <p14:creationId xmlns:p14="http://schemas.microsoft.com/office/powerpoint/2010/main" val="28981775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660</Words>
  <Application>Microsoft Office PowerPoint</Application>
  <PresentationFormat>On-screen Show (4:3)</PresentationFormat>
  <Paragraphs>173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VISIO</vt:lpstr>
      <vt:lpstr>Packaging</vt:lpstr>
      <vt:lpstr>Packaging Requirements</vt:lpstr>
      <vt:lpstr>Chip to package connection</vt:lpstr>
      <vt:lpstr>Bonding Techniques</vt:lpstr>
      <vt:lpstr>Tape-Automated Bonding (TAB)</vt:lpstr>
      <vt:lpstr>New package types</vt:lpstr>
      <vt:lpstr>Flip-Chip Bonding</vt:lpstr>
      <vt:lpstr>Package-to-Board Interconnect</vt:lpstr>
      <vt:lpstr>Package Types</vt:lpstr>
      <vt:lpstr>Chip-to-Package Bonding</vt:lpstr>
      <vt:lpstr>Advanced Packages</vt:lpstr>
      <vt:lpstr>Package Parasitics</vt:lpstr>
      <vt:lpstr>Signal Interface</vt:lpstr>
      <vt:lpstr>Package Parameters</vt:lpstr>
      <vt:lpstr>Package Parameters</vt:lpstr>
      <vt:lpstr>Package Parameters</vt:lpstr>
      <vt:lpstr>Packaging Faults</vt:lpstr>
      <vt:lpstr>PowerPoint Presentation</vt:lpstr>
      <vt:lpstr>Miniaturisation of Electronic Systems</vt:lpstr>
      <vt:lpstr>The Interconnection gap</vt:lpstr>
      <vt:lpstr>The Interconnection gap</vt:lpstr>
      <vt:lpstr> SoC has to overcome… </vt:lpstr>
      <vt:lpstr>Multi-Chip Modules</vt:lpstr>
      <vt:lpstr>Multiple Chip Module (MCM)</vt:lpstr>
      <vt:lpstr>Complete PC in MCM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Janusz</dc:creator>
  <cp:lastModifiedBy>Janusz</cp:lastModifiedBy>
  <cp:revision>2</cp:revision>
  <dcterms:created xsi:type="dcterms:W3CDTF">2012-02-05T17:11:47Z</dcterms:created>
  <dcterms:modified xsi:type="dcterms:W3CDTF">2012-02-05T17:26:23Z</dcterms:modified>
</cp:coreProperties>
</file>