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62"/>
  </p:notesMasterIdLst>
  <p:handoutMasterIdLst>
    <p:handoutMasterId r:id="rId63"/>
  </p:handoutMasterIdLst>
  <p:sldIdLst>
    <p:sldId id="335" r:id="rId2"/>
    <p:sldId id="396" r:id="rId3"/>
    <p:sldId id="418" r:id="rId4"/>
    <p:sldId id="433" r:id="rId5"/>
    <p:sldId id="419" r:id="rId6"/>
    <p:sldId id="420" r:id="rId7"/>
    <p:sldId id="434" r:id="rId8"/>
    <p:sldId id="410" r:id="rId9"/>
    <p:sldId id="435" r:id="rId10"/>
    <p:sldId id="375" r:id="rId11"/>
    <p:sldId id="446" r:id="rId12"/>
    <p:sldId id="402" r:id="rId13"/>
    <p:sldId id="406" r:id="rId14"/>
    <p:sldId id="407" r:id="rId15"/>
    <p:sldId id="436" r:id="rId16"/>
    <p:sldId id="437" r:id="rId17"/>
    <p:sldId id="408" r:id="rId18"/>
    <p:sldId id="411" r:id="rId19"/>
    <p:sldId id="438" r:id="rId20"/>
    <p:sldId id="439" r:id="rId21"/>
    <p:sldId id="412" r:id="rId22"/>
    <p:sldId id="454" r:id="rId23"/>
    <p:sldId id="455" r:id="rId24"/>
    <p:sldId id="456" r:id="rId25"/>
    <p:sldId id="457" r:id="rId26"/>
    <p:sldId id="458" r:id="rId27"/>
    <p:sldId id="459" r:id="rId28"/>
    <p:sldId id="460" r:id="rId29"/>
    <p:sldId id="464" r:id="rId30"/>
    <p:sldId id="461" r:id="rId31"/>
    <p:sldId id="462" r:id="rId32"/>
    <p:sldId id="463" r:id="rId33"/>
    <p:sldId id="447" r:id="rId34"/>
    <p:sldId id="414" r:id="rId35"/>
    <p:sldId id="449" r:id="rId36"/>
    <p:sldId id="450" r:id="rId37"/>
    <p:sldId id="415" r:id="rId38"/>
    <p:sldId id="440" r:id="rId39"/>
    <p:sldId id="416" r:id="rId40"/>
    <p:sldId id="448" r:id="rId41"/>
    <p:sldId id="441" r:id="rId42"/>
    <p:sldId id="417" r:id="rId43"/>
    <p:sldId id="451" r:id="rId44"/>
    <p:sldId id="452" r:id="rId45"/>
    <p:sldId id="421" r:id="rId46"/>
    <p:sldId id="453" r:id="rId47"/>
    <p:sldId id="422" r:id="rId48"/>
    <p:sldId id="423" r:id="rId49"/>
    <p:sldId id="425" r:id="rId50"/>
    <p:sldId id="424" r:id="rId51"/>
    <p:sldId id="426" r:id="rId52"/>
    <p:sldId id="442" r:id="rId53"/>
    <p:sldId id="427" r:id="rId54"/>
    <p:sldId id="443" r:id="rId55"/>
    <p:sldId id="428" r:id="rId56"/>
    <p:sldId id="429" r:id="rId57"/>
    <p:sldId id="430" r:id="rId58"/>
    <p:sldId id="444" r:id="rId59"/>
    <p:sldId id="431" r:id="rId60"/>
    <p:sldId id="445" r:id="rId6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FF"/>
    <a:srgbClr val="D60093"/>
    <a:srgbClr val="F8F8F8"/>
    <a:srgbClr val="2DFFFF"/>
    <a:srgbClr val="FFCC99"/>
    <a:srgbClr val="FFFF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0" autoAdjust="0"/>
    <p:restoredTop sz="90929"/>
  </p:normalViewPr>
  <p:slideViewPr>
    <p:cSldViewPr>
      <p:cViewPr varScale="1">
        <p:scale>
          <a:sx n="117" d="100"/>
          <a:sy n="117" d="100"/>
        </p:scale>
        <p:origin x="-14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86"/>
    </p:cViewPr>
  </p:sorterViewPr>
  <p:notesViewPr>
    <p:cSldViewPr>
      <p:cViewPr varScale="1">
        <p:scale>
          <a:sx n="53" d="100"/>
          <a:sy n="53" d="100"/>
        </p:scale>
        <p:origin x="-1884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7C6FB3-F9ED-444E-842B-8C5A42320510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EE514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8231A0-4669-40A5-90DD-1E3253E4DAA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9F0D96-03C0-4C71-875A-4EAFFCF0BED5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EE514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140CB9-6CEC-4810-A503-2F1B1E8C47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C6EF66D-2282-4C1F-8644-BE638C6C68E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2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E90857EE-6D6A-48C5-BB6D-446D0B7A0106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3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28B96DE-5363-4E2C-9994-A0B93BDAAB2C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4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ECEBD35F-3D5F-4AFF-8541-30EBB2543B21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5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50390A1-F889-44E8-8149-290D6AB536A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6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32AB8C8-CC8D-41BF-A2D4-1E4AD716CABB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7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ED0E488-4CD3-4FA4-B888-19E7976A2722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8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5B4894C-B50D-4563-A350-59BA37930EE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19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45E0988-A1F0-447F-9087-0572C52E5135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0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465842B-01C6-4489-BC36-E85C1C836786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1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FBEB082A-2D86-4F2D-9B2F-C25F430B13B9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E1FE41F-A6F7-4599-ACA2-52B6A2CFBA0D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3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CB86ED1-431E-4394-BAA8-754751C6A7AF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4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DAFC8BA-CD7B-4B80-99EC-E6449F1BCB26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5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78150D4-FF02-4E56-AD65-83EF6557C2CA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6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C69EB6DB-7816-4BD4-A3D3-6E551F666E13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3930A1B-5134-4898-88AB-1B604C8EC50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8C7A7BBB-AD81-4E8E-80B2-1CCC098DDEB8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29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364DFB88-62C8-461F-8292-3C264420F7DF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E445B56-8774-4931-8DA0-08DB00077203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1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A31C829-B29B-4668-86C2-464833C4E0E9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1D74E0F-A7E6-4438-B413-4162D6EC7897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424CEE2-D542-4470-92E1-8F84D112FC48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6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A25F76A-7444-4B20-9917-89687A82C703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7021334-ECD7-4F33-B956-0896922FD741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7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9A079FC-42AC-49DE-A786-EA75AAFFCE2C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095E15C7-ED9A-4C9B-B85C-EC79F71B7F2D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74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9133577A-D7A5-434F-9EAC-B5A038C3A47B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B58592F-33D7-4293-A7EA-EF5A5459228C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4DB2AD8F-AAB4-4BDB-BA32-EAFA78B7360B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8E74F11-4DE5-4CEB-8DF4-651E5F1EBE0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018D807B-B59D-41BF-BEE7-7C66E057AAE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6370C174-C812-429D-82CB-1EE30A770237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E38DD7F0-7B99-432B-974A-2AE9F1404B87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A664D97-8425-4720-9D23-2902B04E8A0F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057F91E-4610-412F-919D-8259EA7B2F8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7A278234-1BC7-4E23-988D-9A3DAEC00B40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393CC1C-24DD-461C-8712-C9C454234C9D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39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32046ED5-5874-430B-9CA8-A8AD981332D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0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8A938757-248F-474E-97CA-482848DB14CD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D414699-8380-4BF3-80EE-9C866E8C8F2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4309B03-56A4-4A63-844C-C3F883E6B3AF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E6EE33E-4557-4E54-82C2-EC8A6C796642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5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751171C9-4270-45FB-BA39-1EDDBF33FC53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6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C8FB6828-BB2E-448E-B127-C3AE555C2B15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7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415021F-48E8-4079-9F2C-013C30FE26DF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8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5DC59C8-EEDF-46D1-A71F-6C97F23ADAE1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F81701BE-B350-474E-88C6-7DA7D612311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0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0FEF26E9-7C61-4464-B232-429317069264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3076F54-8A6F-4D9D-9EC1-FCA71CD82311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2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5C1148CB-0BDA-46E8-BB09-698DAABDCA0B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3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DA6E4C09-F9E3-466E-A8D9-50FA28A3A6AE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4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21EB7301-C986-47BA-A2DD-99C61831318D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5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07EFD49-564A-4EDC-91A3-C80A53872AFC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F60C0508-A074-448B-9C2F-1E0D6F6A9C88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A80184C1-DCE8-486A-9D86-08C135997645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88FBDB5-7939-43B3-BE73-1BBDD20D019B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59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BC3C6472-D0AB-4049-888C-1DE072EC5998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C26A36D7-5836-4E64-80E4-F044C03F7FE3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1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65704B80-3EBD-4661-9FCB-8E2848D3F525}" type="datetime1">
              <a:rPr lang="en-US"/>
              <a:pPr/>
              <a:t>11/1/2011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362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2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-12700" y="1681163"/>
            <a:ext cx="9144000" cy="1766887"/>
            <a:chOff x="-8" y="1059"/>
            <a:chExt cx="5760" cy="1113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ltGray">
            <a:xfrm>
              <a:off x="0" y="2016"/>
              <a:ext cx="5752" cy="7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ltGray">
            <a:xfrm>
              <a:off x="0" y="2148"/>
              <a:ext cx="5752" cy="2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077" name="Group 5"/>
            <p:cNvGrpSpPr>
              <a:grpSpLocks/>
            </p:cNvGrpSpPr>
            <p:nvPr/>
          </p:nvGrpSpPr>
          <p:grpSpPr bwMode="auto">
            <a:xfrm>
              <a:off x="-8" y="1059"/>
              <a:ext cx="833" cy="990"/>
              <a:chOff x="-8" y="1059"/>
              <a:chExt cx="833" cy="990"/>
            </a:xfrm>
          </p:grpSpPr>
          <p:sp>
            <p:nvSpPr>
              <p:cNvPr id="3078" name="Freeform 6"/>
              <p:cNvSpPr>
                <a:spLocks/>
              </p:cNvSpPr>
              <p:nvPr/>
            </p:nvSpPr>
            <p:spPr bwMode="ltGray">
              <a:xfrm>
                <a:off x="-8" y="1059"/>
                <a:ext cx="833" cy="990"/>
              </a:xfrm>
              <a:custGeom>
                <a:avLst/>
                <a:gdLst/>
                <a:ahLst/>
                <a:cxnLst>
                  <a:cxn ang="0">
                    <a:pos x="284" y="448"/>
                  </a:cxn>
                  <a:cxn ang="0">
                    <a:pos x="115" y="0"/>
                  </a:cxn>
                  <a:cxn ang="0">
                    <a:pos x="353" y="398"/>
                  </a:cxn>
                  <a:cxn ang="0">
                    <a:pos x="591" y="0"/>
                  </a:cxn>
                  <a:cxn ang="0">
                    <a:pos x="419" y="448"/>
                  </a:cxn>
                  <a:cxn ang="0">
                    <a:pos x="832" y="495"/>
                  </a:cxn>
                  <a:cxn ang="0">
                    <a:pos x="417" y="540"/>
                  </a:cxn>
                  <a:cxn ang="0">
                    <a:pos x="591" y="989"/>
                  </a:cxn>
                  <a:cxn ang="0">
                    <a:pos x="353" y="590"/>
                  </a:cxn>
                  <a:cxn ang="0">
                    <a:pos x="115" y="989"/>
                  </a:cxn>
                  <a:cxn ang="0">
                    <a:pos x="282" y="543"/>
                  </a:cxn>
                  <a:cxn ang="0">
                    <a:pos x="0" y="509"/>
                  </a:cxn>
                  <a:cxn ang="0">
                    <a:pos x="0" y="479"/>
                  </a:cxn>
                  <a:cxn ang="0">
                    <a:pos x="284" y="448"/>
                  </a:cxn>
                </a:cxnLst>
                <a:rect l="0" t="0" r="r" b="b"/>
                <a:pathLst>
                  <a:path w="833" h="990">
                    <a:moveTo>
                      <a:pt x="284" y="448"/>
                    </a:moveTo>
                    <a:lnTo>
                      <a:pt x="115" y="0"/>
                    </a:lnTo>
                    <a:lnTo>
                      <a:pt x="353" y="398"/>
                    </a:lnTo>
                    <a:lnTo>
                      <a:pt x="591" y="0"/>
                    </a:lnTo>
                    <a:lnTo>
                      <a:pt x="419" y="448"/>
                    </a:lnTo>
                    <a:lnTo>
                      <a:pt x="832" y="495"/>
                    </a:lnTo>
                    <a:lnTo>
                      <a:pt x="417" y="540"/>
                    </a:lnTo>
                    <a:lnTo>
                      <a:pt x="591" y="989"/>
                    </a:lnTo>
                    <a:lnTo>
                      <a:pt x="353" y="590"/>
                    </a:lnTo>
                    <a:lnTo>
                      <a:pt x="115" y="989"/>
                    </a:lnTo>
                    <a:lnTo>
                      <a:pt x="282" y="543"/>
                    </a:lnTo>
                    <a:lnTo>
                      <a:pt x="0" y="509"/>
                    </a:lnTo>
                    <a:lnTo>
                      <a:pt x="0" y="479"/>
                    </a:lnTo>
                    <a:lnTo>
                      <a:pt x="284" y="448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bg1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9" name="Freeform 7"/>
              <p:cNvSpPr>
                <a:spLocks/>
              </p:cNvSpPr>
              <p:nvPr/>
            </p:nvSpPr>
            <p:spPr bwMode="ltGray">
              <a:xfrm>
                <a:off x="-4" y="1194"/>
                <a:ext cx="698" cy="720"/>
              </a:xfrm>
              <a:custGeom>
                <a:avLst/>
                <a:gdLst/>
                <a:ahLst/>
                <a:cxnLst>
                  <a:cxn ang="0">
                    <a:pos x="279" y="315"/>
                  </a:cxn>
                  <a:cxn ang="0">
                    <a:pos x="173" y="0"/>
                  </a:cxn>
                  <a:cxn ang="0">
                    <a:pos x="349" y="263"/>
                  </a:cxn>
                  <a:cxn ang="0">
                    <a:pos x="519" y="0"/>
                  </a:cxn>
                  <a:cxn ang="0">
                    <a:pos x="415" y="315"/>
                  </a:cxn>
                  <a:cxn ang="0">
                    <a:pos x="697" y="360"/>
                  </a:cxn>
                  <a:cxn ang="0">
                    <a:pos x="413" y="403"/>
                  </a:cxn>
                  <a:cxn ang="0">
                    <a:pos x="519" y="719"/>
                  </a:cxn>
                  <a:cxn ang="0">
                    <a:pos x="349" y="455"/>
                  </a:cxn>
                  <a:cxn ang="0">
                    <a:pos x="173" y="719"/>
                  </a:cxn>
                  <a:cxn ang="0">
                    <a:pos x="278" y="407"/>
                  </a:cxn>
                  <a:cxn ang="0">
                    <a:pos x="0" y="360"/>
                  </a:cxn>
                  <a:cxn ang="0">
                    <a:pos x="279" y="315"/>
                  </a:cxn>
                </a:cxnLst>
                <a:rect l="0" t="0" r="r" b="b"/>
                <a:pathLst>
                  <a:path w="698" h="720">
                    <a:moveTo>
                      <a:pt x="279" y="315"/>
                    </a:moveTo>
                    <a:lnTo>
                      <a:pt x="173" y="0"/>
                    </a:lnTo>
                    <a:lnTo>
                      <a:pt x="349" y="263"/>
                    </a:lnTo>
                    <a:lnTo>
                      <a:pt x="519" y="0"/>
                    </a:lnTo>
                    <a:lnTo>
                      <a:pt x="415" y="315"/>
                    </a:lnTo>
                    <a:lnTo>
                      <a:pt x="697" y="360"/>
                    </a:lnTo>
                    <a:lnTo>
                      <a:pt x="413" y="403"/>
                    </a:lnTo>
                    <a:lnTo>
                      <a:pt x="519" y="719"/>
                    </a:lnTo>
                    <a:lnTo>
                      <a:pt x="349" y="455"/>
                    </a:lnTo>
                    <a:lnTo>
                      <a:pt x="173" y="719"/>
                    </a:lnTo>
                    <a:lnTo>
                      <a:pt x="278" y="407"/>
                    </a:lnTo>
                    <a:lnTo>
                      <a:pt x="0" y="360"/>
                    </a:lnTo>
                    <a:lnTo>
                      <a:pt x="279" y="315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0" name="Freeform 8"/>
              <p:cNvSpPr>
                <a:spLocks/>
              </p:cNvSpPr>
              <p:nvPr/>
            </p:nvSpPr>
            <p:spPr bwMode="ltGray">
              <a:xfrm>
                <a:off x="99" y="1212"/>
                <a:ext cx="493" cy="685"/>
              </a:xfrm>
              <a:custGeom>
                <a:avLst/>
                <a:gdLst/>
                <a:ahLst/>
                <a:cxnLst>
                  <a:cxn ang="0">
                    <a:pos x="0" y="173"/>
                  </a:cxn>
                  <a:cxn ang="0">
                    <a:pos x="223" y="295"/>
                  </a:cxn>
                  <a:cxn ang="0">
                    <a:pos x="246" y="0"/>
                  </a:cxn>
                  <a:cxn ang="0">
                    <a:pos x="268" y="295"/>
                  </a:cxn>
                  <a:cxn ang="0">
                    <a:pos x="490" y="169"/>
                  </a:cxn>
                  <a:cxn ang="0">
                    <a:pos x="290" y="343"/>
                  </a:cxn>
                  <a:cxn ang="0">
                    <a:pos x="492" y="514"/>
                  </a:cxn>
                  <a:cxn ang="0">
                    <a:pos x="268" y="390"/>
                  </a:cxn>
                  <a:cxn ang="0">
                    <a:pos x="246" y="684"/>
                  </a:cxn>
                  <a:cxn ang="0">
                    <a:pos x="223" y="390"/>
                  </a:cxn>
                  <a:cxn ang="0">
                    <a:pos x="0" y="514"/>
                  </a:cxn>
                  <a:cxn ang="0">
                    <a:pos x="201" y="343"/>
                  </a:cxn>
                  <a:cxn ang="0">
                    <a:pos x="0" y="173"/>
                  </a:cxn>
                </a:cxnLst>
                <a:rect l="0" t="0" r="r" b="b"/>
                <a:pathLst>
                  <a:path w="493" h="685">
                    <a:moveTo>
                      <a:pt x="0" y="173"/>
                    </a:moveTo>
                    <a:lnTo>
                      <a:pt x="223" y="295"/>
                    </a:lnTo>
                    <a:lnTo>
                      <a:pt x="246" y="0"/>
                    </a:lnTo>
                    <a:lnTo>
                      <a:pt x="268" y="295"/>
                    </a:lnTo>
                    <a:lnTo>
                      <a:pt x="490" y="169"/>
                    </a:lnTo>
                    <a:lnTo>
                      <a:pt x="290" y="343"/>
                    </a:lnTo>
                    <a:lnTo>
                      <a:pt x="492" y="514"/>
                    </a:lnTo>
                    <a:lnTo>
                      <a:pt x="268" y="390"/>
                    </a:lnTo>
                    <a:lnTo>
                      <a:pt x="246" y="684"/>
                    </a:lnTo>
                    <a:lnTo>
                      <a:pt x="223" y="390"/>
                    </a:lnTo>
                    <a:lnTo>
                      <a:pt x="0" y="514"/>
                    </a:lnTo>
                    <a:lnTo>
                      <a:pt x="201" y="343"/>
                    </a:lnTo>
                    <a:lnTo>
                      <a:pt x="0" y="1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bg1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1" name="Freeform 9"/>
              <p:cNvSpPr>
                <a:spLocks/>
              </p:cNvSpPr>
              <p:nvPr/>
            </p:nvSpPr>
            <p:spPr bwMode="ltGray">
              <a:xfrm>
                <a:off x="283" y="1467"/>
                <a:ext cx="124" cy="173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1" y="63"/>
                  </a:cxn>
                  <a:cxn ang="0">
                    <a:pos x="61" y="0"/>
                  </a:cxn>
                  <a:cxn ang="0">
                    <a:pos x="71" y="63"/>
                  </a:cxn>
                  <a:cxn ang="0">
                    <a:pos x="123" y="42"/>
                  </a:cxn>
                  <a:cxn ang="0">
                    <a:pos x="83" y="86"/>
                  </a:cxn>
                  <a:cxn ang="0">
                    <a:pos x="123" y="128"/>
                  </a:cxn>
                  <a:cxn ang="0">
                    <a:pos x="71" y="108"/>
                  </a:cxn>
                  <a:cxn ang="0">
                    <a:pos x="61" y="172"/>
                  </a:cxn>
                  <a:cxn ang="0">
                    <a:pos x="51" y="108"/>
                  </a:cxn>
                  <a:cxn ang="0">
                    <a:pos x="0" y="128"/>
                  </a:cxn>
                  <a:cxn ang="0">
                    <a:pos x="39" y="86"/>
                  </a:cxn>
                  <a:cxn ang="0">
                    <a:pos x="0" y="42"/>
                  </a:cxn>
                </a:cxnLst>
                <a:rect l="0" t="0" r="r" b="b"/>
                <a:pathLst>
                  <a:path w="124" h="173">
                    <a:moveTo>
                      <a:pt x="0" y="42"/>
                    </a:moveTo>
                    <a:lnTo>
                      <a:pt x="51" y="63"/>
                    </a:lnTo>
                    <a:lnTo>
                      <a:pt x="61" y="0"/>
                    </a:lnTo>
                    <a:lnTo>
                      <a:pt x="71" y="63"/>
                    </a:lnTo>
                    <a:lnTo>
                      <a:pt x="123" y="42"/>
                    </a:lnTo>
                    <a:lnTo>
                      <a:pt x="83" y="86"/>
                    </a:lnTo>
                    <a:lnTo>
                      <a:pt x="123" y="128"/>
                    </a:lnTo>
                    <a:lnTo>
                      <a:pt x="71" y="108"/>
                    </a:lnTo>
                    <a:lnTo>
                      <a:pt x="61" y="172"/>
                    </a:lnTo>
                    <a:lnTo>
                      <a:pt x="51" y="108"/>
                    </a:lnTo>
                    <a:lnTo>
                      <a:pt x="0" y="128"/>
                    </a:lnTo>
                    <a:lnTo>
                      <a:pt x="39" y="86"/>
                    </a:lnTo>
                    <a:lnTo>
                      <a:pt x="0" y="42"/>
                    </a:lnTo>
                  </a:path>
                </a:pathLst>
              </a:custGeom>
              <a:solidFill>
                <a:srgbClr val="F9F9F9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082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1219200" y="1905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39913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dt" sz="quarter" idx="2"/>
          </p:nvPr>
        </p:nvSpPr>
        <p:spPr>
          <a:xfrm>
            <a:off x="1212850" y="62325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DCCDE50-A91B-4F37-B6DB-30D2A44DBE4D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ftr" sz="quarter" idx="3"/>
          </p:nvPr>
        </p:nvSpPr>
        <p:spPr>
          <a:xfrm>
            <a:off x="3651250" y="623252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80250" y="62325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3355618-BAE1-468A-B1DC-958010E151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7EF42E-C50F-4E93-9B1B-041DC4BCB2E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2F8AC-BCE3-4CD0-A40D-32D98FEA81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5E3C56-29BA-49A3-AA11-68DC7A1EBF10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D0426-08CB-41B7-B55F-E37BDB9879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312752-88FA-498F-BA3C-B2BAE62D36E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DAEDA-708B-47D3-899C-95004E7DEA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E978B3-7D34-4D5B-B583-7A5DB0F67273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A0117-6614-462D-A7B1-3BACDBFE1F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87ADC4-CB5B-41E5-898F-B6315F74D9C4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D9696-3018-402D-9A55-581DA2100E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7EB093-6047-4BBA-88DE-CCB72F1859E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0CF14-9EBA-4A3B-8951-04602FC7F0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6EDE04-69ED-4A4B-AADF-B66ECE46DD5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BFBDF-7845-487F-A208-90B41C619B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46AAB8-88F9-46BE-950F-B3B4231AFA5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E9638-1600-4DF4-AEE9-8FBCF5E3DE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ECFB95-1C5B-4F7F-A727-CF201E31F9E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2F354-677A-49A1-976D-897CD82353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342900"/>
            <a:ext cx="2057400" cy="5753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42900"/>
            <a:ext cx="6019800" cy="5753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A9722-2F3B-427D-BB33-342B9BDB5F5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C73DB-D033-4E6D-9339-DC3DE433F3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-12700" y="93663"/>
            <a:ext cx="9144000" cy="1677987"/>
            <a:chOff x="-8" y="59"/>
            <a:chExt cx="5760" cy="1057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0" y="960"/>
              <a:ext cx="5752" cy="7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ltGray">
            <a:xfrm>
              <a:off x="0" y="1092"/>
              <a:ext cx="5752" cy="2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053" name="Group 5"/>
            <p:cNvGrpSpPr>
              <a:grpSpLocks/>
            </p:cNvGrpSpPr>
            <p:nvPr/>
          </p:nvGrpSpPr>
          <p:grpSpPr bwMode="auto">
            <a:xfrm>
              <a:off x="-8" y="59"/>
              <a:ext cx="833" cy="990"/>
              <a:chOff x="-8" y="59"/>
              <a:chExt cx="833" cy="990"/>
            </a:xfrm>
          </p:grpSpPr>
          <p:sp>
            <p:nvSpPr>
              <p:cNvPr id="2054" name="Freeform 6"/>
              <p:cNvSpPr>
                <a:spLocks/>
              </p:cNvSpPr>
              <p:nvPr/>
            </p:nvSpPr>
            <p:spPr bwMode="ltGray">
              <a:xfrm>
                <a:off x="-8" y="59"/>
                <a:ext cx="833" cy="990"/>
              </a:xfrm>
              <a:custGeom>
                <a:avLst/>
                <a:gdLst/>
                <a:ahLst/>
                <a:cxnLst>
                  <a:cxn ang="0">
                    <a:pos x="284" y="448"/>
                  </a:cxn>
                  <a:cxn ang="0">
                    <a:pos x="115" y="0"/>
                  </a:cxn>
                  <a:cxn ang="0">
                    <a:pos x="353" y="398"/>
                  </a:cxn>
                  <a:cxn ang="0">
                    <a:pos x="591" y="0"/>
                  </a:cxn>
                  <a:cxn ang="0">
                    <a:pos x="419" y="448"/>
                  </a:cxn>
                  <a:cxn ang="0">
                    <a:pos x="832" y="495"/>
                  </a:cxn>
                  <a:cxn ang="0">
                    <a:pos x="417" y="540"/>
                  </a:cxn>
                  <a:cxn ang="0">
                    <a:pos x="591" y="989"/>
                  </a:cxn>
                  <a:cxn ang="0">
                    <a:pos x="353" y="590"/>
                  </a:cxn>
                  <a:cxn ang="0">
                    <a:pos x="115" y="989"/>
                  </a:cxn>
                  <a:cxn ang="0">
                    <a:pos x="282" y="543"/>
                  </a:cxn>
                  <a:cxn ang="0">
                    <a:pos x="0" y="509"/>
                  </a:cxn>
                  <a:cxn ang="0">
                    <a:pos x="0" y="479"/>
                  </a:cxn>
                  <a:cxn ang="0">
                    <a:pos x="284" y="448"/>
                  </a:cxn>
                </a:cxnLst>
                <a:rect l="0" t="0" r="r" b="b"/>
                <a:pathLst>
                  <a:path w="833" h="990">
                    <a:moveTo>
                      <a:pt x="284" y="448"/>
                    </a:moveTo>
                    <a:lnTo>
                      <a:pt x="115" y="0"/>
                    </a:lnTo>
                    <a:lnTo>
                      <a:pt x="353" y="398"/>
                    </a:lnTo>
                    <a:lnTo>
                      <a:pt x="591" y="0"/>
                    </a:lnTo>
                    <a:lnTo>
                      <a:pt x="419" y="448"/>
                    </a:lnTo>
                    <a:lnTo>
                      <a:pt x="832" y="495"/>
                    </a:lnTo>
                    <a:lnTo>
                      <a:pt x="417" y="540"/>
                    </a:lnTo>
                    <a:lnTo>
                      <a:pt x="591" y="989"/>
                    </a:lnTo>
                    <a:lnTo>
                      <a:pt x="353" y="590"/>
                    </a:lnTo>
                    <a:lnTo>
                      <a:pt x="115" y="989"/>
                    </a:lnTo>
                    <a:lnTo>
                      <a:pt x="282" y="543"/>
                    </a:lnTo>
                    <a:lnTo>
                      <a:pt x="0" y="509"/>
                    </a:lnTo>
                    <a:lnTo>
                      <a:pt x="0" y="479"/>
                    </a:lnTo>
                    <a:lnTo>
                      <a:pt x="284" y="448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bg1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ltGray">
              <a:xfrm>
                <a:off x="-4" y="194"/>
                <a:ext cx="698" cy="720"/>
              </a:xfrm>
              <a:custGeom>
                <a:avLst/>
                <a:gdLst/>
                <a:ahLst/>
                <a:cxnLst>
                  <a:cxn ang="0">
                    <a:pos x="279" y="315"/>
                  </a:cxn>
                  <a:cxn ang="0">
                    <a:pos x="173" y="0"/>
                  </a:cxn>
                  <a:cxn ang="0">
                    <a:pos x="349" y="263"/>
                  </a:cxn>
                  <a:cxn ang="0">
                    <a:pos x="519" y="0"/>
                  </a:cxn>
                  <a:cxn ang="0">
                    <a:pos x="415" y="315"/>
                  </a:cxn>
                  <a:cxn ang="0">
                    <a:pos x="697" y="360"/>
                  </a:cxn>
                  <a:cxn ang="0">
                    <a:pos x="413" y="403"/>
                  </a:cxn>
                  <a:cxn ang="0">
                    <a:pos x="519" y="719"/>
                  </a:cxn>
                  <a:cxn ang="0">
                    <a:pos x="349" y="455"/>
                  </a:cxn>
                  <a:cxn ang="0">
                    <a:pos x="173" y="719"/>
                  </a:cxn>
                  <a:cxn ang="0">
                    <a:pos x="278" y="407"/>
                  </a:cxn>
                  <a:cxn ang="0">
                    <a:pos x="0" y="360"/>
                  </a:cxn>
                  <a:cxn ang="0">
                    <a:pos x="279" y="315"/>
                  </a:cxn>
                </a:cxnLst>
                <a:rect l="0" t="0" r="r" b="b"/>
                <a:pathLst>
                  <a:path w="698" h="720">
                    <a:moveTo>
                      <a:pt x="279" y="315"/>
                    </a:moveTo>
                    <a:lnTo>
                      <a:pt x="173" y="0"/>
                    </a:lnTo>
                    <a:lnTo>
                      <a:pt x="349" y="263"/>
                    </a:lnTo>
                    <a:lnTo>
                      <a:pt x="519" y="0"/>
                    </a:lnTo>
                    <a:lnTo>
                      <a:pt x="415" y="315"/>
                    </a:lnTo>
                    <a:lnTo>
                      <a:pt x="697" y="360"/>
                    </a:lnTo>
                    <a:lnTo>
                      <a:pt x="413" y="403"/>
                    </a:lnTo>
                    <a:lnTo>
                      <a:pt x="519" y="719"/>
                    </a:lnTo>
                    <a:lnTo>
                      <a:pt x="349" y="455"/>
                    </a:lnTo>
                    <a:lnTo>
                      <a:pt x="173" y="719"/>
                    </a:lnTo>
                    <a:lnTo>
                      <a:pt x="278" y="407"/>
                    </a:lnTo>
                    <a:lnTo>
                      <a:pt x="0" y="360"/>
                    </a:lnTo>
                    <a:lnTo>
                      <a:pt x="279" y="315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ltGray">
              <a:xfrm>
                <a:off x="99" y="212"/>
                <a:ext cx="493" cy="685"/>
              </a:xfrm>
              <a:custGeom>
                <a:avLst/>
                <a:gdLst/>
                <a:ahLst/>
                <a:cxnLst>
                  <a:cxn ang="0">
                    <a:pos x="0" y="173"/>
                  </a:cxn>
                  <a:cxn ang="0">
                    <a:pos x="223" y="295"/>
                  </a:cxn>
                  <a:cxn ang="0">
                    <a:pos x="246" y="0"/>
                  </a:cxn>
                  <a:cxn ang="0">
                    <a:pos x="268" y="295"/>
                  </a:cxn>
                  <a:cxn ang="0">
                    <a:pos x="490" y="169"/>
                  </a:cxn>
                  <a:cxn ang="0">
                    <a:pos x="290" y="343"/>
                  </a:cxn>
                  <a:cxn ang="0">
                    <a:pos x="492" y="514"/>
                  </a:cxn>
                  <a:cxn ang="0">
                    <a:pos x="268" y="390"/>
                  </a:cxn>
                  <a:cxn ang="0">
                    <a:pos x="246" y="684"/>
                  </a:cxn>
                  <a:cxn ang="0">
                    <a:pos x="223" y="390"/>
                  </a:cxn>
                  <a:cxn ang="0">
                    <a:pos x="0" y="514"/>
                  </a:cxn>
                  <a:cxn ang="0">
                    <a:pos x="201" y="343"/>
                  </a:cxn>
                  <a:cxn ang="0">
                    <a:pos x="0" y="173"/>
                  </a:cxn>
                </a:cxnLst>
                <a:rect l="0" t="0" r="r" b="b"/>
                <a:pathLst>
                  <a:path w="493" h="685">
                    <a:moveTo>
                      <a:pt x="0" y="173"/>
                    </a:moveTo>
                    <a:lnTo>
                      <a:pt x="223" y="295"/>
                    </a:lnTo>
                    <a:lnTo>
                      <a:pt x="246" y="0"/>
                    </a:lnTo>
                    <a:lnTo>
                      <a:pt x="268" y="295"/>
                    </a:lnTo>
                    <a:lnTo>
                      <a:pt x="490" y="169"/>
                    </a:lnTo>
                    <a:lnTo>
                      <a:pt x="290" y="343"/>
                    </a:lnTo>
                    <a:lnTo>
                      <a:pt x="492" y="514"/>
                    </a:lnTo>
                    <a:lnTo>
                      <a:pt x="268" y="390"/>
                    </a:lnTo>
                    <a:lnTo>
                      <a:pt x="246" y="684"/>
                    </a:lnTo>
                    <a:lnTo>
                      <a:pt x="223" y="390"/>
                    </a:lnTo>
                    <a:lnTo>
                      <a:pt x="0" y="514"/>
                    </a:lnTo>
                    <a:lnTo>
                      <a:pt x="201" y="343"/>
                    </a:lnTo>
                    <a:lnTo>
                      <a:pt x="0" y="1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chemeClr val="bg1"/>
                  </a:gs>
                </a:gsLst>
                <a:path path="rect">
                  <a:fillToRect l="50000" t="50000" r="50000" b="50000"/>
                </a:path>
              </a:gra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ltGray">
              <a:xfrm>
                <a:off x="283" y="467"/>
                <a:ext cx="124" cy="173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1" y="63"/>
                  </a:cxn>
                  <a:cxn ang="0">
                    <a:pos x="61" y="0"/>
                  </a:cxn>
                  <a:cxn ang="0">
                    <a:pos x="71" y="63"/>
                  </a:cxn>
                  <a:cxn ang="0">
                    <a:pos x="123" y="42"/>
                  </a:cxn>
                  <a:cxn ang="0">
                    <a:pos x="83" y="86"/>
                  </a:cxn>
                  <a:cxn ang="0">
                    <a:pos x="123" y="128"/>
                  </a:cxn>
                  <a:cxn ang="0">
                    <a:pos x="71" y="108"/>
                  </a:cxn>
                  <a:cxn ang="0">
                    <a:pos x="61" y="172"/>
                  </a:cxn>
                  <a:cxn ang="0">
                    <a:pos x="51" y="108"/>
                  </a:cxn>
                  <a:cxn ang="0">
                    <a:pos x="0" y="128"/>
                  </a:cxn>
                  <a:cxn ang="0">
                    <a:pos x="39" y="86"/>
                  </a:cxn>
                  <a:cxn ang="0">
                    <a:pos x="0" y="42"/>
                  </a:cxn>
                </a:cxnLst>
                <a:rect l="0" t="0" r="r" b="b"/>
                <a:pathLst>
                  <a:path w="124" h="173">
                    <a:moveTo>
                      <a:pt x="0" y="42"/>
                    </a:moveTo>
                    <a:lnTo>
                      <a:pt x="51" y="63"/>
                    </a:lnTo>
                    <a:lnTo>
                      <a:pt x="61" y="0"/>
                    </a:lnTo>
                    <a:lnTo>
                      <a:pt x="71" y="63"/>
                    </a:lnTo>
                    <a:lnTo>
                      <a:pt x="123" y="42"/>
                    </a:lnTo>
                    <a:lnTo>
                      <a:pt x="83" y="86"/>
                    </a:lnTo>
                    <a:lnTo>
                      <a:pt x="123" y="128"/>
                    </a:lnTo>
                    <a:lnTo>
                      <a:pt x="71" y="108"/>
                    </a:lnTo>
                    <a:lnTo>
                      <a:pt x="61" y="172"/>
                    </a:lnTo>
                    <a:lnTo>
                      <a:pt x="51" y="108"/>
                    </a:lnTo>
                    <a:lnTo>
                      <a:pt x="0" y="128"/>
                    </a:lnTo>
                    <a:lnTo>
                      <a:pt x="39" y="86"/>
                    </a:lnTo>
                    <a:lnTo>
                      <a:pt x="0" y="42"/>
                    </a:lnTo>
                  </a:path>
                </a:pathLst>
              </a:custGeom>
              <a:solidFill>
                <a:srgbClr val="F9F9F9"/>
              </a:solid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429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470" dir="2700000" algn="ctr" rotWithShape="0">
              <a:schemeClr val="bg2"/>
            </a:outerShdw>
          </a:effec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fld id="{FDFB2848-9789-4A06-B079-92D526E7A27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r>
              <a:rPr lang="en-US"/>
              <a:t>EE514</a:t>
            </a: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fld id="{4BEF0FA6-BDD5-495B-951C-86713C8382EF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Monotype Sorts" pitchFamily="2" charset="2"/>
        <a:buChar char="ä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Monotype Sorts" pitchFamily="2" charset="2"/>
        <a:buChar char="ä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ä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18.png"/><Relationship Id="rId7" Type="http://schemas.openxmlformats.org/officeDocument/2006/relationships/image" Target="../media/image22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86A28-38E6-452B-8914-DAB84F3DE71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4D010-F028-460D-B754-C2E5B6806776}" type="slidenum">
              <a:rPr lang="en-US"/>
              <a:pPr/>
              <a:t>1</a:t>
            </a:fld>
            <a:endParaRPr lang="en-US"/>
          </a:p>
        </p:txBody>
      </p:sp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FF66"/>
                </a:solidFill>
              </a:rPr>
              <a:t>Chapter 10</a:t>
            </a:r>
            <a:br>
              <a:rPr lang="en-US">
                <a:solidFill>
                  <a:srgbClr val="FFFF66"/>
                </a:solidFill>
              </a:rPr>
            </a:br>
            <a:r>
              <a:rPr lang="en-US">
                <a:solidFill>
                  <a:srgbClr val="FFFF66"/>
                </a:solidFill>
              </a:rPr>
              <a:t> More on Behavioral Modeling</a:t>
            </a:r>
            <a:endParaRPr lang="en-US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1600" y="1828800"/>
            <a:ext cx="7315200" cy="4724400"/>
          </a:xfrm>
        </p:spPr>
        <p:txBody>
          <a:bodyPr/>
          <a:lstStyle/>
          <a:p>
            <a:r>
              <a:rPr lang="en-US" sz="2400"/>
              <a:t>File types and file I/O</a:t>
            </a:r>
          </a:p>
          <a:p>
            <a:r>
              <a:rPr lang="en-US" sz="2400"/>
              <a:t>ROM model </a:t>
            </a:r>
          </a:p>
          <a:p>
            <a:r>
              <a:rPr lang="en-US" sz="2400"/>
              <a:t>Bi-directional pad model</a:t>
            </a:r>
          </a:p>
          <a:p>
            <a:r>
              <a:rPr lang="en-US" sz="2400"/>
              <a:t>Attribute declaration and attribute specification</a:t>
            </a:r>
          </a:p>
          <a:p>
            <a:r>
              <a:rPr lang="en-US" sz="2400"/>
              <a:t>Access and record type</a:t>
            </a:r>
          </a:p>
          <a:p>
            <a:r>
              <a:rPr lang="en-US" sz="2400"/>
              <a:t>Guarded block</a:t>
            </a:r>
          </a:p>
          <a:p>
            <a:r>
              <a:rPr lang="en-US" sz="2400"/>
              <a:t>Guarded signal and null waveform</a:t>
            </a:r>
          </a:p>
          <a:p>
            <a:r>
              <a:rPr lang="en-US" sz="2400"/>
              <a:t>Disconnection specification</a:t>
            </a:r>
          </a:p>
          <a:p>
            <a:r>
              <a:rPr lang="en-US" sz="2400"/>
              <a:t>Writing efficient VHDL code</a:t>
            </a:r>
          </a:p>
          <a:p>
            <a:r>
              <a:rPr lang="en-US" sz="2400"/>
              <a:t>Exercises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08CB-A981-447F-A97F-CC16DD58475C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53E1-DA71-4353-84D5-524BD6E5DB04}" type="slidenum">
              <a:rPr lang="en-US"/>
              <a:pPr/>
              <a:t>2</a:t>
            </a:fld>
            <a:endParaRPr lang="en-US"/>
          </a:p>
        </p:txBody>
      </p:sp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File types and file I/O</a:t>
            </a:r>
          </a:p>
        </p:txBody>
      </p:sp>
      <p:sp>
        <p:nvSpPr>
          <p:cNvPr id="251909" name="Text Box 5"/>
          <p:cNvSpPr txBox="1">
            <a:spLocks noChangeArrowheads="1"/>
          </p:cNvSpPr>
          <p:nvPr/>
        </p:nvSpPr>
        <p:spPr bwMode="auto">
          <a:xfrm>
            <a:off x="762000" y="1828800"/>
            <a:ext cx="8153400" cy="35036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File types, objects, and I/O link VHDL code to external files which may hold various data</a:t>
            </a:r>
          </a:p>
          <a:p>
            <a:endParaRPr lang="en-US" b="1">
              <a:solidFill>
                <a:srgbClr val="FFFF00"/>
              </a:solidFill>
            </a:endParaRPr>
          </a:p>
          <a:p>
            <a:r>
              <a:rPr lang="en-US" b="1">
                <a:solidFill>
                  <a:srgbClr val="FFFF00"/>
                </a:solidFill>
              </a:rPr>
              <a:t>Type</a:t>
            </a:r>
            <a:r>
              <a:rPr lang="en-US"/>
              <a:t> file_type_identifier </a:t>
            </a:r>
            <a:r>
              <a:rPr lang="en-US" b="1">
                <a:solidFill>
                  <a:srgbClr val="FFFF00"/>
                </a:solidFill>
              </a:rPr>
              <a:t>is file of</a:t>
            </a:r>
            <a:r>
              <a:rPr lang="en-US"/>
              <a:t> type_mark;</a:t>
            </a:r>
          </a:p>
          <a:p>
            <a:pPr algn="ctr"/>
            <a:endParaRPr lang="en-US"/>
          </a:p>
          <a:p>
            <a:r>
              <a:rPr lang="en-US" b="1">
                <a:solidFill>
                  <a:srgbClr val="FFFF00"/>
                </a:solidFill>
              </a:rPr>
              <a:t>file</a:t>
            </a:r>
            <a:r>
              <a:rPr lang="en-US"/>
              <a:t> file_identifier: file_type_identifier </a:t>
            </a:r>
            <a:r>
              <a:rPr lang="en-US" b="1">
                <a:solidFill>
                  <a:srgbClr val="FFFF00"/>
                </a:solidFill>
              </a:rPr>
              <a:t>is</a:t>
            </a:r>
            <a:r>
              <a:rPr lang="en-US"/>
              <a:t> [</a:t>
            </a:r>
            <a:r>
              <a:rPr lang="en-US" b="1">
                <a:solidFill>
                  <a:srgbClr val="FFFF00"/>
                </a:solidFill>
              </a:rPr>
              <a:t>in|out</a:t>
            </a:r>
            <a:r>
              <a:rPr lang="en-US"/>
              <a:t>] file_logical_name;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F588-0A9B-49C3-8AE4-CA960D03B53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B1F10-FDF6-4476-AAF2-3969C4F26304}" type="slidenum">
              <a:rPr lang="en-US"/>
              <a:pPr/>
              <a:t>3</a:t>
            </a:fld>
            <a:endParaRPr lang="en-US"/>
          </a:p>
        </p:txBody>
      </p:sp>
      <p:sp>
        <p:nvSpPr>
          <p:cNvPr id="275458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File types and file I/O</a:t>
            </a:r>
          </a:p>
        </p:txBody>
      </p:sp>
      <p:sp>
        <p:nvSpPr>
          <p:cNvPr id="275459" name="Rectangle 2051"/>
          <p:cNvSpPr>
            <a:spLocks noChangeArrowheads="1"/>
          </p:cNvSpPr>
          <p:nvPr/>
        </p:nvSpPr>
        <p:spPr bwMode="auto">
          <a:xfrm>
            <a:off x="3200400" y="1752600"/>
            <a:ext cx="4905375" cy="4760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use STD.TEXTIO.all;</a:t>
            </a:r>
          </a:p>
          <a:p>
            <a:r>
              <a:rPr lang="en-US" sz="1800"/>
              <a:t>entity FILES is</a:t>
            </a:r>
          </a:p>
          <a:p>
            <a:r>
              <a:rPr lang="en-US" sz="1800"/>
              <a:t>end FILES;</a:t>
            </a:r>
          </a:p>
          <a:p>
            <a:r>
              <a:rPr lang="en-US" sz="1800"/>
              <a:t>architecture BEH of FILES is</a:t>
            </a:r>
          </a:p>
          <a:p>
            <a:r>
              <a:rPr lang="en-US" sz="180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type </a:t>
            </a:r>
            <a:r>
              <a:rPr 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INT_FILE</a:t>
            </a:r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is FILE of INTEGER;</a:t>
            </a:r>
          </a:p>
          <a:p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type REAL_FILE is FILE of REAL;</a:t>
            </a:r>
          </a:p>
          <a:p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type STR_FILE  is FILE of STRING;</a:t>
            </a:r>
            <a:endParaRPr lang="en-US" sz="1800">
              <a:solidFill>
                <a:srgbClr val="FFFF00"/>
              </a:solidFill>
            </a:endParaRPr>
          </a:p>
          <a:p>
            <a:r>
              <a:rPr lang="en-US" sz="1800"/>
              <a:t>   subtype BYTE is bit_vector(7 downto 0);</a:t>
            </a:r>
          </a:p>
          <a:p>
            <a:r>
              <a:rPr lang="en-US" sz="180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type BIT_FILE  is FILE of BYTE;</a:t>
            </a:r>
            <a:endParaRPr lang="en-US" sz="1800"/>
          </a:p>
          <a:p>
            <a:r>
              <a:rPr lang="en-US" sz="1800"/>
              <a:t>   constant FILE_NAME : string := "input_file";</a:t>
            </a:r>
          </a:p>
          <a:p>
            <a:r>
              <a:rPr lang="en-US" sz="1800"/>
              <a:t>   constant PATH      : string := "design/";</a:t>
            </a:r>
          </a:p>
          <a:p>
            <a:r>
              <a:rPr lang="en-US" sz="1800"/>
              <a:t>   </a:t>
            </a:r>
            <a:r>
              <a:rPr lang="en-US" sz="1800">
                <a:solidFill>
                  <a:srgbClr val="FFFF00"/>
                </a:solidFill>
              </a:rPr>
              <a:t>file MEMIN  : text is </a:t>
            </a:r>
            <a:r>
              <a:rPr 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 </a:t>
            </a:r>
            <a:r>
              <a:rPr lang="en-US" sz="1800">
                <a:solidFill>
                  <a:srgbClr val="FFFF00"/>
                </a:solidFill>
              </a:rPr>
              <a:t> "vector.in";</a:t>
            </a:r>
          </a:p>
          <a:p>
            <a:r>
              <a:rPr lang="en-US" sz="1800">
                <a:solidFill>
                  <a:srgbClr val="FFFF00"/>
                </a:solidFill>
              </a:rPr>
              <a:t>   file MEMOUT : text is </a:t>
            </a:r>
            <a:r>
              <a:rPr 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out</a:t>
            </a:r>
            <a:r>
              <a:rPr lang="en-US" sz="1800">
                <a:solidFill>
                  <a:srgbClr val="FFFF00"/>
                </a:solidFill>
              </a:rPr>
              <a:t> "vector.out";</a:t>
            </a:r>
          </a:p>
          <a:p>
            <a:r>
              <a:rPr lang="en-US" sz="1800">
                <a:solidFill>
                  <a:srgbClr val="FFFF00"/>
                </a:solidFill>
              </a:rPr>
              <a:t>   file INF1   : </a:t>
            </a:r>
            <a:r>
              <a:rPr lang="en-US" sz="1800" b="1">
                <a:solidFill>
                  <a:schemeClr val="accent2"/>
                </a:solidFill>
              </a:rPr>
              <a:t>INT_FILE</a:t>
            </a:r>
            <a:r>
              <a:rPr lang="en-US" sz="1800">
                <a:solidFill>
                  <a:srgbClr val="FFFF00"/>
                </a:solidFill>
              </a:rPr>
              <a:t> is FILE_NAME;</a:t>
            </a:r>
          </a:p>
          <a:p>
            <a:r>
              <a:rPr lang="en-US" sz="1800">
                <a:solidFill>
                  <a:srgbClr val="FFFF00"/>
                </a:solidFill>
              </a:rPr>
              <a:t>   file STRF   : STR_FILE is out PATH &amp; "str.out";</a:t>
            </a:r>
            <a:endParaRPr lang="en-US" sz="1800"/>
          </a:p>
          <a:p>
            <a:r>
              <a:rPr lang="en-US" sz="1800"/>
              <a:t>begin </a:t>
            </a:r>
          </a:p>
          <a:p>
            <a:r>
              <a:rPr lang="en-US" sz="1800"/>
              <a:t>end BEH;</a:t>
            </a:r>
          </a:p>
        </p:txBody>
      </p:sp>
      <p:sp>
        <p:nvSpPr>
          <p:cNvPr id="275460" name="Text Box 2052"/>
          <p:cNvSpPr txBox="1">
            <a:spLocks noChangeArrowheads="1"/>
          </p:cNvSpPr>
          <p:nvPr/>
        </p:nvSpPr>
        <p:spPr bwMode="auto">
          <a:xfrm>
            <a:off x="381000" y="2895600"/>
            <a:ext cx="2668588" cy="3016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en-US"/>
              <a:t>File type declarations</a:t>
            </a:r>
          </a:p>
          <a:p>
            <a:pPr algn="ctr"/>
            <a:r>
              <a:rPr lang="en-US"/>
              <a:t> </a:t>
            </a:r>
          </a:p>
          <a:p>
            <a:pPr algn="ctr"/>
            <a:endParaRPr lang="en-US"/>
          </a:p>
          <a:p>
            <a:pPr algn="ctr"/>
            <a:r>
              <a:rPr lang="en-US"/>
              <a:t>file object declarations</a:t>
            </a:r>
          </a:p>
        </p:txBody>
      </p:sp>
      <p:sp>
        <p:nvSpPr>
          <p:cNvPr id="275461" name="AutoShape 2053"/>
          <p:cNvSpPr>
            <a:spLocks/>
          </p:cNvSpPr>
          <p:nvPr/>
        </p:nvSpPr>
        <p:spPr bwMode="auto">
          <a:xfrm>
            <a:off x="2971800" y="29718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5462" name="AutoShape 2054"/>
          <p:cNvSpPr>
            <a:spLocks/>
          </p:cNvSpPr>
          <p:nvPr/>
        </p:nvSpPr>
        <p:spPr bwMode="auto">
          <a:xfrm>
            <a:off x="2971800" y="49530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2D84E-188A-4F9D-A60E-4B1C6F7DFD57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5E7EF-5C43-4761-A5CA-28957FD82DD5}" type="slidenum">
              <a:rPr lang="en-US"/>
              <a:pPr/>
              <a:t>4</a:t>
            </a:fld>
            <a:endParaRPr lang="en-US"/>
          </a:p>
        </p:txBody>
      </p:sp>
      <p:sp>
        <p:nvSpPr>
          <p:cNvPr id="29081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File types and file I/O</a:t>
            </a:r>
          </a:p>
        </p:txBody>
      </p:sp>
      <p:sp>
        <p:nvSpPr>
          <p:cNvPr id="290820" name="Text Box 1028"/>
          <p:cNvSpPr txBox="1">
            <a:spLocks noChangeArrowheads="1"/>
          </p:cNvSpPr>
          <p:nvPr/>
        </p:nvSpPr>
        <p:spPr bwMode="auto">
          <a:xfrm>
            <a:off x="533400" y="1905000"/>
            <a:ext cx="8610600" cy="3016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 	File mode </a:t>
            </a:r>
            <a:r>
              <a:rPr lang="en-US">
                <a:solidFill>
                  <a:schemeClr val="accent2"/>
                </a:solidFill>
              </a:rPr>
              <a:t>in</a:t>
            </a:r>
            <a:r>
              <a:rPr lang="en-US"/>
              <a:t> can only be read 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 	File mode </a:t>
            </a:r>
            <a:r>
              <a:rPr lang="en-US">
                <a:solidFill>
                  <a:schemeClr val="accent2"/>
                </a:solidFill>
              </a:rPr>
              <a:t>out</a:t>
            </a:r>
            <a:r>
              <a:rPr lang="en-US"/>
              <a:t> can only be updated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 	File type</a:t>
            </a:r>
            <a:r>
              <a:rPr lang="en-US">
                <a:solidFill>
                  <a:schemeClr val="accent2"/>
                </a:solidFill>
              </a:rPr>
              <a:t> text</a:t>
            </a:r>
            <a:r>
              <a:rPr lang="en-US"/>
              <a:t> is defined  in TEXTIO package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 	TEXTIO package overloads READ and 		WRITE procedures </a:t>
            </a:r>
            <a:endParaRPr lang="en-US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51552-6400-4C07-8EC8-83C5E509BFB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89625-61FA-41EA-9A72-461E6CABFE61}" type="slidenum">
              <a:rPr lang="en-US"/>
              <a:pPr/>
              <a:t>5</a:t>
            </a:fld>
            <a:endParaRPr lang="en-US"/>
          </a:p>
        </p:txBody>
      </p:sp>
      <p:sp>
        <p:nvSpPr>
          <p:cNvPr id="27648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File types and file I/O</a:t>
            </a:r>
          </a:p>
        </p:txBody>
      </p:sp>
      <p:sp>
        <p:nvSpPr>
          <p:cNvPr id="276483" name="Rectangle 1027"/>
          <p:cNvSpPr>
            <a:spLocks noChangeArrowheads="1"/>
          </p:cNvSpPr>
          <p:nvPr/>
        </p:nvSpPr>
        <p:spPr bwMode="auto">
          <a:xfrm>
            <a:off x="0" y="4191000"/>
            <a:ext cx="4724400" cy="2463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endParaRPr lang="en-US" sz="1400">
              <a:solidFill>
                <a:schemeClr val="accent2"/>
              </a:solidFill>
            </a:endParaRPr>
          </a:p>
          <a:p>
            <a:endParaRPr lang="en-US" sz="1400">
              <a:solidFill>
                <a:schemeClr val="accent2"/>
              </a:solidFill>
            </a:endParaRPr>
          </a:p>
          <a:p>
            <a:r>
              <a:rPr lang="en-US" sz="1400">
                <a:solidFill>
                  <a:schemeClr val="accent2"/>
                </a:solidFill>
              </a:rPr>
              <a:t>package</a:t>
            </a:r>
            <a:r>
              <a:rPr lang="en-US" sz="1400"/>
              <a:t> TEXTIO is</a:t>
            </a:r>
          </a:p>
          <a:p>
            <a:r>
              <a:rPr lang="en-US" sz="1400"/>
              <a:t>    type </a:t>
            </a:r>
            <a:r>
              <a:rPr lang="en-US" sz="1400">
                <a:solidFill>
                  <a:schemeClr val="accent2"/>
                </a:solidFill>
              </a:rPr>
              <a:t>LINE</a:t>
            </a:r>
            <a:r>
              <a:rPr lang="en-US" sz="1400"/>
              <a:t> is access STRING;</a:t>
            </a:r>
          </a:p>
          <a:p>
            <a:r>
              <a:rPr lang="en-US" sz="1400"/>
              <a:t>    type </a:t>
            </a:r>
            <a:r>
              <a:rPr lang="en-US" sz="1400">
                <a:solidFill>
                  <a:schemeClr val="accent2"/>
                </a:solidFill>
              </a:rPr>
              <a:t>TEXT</a:t>
            </a:r>
            <a:r>
              <a:rPr lang="en-US" sz="1400"/>
              <a:t> is file of STRING;</a:t>
            </a:r>
          </a:p>
          <a:p>
            <a:r>
              <a:rPr lang="en-US" sz="1400"/>
              <a:t>    type </a:t>
            </a:r>
            <a:r>
              <a:rPr lang="en-US" sz="1400">
                <a:solidFill>
                  <a:schemeClr val="accent2"/>
                </a:solidFill>
              </a:rPr>
              <a:t>SIDE </a:t>
            </a:r>
            <a:r>
              <a:rPr lang="en-US" sz="1400"/>
              <a:t>is (RIGHT, LEFT);</a:t>
            </a:r>
          </a:p>
          <a:p>
            <a:r>
              <a:rPr lang="en-US" sz="1400"/>
              <a:t>    subtype </a:t>
            </a:r>
            <a:r>
              <a:rPr lang="en-US" sz="1400">
                <a:solidFill>
                  <a:schemeClr val="accent2"/>
                </a:solidFill>
              </a:rPr>
              <a:t>WIDTH</a:t>
            </a:r>
            <a:r>
              <a:rPr lang="en-US" sz="1400"/>
              <a:t> is NATURAL;</a:t>
            </a:r>
          </a:p>
          <a:p>
            <a:r>
              <a:rPr lang="en-US" sz="1400"/>
              <a:t>    file INPUT:  TEXT is in  "STD_INPUT";</a:t>
            </a:r>
          </a:p>
          <a:p>
            <a:r>
              <a:rPr lang="en-US" sz="1400"/>
              <a:t>    file OUTPUT: TEXT is out "STD_OUTPUT";</a:t>
            </a:r>
            <a:endParaRPr lang="en-US" sz="1600"/>
          </a:p>
          <a:p>
            <a:endParaRPr lang="en-US" sz="1400">
              <a:solidFill>
                <a:srgbClr val="FFFF00"/>
              </a:solidFill>
            </a:endParaRPr>
          </a:p>
          <a:p>
            <a:r>
              <a:rPr lang="en-US" sz="1400">
                <a:solidFill>
                  <a:srgbClr val="FFFF00"/>
                </a:solidFill>
              </a:rPr>
              <a:t>    </a:t>
            </a:r>
            <a:endParaRPr lang="en-US" sz="1600">
              <a:solidFill>
                <a:srgbClr val="FFFF00"/>
              </a:solidFill>
            </a:endParaRPr>
          </a:p>
        </p:txBody>
      </p:sp>
      <p:sp>
        <p:nvSpPr>
          <p:cNvPr id="276484" name="Rectangle 1028"/>
          <p:cNvSpPr>
            <a:spLocks noChangeArrowheads="1"/>
          </p:cNvSpPr>
          <p:nvPr/>
        </p:nvSpPr>
        <p:spPr bwMode="auto">
          <a:xfrm>
            <a:off x="3429000" y="1676400"/>
            <a:ext cx="5715000" cy="4981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600"/>
              <a:t>    </a:t>
            </a:r>
            <a:r>
              <a:rPr lang="en-US" sz="1600">
                <a:solidFill>
                  <a:srgbClr val="FFFF00"/>
                </a:solidFill>
              </a:rPr>
              <a:t>procedure </a:t>
            </a:r>
            <a:r>
              <a:rPr lang="en-US" sz="1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READLINE</a:t>
            </a:r>
            <a:r>
              <a:rPr lang="en-US" sz="1600">
                <a:solidFill>
                  <a:srgbClr val="FFFF00"/>
                </a:solidFill>
              </a:rPr>
              <a:t>(variable F: in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TEXT</a:t>
            </a:r>
            <a:r>
              <a:rPr lang="en-US" sz="1600">
                <a:solidFill>
                  <a:srgbClr val="FFFF00"/>
                </a:solidFill>
              </a:rPr>
              <a:t>; L: inout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LINE</a:t>
            </a:r>
            <a:r>
              <a:rPr lang="en-US" sz="1600">
                <a:solidFill>
                  <a:srgbClr val="FFFF00"/>
                </a:solidFill>
              </a:rPr>
              <a:t>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</a:t>
            </a:r>
            <a:r>
              <a:rPr lang="en-US" sz="1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READ</a:t>
            </a:r>
            <a:r>
              <a:rPr lang="en-US" sz="1600">
                <a:solidFill>
                  <a:srgbClr val="FFFF00"/>
                </a:solidFill>
              </a:rPr>
              <a:t>(L: inout LINE; VALUE: out BIT);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READ(L: inout LINE; VALUE: out BIT_VECTOR);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READ(L: inout LINE; VALUE: out BIT; GOOD: out 	BOOLEAN);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READ(L: inout LINE; VALUE: out BIT_VECTOR; 		GOOD: out BOOLEAN);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READ(L: inout LINE; VALUE: out INTEGER);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READ(L: inout LINE; VALUE: out TIME);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</a:t>
            </a:r>
            <a:r>
              <a:rPr lang="en-US" sz="1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WRITELINE</a:t>
            </a:r>
            <a:r>
              <a:rPr lang="en-US" sz="1600">
                <a:solidFill>
                  <a:srgbClr val="FFFF00"/>
                </a:solidFill>
              </a:rPr>
              <a:t>(F: out TEXT; L: inout LINE);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</a:t>
            </a:r>
            <a:r>
              <a:rPr lang="en-US" sz="1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WRITE</a:t>
            </a:r>
            <a:r>
              <a:rPr lang="en-US" sz="1600">
                <a:solidFill>
                  <a:srgbClr val="FFFF00"/>
                </a:solidFill>
              </a:rPr>
              <a:t>(L: inout LINE; VALUE: in BIT;</a:t>
            </a:r>
          </a:p>
          <a:p>
            <a:r>
              <a:rPr lang="en-US" sz="1600">
                <a:solidFill>
                  <a:srgbClr val="FFFF00"/>
                </a:solidFill>
              </a:rPr>
              <a:t>       JUSTIFIED: in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SIDE</a:t>
            </a:r>
            <a:r>
              <a:rPr lang="en-US" sz="1600">
                <a:solidFill>
                  <a:srgbClr val="FFFF00"/>
                </a:solidFill>
              </a:rPr>
              <a:t> := RIGHT; FIELD: in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WIDTH</a:t>
            </a:r>
            <a:r>
              <a:rPr lang="en-US" sz="1600">
                <a:solidFill>
                  <a:srgbClr val="FFFF00"/>
                </a:solidFill>
              </a:rPr>
              <a:t> := 0);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WRITE(L: inout LINE; VALUE: in BIT_VECTOR;</a:t>
            </a:r>
          </a:p>
          <a:p>
            <a:r>
              <a:rPr lang="en-US" sz="1600">
                <a:solidFill>
                  <a:srgbClr val="FFFF00"/>
                </a:solidFill>
              </a:rPr>
              <a:t>       JUSTIFIED: in SIDE := RIGHT; FIELD: in WIDTH := 0);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WRITE(L: inout LINE; VALUE: in INTEGER;</a:t>
            </a:r>
          </a:p>
          <a:p>
            <a:r>
              <a:rPr lang="en-US" sz="1600">
                <a:solidFill>
                  <a:srgbClr val="FFFF00"/>
                </a:solidFill>
              </a:rPr>
              <a:t>       JUSTIFIED: in SIDE := RIGHT; FIELD: in WIDTH := 0);</a:t>
            </a:r>
          </a:p>
          <a:p>
            <a:r>
              <a:rPr lang="en-US" sz="1600">
                <a:solidFill>
                  <a:srgbClr val="FFFF00"/>
                </a:solidFill>
              </a:rPr>
              <a:t>    procedure WRITE(L: inout LINE; VALUE: in TIME;</a:t>
            </a:r>
          </a:p>
          <a:p>
            <a:r>
              <a:rPr lang="en-US" sz="1600">
                <a:solidFill>
                  <a:srgbClr val="FFFF00"/>
                </a:solidFill>
              </a:rPr>
              <a:t>       JUSTIFIED: in SIDE := RIGHT; FIELD: in WIDTH := 0;</a:t>
            </a:r>
          </a:p>
          <a:p>
            <a:r>
              <a:rPr lang="en-US" sz="1600">
                <a:solidFill>
                  <a:srgbClr val="FFFF00"/>
                </a:solidFill>
              </a:rPr>
              <a:t>       UNIT: in TIME := ns);</a:t>
            </a:r>
          </a:p>
          <a:p>
            <a:r>
              <a:rPr lang="en-US" sz="1600">
                <a:solidFill>
                  <a:srgbClr val="FFFF00"/>
                </a:solidFill>
              </a:rPr>
              <a:t>end TEXTIO;</a:t>
            </a:r>
            <a:endParaRPr lang="en-US" sz="1400">
              <a:solidFill>
                <a:srgbClr val="FFFF00"/>
              </a:solidFill>
            </a:endParaRPr>
          </a:p>
        </p:txBody>
      </p:sp>
      <p:sp>
        <p:nvSpPr>
          <p:cNvPr id="276485" name="Line 1029"/>
          <p:cNvSpPr>
            <a:spLocks noChangeShapeType="1"/>
          </p:cNvSpPr>
          <p:nvPr/>
        </p:nvSpPr>
        <p:spPr bwMode="auto">
          <a:xfrm>
            <a:off x="3657600" y="1828800"/>
            <a:ext cx="0" cy="4495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6486" name="Text Box 1030"/>
          <p:cNvSpPr txBox="1">
            <a:spLocks noChangeArrowheads="1"/>
          </p:cNvSpPr>
          <p:nvPr/>
        </p:nvSpPr>
        <p:spPr bwMode="auto">
          <a:xfrm>
            <a:off x="228600" y="1981200"/>
            <a:ext cx="3352800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pl-PL"/>
          </a:p>
        </p:txBody>
      </p:sp>
      <p:sp>
        <p:nvSpPr>
          <p:cNvPr id="276487" name="Text Box 1031"/>
          <p:cNvSpPr txBox="1">
            <a:spLocks noChangeArrowheads="1"/>
          </p:cNvSpPr>
          <p:nvPr/>
        </p:nvSpPr>
        <p:spPr bwMode="auto">
          <a:xfrm>
            <a:off x="228600" y="1905000"/>
            <a:ext cx="3505200" cy="2225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Symbol" pitchFamily="18" charset="2"/>
              <a:buChar char="§"/>
            </a:pPr>
            <a:r>
              <a:rPr lang="en-US" sz="2000">
                <a:solidFill>
                  <a:schemeClr val="accent2"/>
                </a:solidFill>
              </a:rPr>
              <a:t> LINE</a:t>
            </a:r>
            <a:r>
              <a:rPr lang="en-US" sz="2000"/>
              <a:t> is an access type (pointer) to STRING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000"/>
              <a:t> LINE objects are used as buffers for READLINE and WRITERLINE procedures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000"/>
              <a:t> </a:t>
            </a:r>
            <a:r>
              <a:rPr lang="en-US" sz="2000">
                <a:solidFill>
                  <a:schemeClr val="accent2"/>
                </a:solidFill>
              </a:rPr>
              <a:t>SIDE</a:t>
            </a:r>
            <a:r>
              <a:rPr lang="en-US" sz="2000"/>
              <a:t> is used to specify right or left justified field in WRITE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E012E-006F-457F-900A-733C38DD1E0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6AD58-14C0-42F2-9118-EE4E1E5A7077}" type="slidenum">
              <a:rPr lang="en-US"/>
              <a:pPr/>
              <a:t>6</a:t>
            </a:fld>
            <a:endParaRPr lang="en-US"/>
          </a:p>
        </p:txBody>
      </p:sp>
      <p:sp>
        <p:nvSpPr>
          <p:cNvPr id="277506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File read and write example</a:t>
            </a:r>
          </a:p>
        </p:txBody>
      </p:sp>
      <p:sp>
        <p:nvSpPr>
          <p:cNvPr id="277507" name="Rectangle 2051"/>
          <p:cNvSpPr>
            <a:spLocks noChangeArrowheads="1"/>
          </p:cNvSpPr>
          <p:nvPr/>
        </p:nvSpPr>
        <p:spPr bwMode="auto">
          <a:xfrm>
            <a:off x="381000" y="1905000"/>
            <a:ext cx="4203700" cy="4737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use STD.TEXTIO.all;</a:t>
            </a:r>
          </a:p>
          <a:p>
            <a:r>
              <a:rPr lang="en-US" sz="1600"/>
              <a:t>entity CALCULATE is</a:t>
            </a:r>
          </a:p>
          <a:p>
            <a:r>
              <a:rPr lang="en-US" sz="1600"/>
              <a:t>end CALCULATE;</a:t>
            </a:r>
          </a:p>
          <a:p>
            <a:r>
              <a:rPr lang="en-US" sz="1600"/>
              <a:t>architecture BEH of CALCULATE is</a:t>
            </a:r>
          </a:p>
          <a:p>
            <a:r>
              <a:rPr lang="en-US" sz="1600"/>
              <a:t>begin </a:t>
            </a:r>
          </a:p>
          <a:p>
            <a:r>
              <a:rPr lang="en-US" sz="1600"/>
              <a:t>      add_sub : process</a:t>
            </a:r>
          </a:p>
          <a:p>
            <a:r>
              <a:rPr lang="en-US" sz="1600"/>
              <a:t>      file INFILE  : text is in  "</a:t>
            </a:r>
            <a:r>
              <a:rPr lang="en-US" sz="1600">
                <a:solidFill>
                  <a:schemeClr val="accent2"/>
                </a:solidFill>
              </a:rPr>
              <a:t>calculate.in</a:t>
            </a:r>
            <a:r>
              <a:rPr lang="en-US" sz="1600"/>
              <a:t>";</a:t>
            </a:r>
          </a:p>
          <a:p>
            <a:r>
              <a:rPr lang="en-US" sz="1600"/>
              <a:t>      file OUTFILE : text is out "</a:t>
            </a:r>
            <a:r>
              <a:rPr lang="en-US" sz="1600">
                <a:solidFill>
                  <a:schemeClr val="accent2"/>
                </a:solidFill>
              </a:rPr>
              <a:t>calculate.out</a:t>
            </a:r>
            <a:r>
              <a:rPr lang="en-US" sz="1600"/>
              <a:t>";</a:t>
            </a:r>
          </a:p>
          <a:p>
            <a:r>
              <a:rPr lang="en-US" sz="1600"/>
              <a:t>      variable VAL, ADD, MINUS     : integer;</a:t>
            </a:r>
          </a:p>
          <a:p>
            <a:r>
              <a:rPr lang="en-US" sz="1600"/>
              <a:t>      variable READ_BUF, WRITE_BUF : line;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while (not ENDFILE(INFILE)) loop </a:t>
            </a:r>
          </a:p>
          <a:p>
            <a:r>
              <a:rPr lang="en-US" sz="1600"/>
              <a:t>         </a:t>
            </a:r>
            <a:r>
              <a:rPr lang="en-US" sz="1600">
                <a:solidFill>
                  <a:srgbClr val="FFFF00"/>
                </a:solidFill>
              </a:rPr>
              <a:t>readline(INFILE, READ_BUF);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read(READ_BUF, VAL);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read(READ_BUF, ADD);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read(READ_BUF, MINUS);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write(WRITE_BUF,VAL, right, 10);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write(WRITE_BUF,VAL+ADD, right, 10);</a:t>
            </a:r>
            <a:endParaRPr lang="en-US" sz="1600"/>
          </a:p>
          <a:p>
            <a:r>
              <a:rPr lang="en-US" sz="1600"/>
              <a:t>         </a:t>
            </a:r>
          </a:p>
        </p:txBody>
      </p:sp>
      <p:sp>
        <p:nvSpPr>
          <p:cNvPr id="277508" name="Rectangle 2052"/>
          <p:cNvSpPr>
            <a:spLocks noChangeArrowheads="1"/>
          </p:cNvSpPr>
          <p:nvPr/>
        </p:nvSpPr>
        <p:spPr bwMode="auto">
          <a:xfrm>
            <a:off x="4724400" y="1828800"/>
            <a:ext cx="3916363" cy="1558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FF00"/>
                </a:solidFill>
              </a:rPr>
              <a:t>write(WRITE_BUF,VAL-MINUS, right, 10);</a:t>
            </a:r>
          </a:p>
          <a:p>
            <a:r>
              <a:rPr lang="en-US" sz="1600">
                <a:solidFill>
                  <a:srgbClr val="FFFF00"/>
                </a:solidFill>
              </a:rPr>
              <a:t>         writeline(OUTFILE,WRITE_BUF);</a:t>
            </a:r>
          </a:p>
          <a:p>
            <a:r>
              <a:rPr lang="en-US" sz="1600"/>
              <a:t>      end loop;</a:t>
            </a:r>
          </a:p>
          <a:p>
            <a:r>
              <a:rPr lang="en-US" sz="1600"/>
              <a:t>      wait;</a:t>
            </a:r>
          </a:p>
          <a:p>
            <a:r>
              <a:rPr lang="en-US" sz="1600"/>
              <a:t>   end process;</a:t>
            </a:r>
          </a:p>
          <a:p>
            <a:r>
              <a:rPr lang="en-US" sz="1600"/>
              <a:t>end BEH;</a:t>
            </a:r>
          </a:p>
        </p:txBody>
      </p:sp>
      <p:sp>
        <p:nvSpPr>
          <p:cNvPr id="277510" name="Text Box 2054"/>
          <p:cNvSpPr txBox="1">
            <a:spLocks noChangeArrowheads="1"/>
          </p:cNvSpPr>
          <p:nvPr/>
        </p:nvSpPr>
        <p:spPr bwMode="auto">
          <a:xfrm>
            <a:off x="4876800" y="3276600"/>
            <a:ext cx="2038350" cy="17399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</a:rPr>
              <a:t>calculate.in</a:t>
            </a:r>
          </a:p>
          <a:p>
            <a:r>
              <a:rPr lang="en-US" sz="1800"/>
              <a:t>21 20 18</a:t>
            </a:r>
          </a:p>
          <a:p>
            <a:r>
              <a:rPr lang="en-US" sz="1800"/>
              <a:t>0 3 6</a:t>
            </a:r>
          </a:p>
          <a:p>
            <a:r>
              <a:rPr lang="en-US" sz="1800"/>
              <a:t>1E2 5_4 23</a:t>
            </a:r>
          </a:p>
          <a:p>
            <a:r>
              <a:rPr lang="en-US" sz="1800"/>
              <a:t>3e4 1 10 </a:t>
            </a:r>
          </a:p>
          <a:p>
            <a:r>
              <a:rPr lang="en-US" sz="1800"/>
              <a:t>123_000 100_0 3E5</a:t>
            </a:r>
          </a:p>
        </p:txBody>
      </p:sp>
      <p:sp>
        <p:nvSpPr>
          <p:cNvPr id="277512" name="Text Box 2056"/>
          <p:cNvSpPr txBox="1">
            <a:spLocks noChangeArrowheads="1"/>
          </p:cNvSpPr>
          <p:nvPr/>
        </p:nvSpPr>
        <p:spPr bwMode="auto">
          <a:xfrm>
            <a:off x="4876800" y="4953000"/>
            <a:ext cx="3346450" cy="2014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800">
                <a:solidFill>
                  <a:schemeClr val="accent2"/>
                </a:solidFill>
              </a:rPr>
              <a:t>calculate.out</a:t>
            </a:r>
          </a:p>
          <a:p>
            <a:r>
              <a:rPr lang="en-US" sz="1800"/>
              <a:t>        21	          41	               3</a:t>
            </a:r>
          </a:p>
          <a:p>
            <a:r>
              <a:rPr lang="en-US" sz="1800"/>
              <a:t>          0                3                -6</a:t>
            </a:r>
          </a:p>
          <a:p>
            <a:r>
              <a:rPr lang="en-US" sz="1800"/>
              <a:t>      100            154               77</a:t>
            </a:r>
          </a:p>
          <a:p>
            <a:r>
              <a:rPr lang="en-US" sz="1800"/>
              <a:t>  30000         30001         29990</a:t>
            </a:r>
          </a:p>
          <a:p>
            <a:r>
              <a:rPr lang="en-US" sz="1800"/>
              <a:t>123000	   124000	     -177000     </a:t>
            </a:r>
          </a:p>
          <a:p>
            <a:endParaRPr lang="en-US"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00A82-FC80-4A9E-9E53-5093087FE77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2263-DA3E-4E83-8D8B-592338795611}" type="slidenum">
              <a:rPr lang="en-US"/>
              <a:pPr/>
              <a:t>7</a:t>
            </a:fld>
            <a:endParaRPr lang="en-US"/>
          </a:p>
        </p:txBody>
      </p:sp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</a:t>
            </a:r>
            <a:br>
              <a:rPr lang="en-US" sz="4000"/>
            </a:br>
            <a:r>
              <a:rPr lang="en-US" sz="2800"/>
              <a:t>a simple VHDL model</a:t>
            </a:r>
            <a:r>
              <a:rPr lang="en-US" sz="4000"/>
              <a:t> </a:t>
            </a:r>
          </a:p>
        </p:txBody>
      </p:sp>
      <p:sp>
        <p:nvSpPr>
          <p:cNvPr id="291843" name="Rectangle 3"/>
          <p:cNvSpPr>
            <a:spLocks noChangeArrowheads="1"/>
          </p:cNvSpPr>
          <p:nvPr/>
        </p:nvSpPr>
        <p:spPr bwMode="auto">
          <a:xfrm>
            <a:off x="1066800" y="4267200"/>
            <a:ext cx="6072188" cy="22891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generic (</a:t>
            </a:r>
          </a:p>
          <a:p>
            <a:r>
              <a:rPr lang="en-US" sz="1800"/>
              <a:t>      N         	: integer := 13 ;    -- number of bits per word</a:t>
            </a:r>
          </a:p>
          <a:p>
            <a:r>
              <a:rPr lang="en-US" sz="1800"/>
              <a:t>      WORDS    	: integer := 16 ;    -- number of words</a:t>
            </a:r>
          </a:p>
          <a:p>
            <a:r>
              <a:rPr lang="en-US" sz="1800"/>
              <a:t>      M        	: integer := 4 ;     -- address bus width</a:t>
            </a:r>
          </a:p>
          <a:p>
            <a:r>
              <a:rPr lang="en-US" sz="1800"/>
              <a:t>      infile   	: string  := "rom.in";</a:t>
            </a:r>
          </a:p>
          <a:p>
            <a:r>
              <a:rPr lang="en-US" sz="1800"/>
              <a:t>      tracefile 	: string  := "rom.trace";</a:t>
            </a:r>
          </a:p>
          <a:p>
            <a:r>
              <a:rPr lang="en-US" sz="1800"/>
              <a:t>      T_DELAY   	: time    := 4.0 ns);  -- address to data delay</a:t>
            </a:r>
          </a:p>
          <a:p>
            <a:endParaRPr lang="en-US" sz="1800">
              <a:solidFill>
                <a:srgbClr val="FFFF00"/>
              </a:solidFill>
            </a:endParaRPr>
          </a:p>
        </p:txBody>
      </p:sp>
      <p:sp>
        <p:nvSpPr>
          <p:cNvPr id="291844" name="Text Box 4"/>
          <p:cNvSpPr txBox="1">
            <a:spLocks noChangeArrowheads="1"/>
          </p:cNvSpPr>
          <p:nvPr/>
        </p:nvSpPr>
        <p:spPr bwMode="auto">
          <a:xfrm>
            <a:off x="228600" y="1905000"/>
            <a:ext cx="8763000" cy="1917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 dirty="0"/>
              <a:t> 	In the ROM model</a:t>
            </a:r>
            <a:r>
              <a:rPr lang="en-US" sz="2400" dirty="0">
                <a:solidFill>
                  <a:schemeClr val="accent2"/>
                </a:solidFill>
              </a:rPr>
              <a:t> generic</a:t>
            </a:r>
            <a:r>
              <a:rPr lang="en-US" sz="2400" dirty="0"/>
              <a:t> is used to specify the memory 		</a:t>
            </a:r>
            <a:r>
              <a:rPr lang="en-US" sz="2400" dirty="0">
                <a:solidFill>
                  <a:schemeClr val="accent2"/>
                </a:solidFill>
              </a:rPr>
              <a:t>size</a:t>
            </a:r>
            <a:r>
              <a:rPr lang="en-US" sz="2400" dirty="0"/>
              <a:t> and its </a:t>
            </a:r>
            <a:r>
              <a:rPr lang="en-US" sz="2400" dirty="0">
                <a:solidFill>
                  <a:schemeClr val="accent2"/>
                </a:solidFill>
              </a:rPr>
              <a:t>access time</a:t>
            </a:r>
            <a:endParaRPr lang="en-US" sz="2400" dirty="0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 dirty="0"/>
              <a:t> 	It specifies the </a:t>
            </a:r>
            <a:r>
              <a:rPr lang="en-US" sz="2400" dirty="0">
                <a:solidFill>
                  <a:schemeClr val="accent2"/>
                </a:solidFill>
              </a:rPr>
              <a:t>file name</a:t>
            </a:r>
            <a:r>
              <a:rPr lang="en-US" sz="2400" dirty="0"/>
              <a:t> with ROM input data which 		makes 	programming of ROM easier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 dirty="0"/>
              <a:t> 	It defines a </a:t>
            </a:r>
            <a:r>
              <a:rPr lang="en-US" sz="2400" dirty="0">
                <a:solidFill>
                  <a:schemeClr val="accent2"/>
                </a:solidFill>
              </a:rPr>
              <a:t>trace file</a:t>
            </a:r>
            <a:r>
              <a:rPr lang="en-US" sz="2400" dirty="0"/>
              <a:t> name for monitoring ADDR and DATA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7DC0B-D3FD-401A-BB9D-DA58D60FA9B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95638-7A16-4F73-BE6A-2D3C28A95534}" type="slidenum">
              <a:rPr lang="en-US"/>
              <a:pPr/>
              <a:t>8</a:t>
            </a:fld>
            <a:endParaRPr lang="en-US"/>
          </a:p>
        </p:txBody>
      </p:sp>
      <p:sp>
        <p:nvSpPr>
          <p:cNvPr id="267266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</a:t>
            </a:r>
            <a:br>
              <a:rPr lang="en-US" sz="4000"/>
            </a:br>
            <a:r>
              <a:rPr lang="en-US" sz="2800"/>
              <a:t>entity declaration</a:t>
            </a:r>
          </a:p>
        </p:txBody>
      </p:sp>
      <p:sp>
        <p:nvSpPr>
          <p:cNvPr id="267269" name="Rectangle 2053"/>
          <p:cNvSpPr>
            <a:spLocks noChangeArrowheads="1"/>
          </p:cNvSpPr>
          <p:nvPr/>
        </p:nvSpPr>
        <p:spPr bwMode="auto">
          <a:xfrm>
            <a:off x="1981200" y="1676400"/>
            <a:ext cx="6072188" cy="5035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library IEEE;</a:t>
            </a:r>
          </a:p>
          <a:p>
            <a:r>
              <a:rPr lang="en-US" sz="1800"/>
              <a:t>use IEEE.std_logic_1164.all;</a:t>
            </a:r>
          </a:p>
          <a:p>
            <a:r>
              <a:rPr lang="en-US" sz="1800"/>
              <a:t>use IEEE.std_logic_arith.all;</a:t>
            </a:r>
          </a:p>
          <a:p>
            <a:r>
              <a:rPr lang="en-US" sz="1800"/>
              <a:t>use IEEE.std_logic_textio.all;</a:t>
            </a:r>
          </a:p>
          <a:p>
            <a:r>
              <a:rPr lang="en-US" sz="1800"/>
              <a:t>use STD.TEXTIO.all;</a:t>
            </a:r>
          </a:p>
          <a:p>
            <a:r>
              <a:rPr lang="en-US" sz="1800"/>
              <a:t>use work.txtpack.all;</a:t>
            </a:r>
          </a:p>
          <a:p>
            <a:r>
              <a:rPr lang="en-US" sz="1800">
                <a:solidFill>
                  <a:srgbClr val="FFFF00"/>
                </a:solidFill>
              </a:rPr>
              <a:t>entity ROMRF is</a:t>
            </a:r>
            <a:endParaRPr lang="en-US" sz="1800"/>
          </a:p>
          <a:p>
            <a:r>
              <a:rPr lang="en-US" sz="1800"/>
              <a:t>   generic (</a:t>
            </a:r>
          </a:p>
          <a:p>
            <a:r>
              <a:rPr lang="en-US" sz="1800"/>
              <a:t>      N         	: integer := 13 ;    -- number of bits per word</a:t>
            </a:r>
          </a:p>
          <a:p>
            <a:r>
              <a:rPr lang="en-US" sz="1800"/>
              <a:t>      WORDS    	: integer := 16 ;    -- number of words</a:t>
            </a:r>
          </a:p>
          <a:p>
            <a:r>
              <a:rPr lang="en-US" sz="1800"/>
              <a:t>      M        	: integer := 4 ;     -- address bus width</a:t>
            </a:r>
          </a:p>
          <a:p>
            <a:r>
              <a:rPr lang="en-US" sz="1800"/>
              <a:t>      infile   	: string  := "rom.in";</a:t>
            </a:r>
          </a:p>
          <a:p>
            <a:r>
              <a:rPr lang="en-US" sz="1800"/>
              <a:t>      tracefile 	: string  := "rom.trace";</a:t>
            </a:r>
          </a:p>
          <a:p>
            <a:r>
              <a:rPr lang="en-US" sz="1800"/>
              <a:t>      T_DELAY   	: time    := 4.0 ns);  -- address to data delay</a:t>
            </a:r>
          </a:p>
          <a:p>
            <a:r>
              <a:rPr lang="en-US" sz="1800"/>
              <a:t>   port (</a:t>
            </a:r>
          </a:p>
          <a:p>
            <a:r>
              <a:rPr lang="en-US" sz="1800"/>
              <a:t>      ADDR : in  std_logic_vector((M-1) downto 0);</a:t>
            </a:r>
          </a:p>
          <a:p>
            <a:r>
              <a:rPr lang="en-US" sz="1800"/>
              <a:t>      DATA : out std_logic_vector((N-1) downto 0));</a:t>
            </a:r>
          </a:p>
          <a:p>
            <a:r>
              <a:rPr lang="en-US" sz="1800">
                <a:solidFill>
                  <a:srgbClr val="FFFF00"/>
                </a:solidFill>
              </a:rPr>
              <a:t>end ROMRF;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8D3DA-28ED-4FEB-8720-120B1AEFCFF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AF5D-D2DD-46B3-9B30-2555317C7AD4}" type="slidenum">
              <a:rPr lang="en-US"/>
              <a:pPr/>
              <a:t>9</a:t>
            </a:fld>
            <a:endParaRPr lang="en-US"/>
          </a:p>
        </p:txBody>
      </p:sp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model</a:t>
            </a:r>
          </a:p>
        </p:txBody>
      </p:sp>
      <p:sp>
        <p:nvSpPr>
          <p:cNvPr id="292867" name="Rectangle 3"/>
          <p:cNvSpPr>
            <a:spLocks noChangeArrowheads="1"/>
          </p:cNvSpPr>
          <p:nvPr/>
        </p:nvSpPr>
        <p:spPr bwMode="auto">
          <a:xfrm>
            <a:off x="2743200" y="1828800"/>
            <a:ext cx="6400800" cy="473975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2400" dirty="0">
                <a:solidFill>
                  <a:schemeClr val="accent2"/>
                </a:solidFill>
              </a:rPr>
              <a:t>architecture</a:t>
            </a:r>
            <a:r>
              <a:rPr lang="en-US" sz="2000" dirty="0"/>
              <a:t> BEH of ROMRF is</a:t>
            </a:r>
          </a:p>
          <a:p>
            <a:r>
              <a:rPr lang="en-US" sz="2000" dirty="0"/>
              <a:t>begin</a:t>
            </a:r>
          </a:p>
          <a:p>
            <a:r>
              <a:rPr lang="en-US" sz="2400" dirty="0">
                <a:solidFill>
                  <a:schemeClr val="accent2"/>
                </a:solidFill>
              </a:rPr>
              <a:t>check : process(ADDR)</a:t>
            </a:r>
          </a:p>
          <a:p>
            <a:r>
              <a:rPr lang="en-US" sz="2000" dirty="0"/>
              <a:t>      file MEMIN  : text is in  </a:t>
            </a:r>
            <a:r>
              <a:rPr lang="en-US" sz="2000" dirty="0" err="1"/>
              <a:t>infile</a:t>
            </a:r>
            <a:r>
              <a:rPr lang="en-US" sz="2000" dirty="0"/>
              <a:t>;</a:t>
            </a:r>
          </a:p>
          <a:p>
            <a:r>
              <a:rPr lang="en-US" sz="2000" dirty="0"/>
              <a:t>      file </a:t>
            </a:r>
            <a:r>
              <a:rPr lang="en-US" sz="2000" dirty="0" err="1"/>
              <a:t>memout</a:t>
            </a:r>
            <a:r>
              <a:rPr lang="en-US" sz="2000" dirty="0"/>
              <a:t> : text is out </a:t>
            </a:r>
            <a:r>
              <a:rPr lang="en-US" sz="2000" dirty="0" err="1"/>
              <a:t>tracefile</a:t>
            </a:r>
            <a:r>
              <a:rPr lang="en-US" sz="2000" dirty="0"/>
              <a:t>;</a:t>
            </a:r>
          </a:p>
          <a:p>
            <a:r>
              <a:rPr lang="en-US" sz="2000" dirty="0"/>
              <a:t>      subtype ARRAYWORD is </a:t>
            </a:r>
            <a:r>
              <a:rPr lang="en-US" sz="2000" dirty="0" err="1"/>
              <a:t>bit_vector</a:t>
            </a:r>
            <a:r>
              <a:rPr lang="en-US" sz="2000" dirty="0"/>
              <a:t>((N - 1) </a:t>
            </a:r>
            <a:r>
              <a:rPr lang="en-US" sz="2000" dirty="0" err="1"/>
              <a:t>downto</a:t>
            </a:r>
            <a:r>
              <a:rPr lang="en-US" sz="2000" dirty="0"/>
              <a:t> 0);</a:t>
            </a:r>
          </a:p>
          <a:p>
            <a:r>
              <a:rPr lang="en-US" sz="2000" dirty="0"/>
              <a:t>      type    ARRAYTYPE is array(Natural range &lt;&gt;) </a:t>
            </a:r>
          </a:p>
          <a:p>
            <a:r>
              <a:rPr lang="en-US" sz="2000" dirty="0"/>
              <a:t>	of ARRAYWORD;</a:t>
            </a:r>
          </a:p>
          <a:p>
            <a:r>
              <a:rPr lang="en-US" sz="2000" dirty="0"/>
              <a:t>      variable address  : integer;</a:t>
            </a:r>
          </a:p>
          <a:p>
            <a:r>
              <a:rPr lang="en-US" sz="2000" dirty="0"/>
              <a:t>      variable OUTLINE  : line;</a:t>
            </a:r>
          </a:p>
          <a:p>
            <a:r>
              <a:rPr lang="en-US" sz="2000" dirty="0"/>
              <a:t>      variable INLINE   : line;</a:t>
            </a:r>
          </a:p>
          <a:p>
            <a:r>
              <a:rPr lang="en-US" sz="2000" dirty="0"/>
              <a:t>      variable MEM      : ARRAYTYPE (0 to (WORDS - 1));</a:t>
            </a:r>
          </a:p>
          <a:p>
            <a:r>
              <a:rPr lang="en-US" sz="2000" dirty="0"/>
              <a:t>      variable </a:t>
            </a:r>
            <a:r>
              <a:rPr lang="en-US" sz="2000" dirty="0" err="1"/>
              <a:t>datatemp</a:t>
            </a:r>
            <a:r>
              <a:rPr lang="en-US" sz="2000" dirty="0"/>
              <a:t> : </a:t>
            </a:r>
            <a:r>
              <a:rPr lang="en-US" sz="2000" dirty="0" err="1"/>
              <a:t>bit_vector</a:t>
            </a:r>
            <a:r>
              <a:rPr lang="en-US" sz="2000" dirty="0"/>
              <a:t>(N-1 </a:t>
            </a:r>
            <a:r>
              <a:rPr lang="en-US" sz="2000" dirty="0" err="1"/>
              <a:t>downto</a:t>
            </a:r>
            <a:r>
              <a:rPr lang="en-US" sz="2000" dirty="0"/>
              <a:t> 0);</a:t>
            </a:r>
          </a:p>
          <a:p>
            <a:r>
              <a:rPr lang="en-US" sz="2000" dirty="0"/>
              <a:t>      variable READDONE : </a:t>
            </a:r>
            <a:r>
              <a:rPr lang="en-US" sz="2000" dirty="0" err="1"/>
              <a:t>boolean</a:t>
            </a:r>
            <a:r>
              <a:rPr lang="en-US" sz="2000" dirty="0"/>
              <a:t> := FALSE;</a:t>
            </a:r>
            <a:endParaRPr lang="en-US" sz="1400" dirty="0"/>
          </a:p>
          <a:p>
            <a:endParaRPr lang="en-US" sz="1400" dirty="0"/>
          </a:p>
        </p:txBody>
      </p:sp>
      <p:sp>
        <p:nvSpPr>
          <p:cNvPr id="2928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314575" cy="3743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Input and output</a:t>
            </a:r>
          </a:p>
          <a:p>
            <a:r>
              <a:rPr lang="en-US" sz="2400"/>
              <a:t> files for ROM</a:t>
            </a:r>
          </a:p>
          <a:p>
            <a:r>
              <a:rPr lang="en-US" sz="2400"/>
              <a:t>word size</a:t>
            </a:r>
            <a:endParaRPr lang="en-US"/>
          </a:p>
          <a:p>
            <a:endParaRPr lang="en-US" sz="2400"/>
          </a:p>
          <a:p>
            <a:endParaRPr lang="en-US" sz="2400"/>
          </a:p>
          <a:p>
            <a:r>
              <a:rPr lang="en-US" sz="2400"/>
              <a:t>address</a:t>
            </a:r>
          </a:p>
          <a:p>
            <a:r>
              <a:rPr lang="en-US" sz="2400"/>
              <a:t>input output lines</a:t>
            </a:r>
          </a:p>
          <a:p>
            <a:r>
              <a:rPr lang="en-US" sz="2400"/>
              <a:t>memory size</a:t>
            </a:r>
          </a:p>
          <a:p>
            <a:endParaRPr lang="en-US" sz="2400"/>
          </a:p>
          <a:p>
            <a:r>
              <a:rPr lang="en-US" sz="2400"/>
              <a:t>read control</a:t>
            </a:r>
            <a:endParaRPr lang="en-US"/>
          </a:p>
        </p:txBody>
      </p:sp>
      <p:sp>
        <p:nvSpPr>
          <p:cNvPr id="292870" name="AutoShape 6"/>
          <p:cNvSpPr>
            <a:spLocks/>
          </p:cNvSpPr>
          <p:nvPr/>
        </p:nvSpPr>
        <p:spPr bwMode="auto">
          <a:xfrm>
            <a:off x="2743200" y="28194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2871" name="AutoShape 7"/>
          <p:cNvSpPr>
            <a:spLocks/>
          </p:cNvSpPr>
          <p:nvPr/>
        </p:nvSpPr>
        <p:spPr bwMode="auto">
          <a:xfrm>
            <a:off x="2743200" y="35052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2872" name="AutoShape 8"/>
          <p:cNvSpPr>
            <a:spLocks/>
          </p:cNvSpPr>
          <p:nvPr/>
        </p:nvSpPr>
        <p:spPr bwMode="auto">
          <a:xfrm>
            <a:off x="2743200" y="51816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2873" name="AutoShape 9"/>
          <p:cNvSpPr>
            <a:spLocks/>
          </p:cNvSpPr>
          <p:nvPr/>
        </p:nvSpPr>
        <p:spPr bwMode="auto">
          <a:xfrm>
            <a:off x="2743200" y="48006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C5B1-E5CA-4E72-8B9F-8FCDE19CE95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89E90-16CB-4951-B07C-CFD78F3BF9E5}" type="slidenum">
              <a:rPr lang="en-US"/>
              <a:pPr/>
              <a:t>10</a:t>
            </a:fld>
            <a:endParaRPr lang="en-US"/>
          </a:p>
        </p:txBody>
      </p:sp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/>
              <a:t>ROM model</a:t>
            </a:r>
          </a:p>
        </p:txBody>
      </p:sp>
      <p:sp>
        <p:nvSpPr>
          <p:cNvPr id="230408" name="Rectangle 8"/>
          <p:cNvSpPr>
            <a:spLocks noChangeArrowheads="1"/>
          </p:cNvSpPr>
          <p:nvPr/>
        </p:nvSpPr>
        <p:spPr bwMode="auto">
          <a:xfrm>
            <a:off x="304800" y="4419600"/>
            <a:ext cx="4219575" cy="233910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</a:rPr>
              <a:t>   begin</a:t>
            </a:r>
          </a:p>
          <a:p>
            <a:r>
              <a:rPr lang="en-US" sz="1400" dirty="0"/>
              <a:t>      if (not READDONE) then</a:t>
            </a:r>
          </a:p>
          <a:p>
            <a:r>
              <a:rPr lang="en-US" sz="1400" dirty="0"/>
              <a:t>         for </a:t>
            </a:r>
            <a:r>
              <a:rPr lang="en-US" sz="1400" dirty="0" err="1"/>
              <a:t>i</a:t>
            </a:r>
            <a:r>
              <a:rPr lang="en-US" sz="1400" dirty="0"/>
              <a:t> in </a:t>
            </a:r>
            <a:r>
              <a:rPr lang="en-US" sz="1400" dirty="0" err="1"/>
              <a:t>MEM'range</a:t>
            </a:r>
            <a:r>
              <a:rPr lang="en-US" sz="1400" dirty="0"/>
              <a:t> loop</a:t>
            </a:r>
          </a:p>
          <a:p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</a:t>
            </a:r>
            <a:r>
              <a:rPr lang="en-US" sz="1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readline</a:t>
            </a:r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(MEMIN, INLINE);</a:t>
            </a:r>
          </a:p>
          <a:p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read(INLINE, </a:t>
            </a:r>
            <a:r>
              <a:rPr lang="en-US" sz="1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datatemp</a:t>
            </a:r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);</a:t>
            </a:r>
          </a:p>
          <a:p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MEM(</a:t>
            </a:r>
            <a:r>
              <a:rPr lang="en-US" sz="1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:= </a:t>
            </a:r>
            <a:r>
              <a:rPr lang="en-US" sz="1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datatemp</a:t>
            </a:r>
            <a:r>
              <a:rPr lang="en-US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</a:t>
            </a:r>
          </a:p>
          <a:p>
            <a:r>
              <a:rPr lang="en-US" sz="1400" dirty="0"/>
              <a:t>         end loop;</a:t>
            </a:r>
          </a:p>
          <a:p>
            <a:r>
              <a:rPr lang="en-US" sz="1400" dirty="0"/>
              <a:t>         READDONE := TRUE;</a:t>
            </a:r>
          </a:p>
          <a:p>
            <a:r>
              <a:rPr lang="en-US" sz="1400" dirty="0"/>
              <a:t>   end if;</a:t>
            </a:r>
          </a:p>
          <a:p>
            <a:endParaRPr lang="en-US" sz="1400" dirty="0"/>
          </a:p>
        </p:txBody>
      </p:sp>
      <p:sp>
        <p:nvSpPr>
          <p:cNvPr id="230409" name="Rectangle 9"/>
          <p:cNvSpPr>
            <a:spLocks noChangeArrowheads="1"/>
          </p:cNvSpPr>
          <p:nvPr/>
        </p:nvSpPr>
        <p:spPr bwMode="auto">
          <a:xfrm>
            <a:off x="3962400" y="1668463"/>
            <a:ext cx="5562600" cy="4493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400" dirty="0"/>
              <a:t>if (IS_X(ADDR)) then</a:t>
            </a:r>
          </a:p>
          <a:p>
            <a:r>
              <a:rPr lang="en-US" sz="1400" dirty="0"/>
              <a:t>         DATA &lt;= (others =&gt; 'X') after T_DELAY;</a:t>
            </a:r>
          </a:p>
          <a:p>
            <a:r>
              <a:rPr lang="en-US" sz="1400" dirty="0"/>
              <a:t>         assert FALSE report "ADDR not valid" severity NOTE;</a:t>
            </a:r>
          </a:p>
          <a:p>
            <a:r>
              <a:rPr lang="en-US" sz="1400" dirty="0"/>
              <a:t>         write(OUTLINE, string'("  -- Memory READ address not valid : "));</a:t>
            </a:r>
          </a:p>
          <a:p>
            <a:r>
              <a:rPr lang="en-US" sz="1400" dirty="0"/>
              <a:t>         write(OUTLINE, NOW);</a:t>
            </a:r>
          </a:p>
          <a:p>
            <a:r>
              <a:rPr lang="en-US" sz="1400" dirty="0"/>
              <a:t>         </a:t>
            </a:r>
            <a:r>
              <a:rPr lang="en-US" sz="1400" dirty="0" err="1"/>
              <a:t>writeline</a:t>
            </a:r>
            <a:r>
              <a:rPr lang="en-US" sz="1400" dirty="0"/>
              <a:t>(</a:t>
            </a:r>
            <a:r>
              <a:rPr lang="en-US" sz="1400" dirty="0" err="1"/>
              <a:t>memout</a:t>
            </a:r>
            <a:r>
              <a:rPr lang="en-US" sz="1400" dirty="0"/>
              <a:t>, OUTLINE);</a:t>
            </a:r>
          </a:p>
          <a:p>
            <a:r>
              <a:rPr lang="en-US" sz="1400" dirty="0"/>
              <a:t>      else</a:t>
            </a:r>
          </a:p>
          <a:p>
            <a:r>
              <a:rPr lang="en-US" sz="1400" dirty="0"/>
              <a:t>         address := </a:t>
            </a:r>
            <a:r>
              <a:rPr lang="en-US" sz="1400" dirty="0">
                <a:solidFill>
                  <a:srgbClr val="FFFF00"/>
                </a:solidFill>
              </a:rPr>
              <a:t>TO_INTEGER</a:t>
            </a:r>
            <a:r>
              <a:rPr lang="en-US" sz="1400" dirty="0"/>
              <a:t>(ADDR);</a:t>
            </a:r>
          </a:p>
          <a:p>
            <a:r>
              <a:rPr lang="en-US" sz="1400" dirty="0"/>
              <a:t>         DATA    &lt;= </a:t>
            </a:r>
            <a:r>
              <a:rPr lang="en-US" sz="1400" dirty="0" err="1">
                <a:solidFill>
                  <a:srgbClr val="FFFF00"/>
                </a:solidFill>
              </a:rPr>
              <a:t>To_stdlogicvector</a:t>
            </a:r>
            <a:r>
              <a:rPr lang="en-US" sz="1400" dirty="0"/>
              <a:t>(MEM(address)) after T_DELAY;</a:t>
            </a:r>
          </a:p>
          <a:p>
            <a:r>
              <a:rPr lang="en-US" sz="1400" dirty="0"/>
              <a:t>         write(OUTLINE, string'(" Address: "));</a:t>
            </a:r>
          </a:p>
          <a:p>
            <a:r>
              <a:rPr lang="en-US" sz="1400" dirty="0"/>
              <a:t>         write(OUTLINE, TO_HEX_STRING(ADDR));</a:t>
            </a:r>
          </a:p>
          <a:p>
            <a:r>
              <a:rPr lang="en-US" sz="1400" dirty="0"/>
              <a:t>         write(OUTLINE, string'(" Value: "));</a:t>
            </a:r>
          </a:p>
          <a:p>
            <a:r>
              <a:rPr lang="en-US" sz="1400" dirty="0"/>
              <a:t>         write(OUTLINE, 		 			TO_HEX_STRING(</a:t>
            </a:r>
            <a:r>
              <a:rPr lang="en-US" sz="1400" dirty="0" err="1">
                <a:solidFill>
                  <a:srgbClr val="FFFF00"/>
                </a:solidFill>
              </a:rPr>
              <a:t>to_stdlogicvector</a:t>
            </a:r>
            <a:r>
              <a:rPr lang="en-US" sz="1400" dirty="0"/>
              <a:t>(MEM(address))));</a:t>
            </a:r>
          </a:p>
          <a:p>
            <a:r>
              <a:rPr lang="en-US" sz="1400" dirty="0"/>
              <a:t>         write(OUTLINE, string'("  -- Memory READ  at time: "));</a:t>
            </a:r>
          </a:p>
          <a:p>
            <a:r>
              <a:rPr lang="en-US" sz="1400" dirty="0"/>
              <a:t>         write(OUTLINE, NOW);</a:t>
            </a:r>
          </a:p>
          <a:p>
            <a:r>
              <a:rPr lang="en-US" sz="1400" dirty="0"/>
              <a:t>         </a:t>
            </a:r>
            <a:r>
              <a:rPr lang="en-US" sz="1400" dirty="0" err="1"/>
              <a:t>writeline</a:t>
            </a:r>
            <a:r>
              <a:rPr lang="en-US" sz="1400" dirty="0"/>
              <a:t>(MEMOUT, OUTLINE);</a:t>
            </a:r>
          </a:p>
          <a:p>
            <a:r>
              <a:rPr lang="en-US" sz="1400" dirty="0"/>
              <a:t>      end if;</a:t>
            </a:r>
          </a:p>
          <a:p>
            <a:r>
              <a:rPr lang="en-US" sz="2000" b="1" dirty="0">
                <a:solidFill>
                  <a:schemeClr val="accent2"/>
                </a:solidFill>
              </a:rPr>
              <a:t>   end process;</a:t>
            </a:r>
          </a:p>
          <a:p>
            <a:r>
              <a:rPr lang="en-US" sz="1400" dirty="0"/>
              <a:t>end BEH;</a:t>
            </a:r>
          </a:p>
        </p:txBody>
      </p:sp>
      <p:sp>
        <p:nvSpPr>
          <p:cNvPr id="230410" name="AutoShape 10"/>
          <p:cNvSpPr>
            <a:spLocks/>
          </p:cNvSpPr>
          <p:nvPr/>
        </p:nvSpPr>
        <p:spPr bwMode="auto">
          <a:xfrm>
            <a:off x="3581400" y="373380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1" name="Text Box 11"/>
          <p:cNvSpPr txBox="1">
            <a:spLocks noChangeArrowheads="1"/>
          </p:cNvSpPr>
          <p:nvPr/>
        </p:nvSpPr>
        <p:spPr bwMode="auto">
          <a:xfrm>
            <a:off x="457200" y="3733800"/>
            <a:ext cx="25336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/>
              <a:t>Writing to memory</a:t>
            </a:r>
            <a:endParaRPr lang="en-US"/>
          </a:p>
        </p:txBody>
      </p:sp>
      <p:sp>
        <p:nvSpPr>
          <p:cNvPr id="230412" name="AutoShape 12"/>
          <p:cNvSpPr>
            <a:spLocks/>
          </p:cNvSpPr>
          <p:nvPr/>
        </p:nvSpPr>
        <p:spPr bwMode="auto">
          <a:xfrm>
            <a:off x="3581400" y="198120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Text Box 13"/>
          <p:cNvSpPr txBox="1">
            <a:spLocks noChangeArrowheads="1"/>
          </p:cNvSpPr>
          <p:nvPr/>
        </p:nvSpPr>
        <p:spPr bwMode="auto">
          <a:xfrm>
            <a:off x="687388" y="2590800"/>
            <a:ext cx="203676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/>
              <a:t>Invalid address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BF2C-7F7D-4247-99A7-7CAE882C64AD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A635-9F20-47DC-9772-E5B841B005E7}" type="slidenum">
              <a:rPr lang="en-US"/>
              <a:pPr/>
              <a:t>11</a:t>
            </a:fld>
            <a:endParaRPr lang="en-US"/>
          </a:p>
        </p:txBody>
      </p:sp>
      <p:sp>
        <p:nvSpPr>
          <p:cNvPr id="30413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functions</a:t>
            </a:r>
          </a:p>
        </p:txBody>
      </p:sp>
      <p:sp>
        <p:nvSpPr>
          <p:cNvPr id="304132" name="Text Box 1028"/>
          <p:cNvSpPr txBox="1">
            <a:spLocks noChangeArrowheads="1"/>
          </p:cNvSpPr>
          <p:nvPr/>
        </p:nvSpPr>
        <p:spPr bwMode="auto">
          <a:xfrm>
            <a:off x="1295400" y="1828800"/>
            <a:ext cx="6099175" cy="25003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</a:rPr>
              <a:t>The following functions:</a:t>
            </a:r>
          </a:p>
          <a:p>
            <a:r>
              <a:rPr lang="en-US" sz="2000" b="1" dirty="0">
                <a:solidFill>
                  <a:srgbClr val="FFFF00"/>
                </a:solidFill>
              </a:rPr>
              <a:t>IS_X</a:t>
            </a:r>
          </a:p>
          <a:p>
            <a:r>
              <a:rPr lang="en-US" sz="2000" b="1" dirty="0">
                <a:solidFill>
                  <a:srgbClr val="FFFF00"/>
                </a:solidFill>
              </a:rPr>
              <a:t>TO_INTEGER</a:t>
            </a:r>
          </a:p>
          <a:p>
            <a:r>
              <a:rPr lang="en-US" sz="2000" b="1" dirty="0">
                <a:solidFill>
                  <a:srgbClr val="FFFF00"/>
                </a:solidFill>
              </a:rPr>
              <a:t>TO_STDLOGICVECTOR</a:t>
            </a:r>
          </a:p>
          <a:p>
            <a:r>
              <a:rPr lang="en-US" sz="2000" b="1" dirty="0">
                <a:solidFill>
                  <a:srgbClr val="FFFF00"/>
                </a:solidFill>
              </a:rPr>
              <a:t>TO_HEX_STRING</a:t>
            </a:r>
          </a:p>
          <a:p>
            <a:r>
              <a:rPr lang="en-US" sz="2000" b="1" dirty="0">
                <a:solidFill>
                  <a:schemeClr val="accent2"/>
                </a:solidFill>
              </a:rPr>
              <a:t>Are defined in the package </a:t>
            </a:r>
            <a:r>
              <a:rPr lang="en-US" sz="2000" b="1" dirty="0" err="1">
                <a:solidFill>
                  <a:schemeClr val="accent2"/>
                </a:solidFill>
              </a:rPr>
              <a:t>txtpack</a:t>
            </a:r>
            <a:r>
              <a:rPr lang="en-US" sz="2000" b="1" dirty="0">
                <a:solidFill>
                  <a:schemeClr val="accent2"/>
                </a:solidFill>
              </a:rPr>
              <a:t> in the work library</a:t>
            </a:r>
          </a:p>
          <a:p>
            <a:r>
              <a:rPr lang="en-US" sz="2000" b="1" dirty="0">
                <a:solidFill>
                  <a:schemeClr val="accent2"/>
                </a:solidFill>
              </a:rPr>
              <a:t>The ROM image file is:</a:t>
            </a:r>
          </a:p>
          <a:p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D437A-BEAB-454A-87BC-D8CDD5D80A8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C7637-8CA1-4AA3-A682-1FCC10A56DBF}" type="slidenum">
              <a:rPr lang="en-US"/>
              <a:pPr/>
              <a:t>12</a:t>
            </a:fld>
            <a:endParaRPr lang="en-US"/>
          </a:p>
        </p:txBody>
      </p:sp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simulation</a:t>
            </a:r>
          </a:p>
        </p:txBody>
      </p:sp>
      <p:pic>
        <p:nvPicPr>
          <p:cNvPr id="259080" name="Picture 8" descr="10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00"/>
            <a:ext cx="9144000" cy="2362200"/>
          </a:xfrm>
          <a:prstGeom prst="rect">
            <a:avLst/>
          </a:prstGeom>
          <a:noFill/>
        </p:spPr>
      </p:pic>
      <p:sp>
        <p:nvSpPr>
          <p:cNvPr id="259081" name="Text Box 9"/>
          <p:cNvSpPr txBox="1">
            <a:spLocks noChangeArrowheads="1"/>
          </p:cNvSpPr>
          <p:nvPr/>
        </p:nvSpPr>
        <p:spPr bwMode="auto">
          <a:xfrm>
            <a:off x="1447800" y="4548188"/>
            <a:ext cx="6546850" cy="17700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accent2"/>
                </a:solidFill>
              </a:rPr>
              <a:t>Rom.trace - the memory output file:</a:t>
            </a:r>
            <a:endParaRPr lang="en-US" sz="1800"/>
          </a:p>
          <a:p>
            <a:r>
              <a:rPr lang="en-US" sz="1800"/>
              <a:t>Adress:   0  Value:   000      --   Memory   READ   at   time:     0   NS</a:t>
            </a:r>
          </a:p>
          <a:p>
            <a:r>
              <a:rPr lang="en-US" sz="1800"/>
              <a:t>Adress:   2  Value:   222      --   Memory   READ   at   time:   20   NS</a:t>
            </a:r>
          </a:p>
          <a:p>
            <a:r>
              <a:rPr lang="en-US" sz="1800"/>
              <a:t>--   READ address not valid:   40   NS</a:t>
            </a:r>
          </a:p>
          <a:p>
            <a:r>
              <a:rPr lang="en-US" sz="1800"/>
              <a:t>Adress:   A  Value:   AAA   --   Memory   READ   at   time:   60   NS</a:t>
            </a:r>
          </a:p>
          <a:p>
            <a:r>
              <a:rPr lang="en-US" sz="1800"/>
              <a:t>Adress:   F  Value:    FFF     --   Memory   READ   at   time:   80   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8BEA1-A582-452F-AD80-58C74422AF3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F60A8-8FA3-4F26-9BCD-C6015F20E007}" type="slidenum">
              <a:rPr lang="en-US"/>
              <a:pPr/>
              <a:t>13</a:t>
            </a:fld>
            <a:endParaRPr lang="en-US"/>
          </a:p>
        </p:txBody>
      </p:sp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ROM </a:t>
            </a:r>
            <a:br>
              <a:rPr lang="en-US" sz="4000"/>
            </a:br>
            <a:r>
              <a:rPr lang="en-US" sz="4000"/>
              <a:t>constant table model</a:t>
            </a:r>
          </a:p>
        </p:txBody>
      </p:sp>
      <p:sp>
        <p:nvSpPr>
          <p:cNvPr id="263174" name="Rectangle 6"/>
          <p:cNvSpPr>
            <a:spLocks noChangeArrowheads="1"/>
          </p:cNvSpPr>
          <p:nvPr/>
        </p:nvSpPr>
        <p:spPr bwMode="auto">
          <a:xfrm>
            <a:off x="0" y="1631950"/>
            <a:ext cx="4495800" cy="4981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600"/>
              <a:t>library IEEE;</a:t>
            </a:r>
          </a:p>
          <a:p>
            <a:r>
              <a:rPr lang="en-US" sz="1600"/>
              <a:t>use IEEE.std_logic_1164.all;</a:t>
            </a:r>
          </a:p>
          <a:p>
            <a:r>
              <a:rPr lang="en-US" sz="1600"/>
              <a:t>use IEEE.std_logic_arith.all;</a:t>
            </a:r>
          </a:p>
          <a:p>
            <a:r>
              <a:rPr lang="en-US" sz="1600"/>
              <a:t>entity ROM4SYN is</a:t>
            </a:r>
          </a:p>
          <a:p>
            <a:r>
              <a:rPr lang="en-US" sz="1600"/>
              <a:t>   port (</a:t>
            </a:r>
          </a:p>
          <a:p>
            <a:r>
              <a:rPr lang="en-US" sz="1600"/>
              <a:t>      ADDR : in  std_logic_vector(3 downto 0);</a:t>
            </a:r>
          </a:p>
          <a:p>
            <a:r>
              <a:rPr lang="en-US" sz="1600"/>
              <a:t>      DOUT : out std_logic_vector(6 downto 0));</a:t>
            </a:r>
          </a:p>
          <a:p>
            <a:r>
              <a:rPr lang="en-US" sz="1600"/>
              <a:t>end ROM4SYN;</a:t>
            </a:r>
          </a:p>
          <a:p>
            <a:r>
              <a:rPr lang="en-US" sz="1600"/>
              <a:t>architecture RTL of ROM4SYN is</a:t>
            </a:r>
          </a:p>
          <a:p>
            <a:r>
              <a:rPr lang="en-US" sz="1600"/>
              <a:t>   subtype WORD is std_logic_vector(6 downto 0);</a:t>
            </a:r>
          </a:p>
          <a:p>
            <a:r>
              <a:rPr lang="en-US" sz="1600"/>
              <a:t>   type ROM_TBL is array(0 to 15) of WORD;</a:t>
            </a:r>
          </a:p>
          <a:p>
            <a:r>
              <a:rPr lang="en-US" sz="1600"/>
              <a:t>   constant ROM_VAL : ROM_TBL :=  </a:t>
            </a:r>
            <a:r>
              <a:rPr lang="en-US" sz="1600">
                <a:solidFill>
                  <a:srgbClr val="FFFF00"/>
                </a:solidFill>
              </a:rPr>
              <a:t>ROM_TBL'(</a:t>
            </a:r>
          </a:p>
          <a:p>
            <a:r>
              <a:rPr lang="en-US" sz="1600">
                <a:solidFill>
                  <a:srgbClr val="FFFF00"/>
                </a:solidFill>
              </a:rPr>
              <a:t>      "1111110", "1100000", "1011011", "1110011",</a:t>
            </a:r>
          </a:p>
          <a:p>
            <a:r>
              <a:rPr lang="en-US" sz="1600">
                <a:solidFill>
                  <a:srgbClr val="FFFF00"/>
                </a:solidFill>
              </a:rPr>
              <a:t>      "1100101", "0110111", "0111111", "1100010",</a:t>
            </a:r>
          </a:p>
          <a:p>
            <a:r>
              <a:rPr lang="en-US" sz="1600">
                <a:solidFill>
                  <a:srgbClr val="FFFF00"/>
                </a:solidFill>
              </a:rPr>
              <a:t>      "1111111", "1110111", "0111001", "0111101",</a:t>
            </a:r>
          </a:p>
          <a:p>
            <a:r>
              <a:rPr lang="en-US" sz="1600">
                <a:solidFill>
                  <a:srgbClr val="FFFF00"/>
                </a:solidFill>
              </a:rPr>
              <a:t>      "0011001", "1111001", "1011111", "0001111");</a:t>
            </a:r>
            <a:endParaRPr lang="en-US" sz="1600"/>
          </a:p>
          <a:p>
            <a:r>
              <a:rPr lang="en-US" sz="1600"/>
              <a:t>begin</a:t>
            </a:r>
            <a:r>
              <a:rPr lang="en-US" sz="1600">
                <a:solidFill>
                  <a:schemeClr val="accent2"/>
                </a:solidFill>
              </a:rPr>
              <a:t>   DOUT &lt;= ROM_VAL(conv_integer(unsigned(ADDR)));</a:t>
            </a:r>
            <a:endParaRPr lang="en-US" sz="1600"/>
          </a:p>
          <a:p>
            <a:r>
              <a:rPr lang="en-US" sz="1600"/>
              <a:t>end RTL;</a:t>
            </a:r>
          </a:p>
        </p:txBody>
      </p:sp>
      <p:pic>
        <p:nvPicPr>
          <p:cNvPr id="263175" name="Picture 7" descr="10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752600"/>
            <a:ext cx="4800600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62F1-1D47-419F-B746-C8087620B7BA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0D3D-24C2-4DEF-B842-AA3F5D35AD4C}" type="slidenum">
              <a:rPr lang="en-US"/>
              <a:pPr/>
              <a:t>14</a:t>
            </a:fld>
            <a:endParaRPr lang="en-US"/>
          </a:p>
        </p:txBody>
      </p:sp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model</a:t>
            </a:r>
          </a:p>
        </p:txBody>
      </p:sp>
      <p:sp>
        <p:nvSpPr>
          <p:cNvPr id="264198" name="Rectangle 6"/>
          <p:cNvSpPr>
            <a:spLocks noChangeArrowheads="1"/>
          </p:cNvSpPr>
          <p:nvPr/>
        </p:nvSpPr>
        <p:spPr bwMode="auto">
          <a:xfrm>
            <a:off x="1143000" y="1981200"/>
            <a:ext cx="7162800" cy="3260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/>
              <a:t>Pads are necessary in each IC circuit</a:t>
            </a:r>
          </a:p>
          <a:p>
            <a:endParaRPr lang="en-US"/>
          </a:p>
          <a:p>
            <a:r>
              <a:rPr lang="en-US">
                <a:solidFill>
                  <a:schemeClr val="accent2"/>
                </a:solidFill>
              </a:rPr>
              <a:t>Types of pads:</a:t>
            </a:r>
            <a:r>
              <a:rPr lang="en-US"/>
              <a:t> </a:t>
            </a:r>
          </a:p>
          <a:p>
            <a:r>
              <a:rPr lang="en-US"/>
              <a:t>	input, output, bidirectional</a:t>
            </a:r>
          </a:p>
          <a:p>
            <a:r>
              <a:rPr lang="en-US">
                <a:solidFill>
                  <a:schemeClr val="accent2"/>
                </a:solidFill>
              </a:rPr>
              <a:t>Functional options:</a:t>
            </a:r>
            <a:r>
              <a:rPr lang="en-US"/>
              <a:t> </a:t>
            </a:r>
          </a:p>
          <a:p>
            <a:r>
              <a:rPr lang="en-US"/>
              <a:t>	tristate, pullup, pulldown</a:t>
            </a:r>
            <a:endParaRPr lang="en-US" sz="2800"/>
          </a:p>
          <a:p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2037A-6127-44A0-8B73-716A68A560D3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B0E99-A604-4042-914F-26754C615EC2}" type="slidenum">
              <a:rPr lang="en-US"/>
              <a:pPr/>
              <a:t>15</a:t>
            </a:fld>
            <a:endParaRPr lang="en-US"/>
          </a:p>
        </p:txBody>
      </p:sp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model</a:t>
            </a:r>
          </a:p>
        </p:txBody>
      </p:sp>
      <p:pic>
        <p:nvPicPr>
          <p:cNvPr id="293892" name="Picture 4" descr="414_10_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1828800"/>
            <a:ext cx="5292725" cy="3810000"/>
          </a:xfrm>
          <a:prstGeom prst="rect">
            <a:avLst/>
          </a:prstGeom>
          <a:noFill/>
        </p:spPr>
      </p:pic>
      <p:sp>
        <p:nvSpPr>
          <p:cNvPr id="293893" name="Text Box 5"/>
          <p:cNvSpPr txBox="1">
            <a:spLocks noChangeArrowheads="1"/>
          </p:cNvSpPr>
          <p:nvPr/>
        </p:nvSpPr>
        <p:spPr bwMode="auto">
          <a:xfrm>
            <a:off x="304800" y="1828800"/>
            <a:ext cx="3657600" cy="4473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/>
              <a:t>Bi-directional pad has two input ports OUTDATA and OUTEN which are outputs of the chip’s logic core  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/>
              <a:t>The output port INDATA is an input to the core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/>
              <a:t>Inout port PADPIN connects the pad to the outside pin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400"/>
              <a:t>It also have a pull-up option to provide a weak high signal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F346-6BF1-42C0-81AA-6AE9C2CB132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492E5-31BE-4F41-8E4A-AE5DE02ABBBA}" type="slidenum">
              <a:rPr lang="en-US"/>
              <a:pPr/>
              <a:t>16</a:t>
            </a:fld>
            <a:endParaRPr lang="en-US"/>
          </a:p>
        </p:txBody>
      </p:sp>
      <p:sp>
        <p:nvSpPr>
          <p:cNvPr id="29491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model</a:t>
            </a:r>
          </a:p>
        </p:txBody>
      </p:sp>
      <p:sp>
        <p:nvSpPr>
          <p:cNvPr id="294915" name="Rectangle 1027"/>
          <p:cNvSpPr>
            <a:spLocks noChangeArrowheads="1"/>
          </p:cNvSpPr>
          <p:nvPr/>
        </p:nvSpPr>
        <p:spPr bwMode="auto">
          <a:xfrm>
            <a:off x="0" y="1752600"/>
            <a:ext cx="6691313" cy="4737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library IEEE;</a:t>
            </a:r>
          </a:p>
          <a:p>
            <a:r>
              <a:rPr lang="en-US" sz="1600"/>
              <a:t>use IEEE.std_logic_1164.all;</a:t>
            </a:r>
          </a:p>
          <a:p>
            <a:r>
              <a:rPr lang="en-US" sz="1600"/>
              <a:t>use work.</a:t>
            </a:r>
            <a:r>
              <a:rPr lang="en-US" sz="1600">
                <a:solidFill>
                  <a:schemeClr val="accent2"/>
                </a:solidFill>
              </a:rPr>
              <a:t>CONVERT</a:t>
            </a:r>
            <a:r>
              <a:rPr lang="en-US" sz="1600"/>
              <a:t>.all;</a:t>
            </a:r>
          </a:p>
          <a:p>
            <a:r>
              <a:rPr lang="en-US" sz="1600"/>
              <a:t>entity BIPAD is</a:t>
            </a:r>
          </a:p>
          <a:p>
            <a:r>
              <a:rPr lang="en-US" sz="1600"/>
              <a:t>   </a:t>
            </a:r>
            <a:r>
              <a:rPr lang="en-US" sz="1600">
                <a:solidFill>
                  <a:schemeClr val="accent2"/>
                </a:solidFill>
              </a:rPr>
              <a:t>generic (</a:t>
            </a:r>
          </a:p>
          <a:p>
            <a:r>
              <a:rPr lang="en-US" sz="1600"/>
              <a:t>      </a:t>
            </a:r>
            <a:r>
              <a:rPr lang="en-US" sz="1600">
                <a:solidFill>
                  <a:schemeClr val="accent2"/>
                </a:solidFill>
              </a:rPr>
              <a:t>STRONG</a:t>
            </a:r>
            <a:r>
              <a:rPr lang="en-US" sz="1600"/>
              <a:t> : in boolean;</a:t>
            </a:r>
          </a:p>
          <a:p>
            <a:r>
              <a:rPr lang="en-US" sz="1600"/>
              <a:t>      </a:t>
            </a:r>
            <a:r>
              <a:rPr lang="en-US" sz="1600">
                <a:solidFill>
                  <a:schemeClr val="accent2"/>
                </a:solidFill>
              </a:rPr>
              <a:t>PULL </a:t>
            </a:r>
            <a:r>
              <a:rPr lang="en-US" sz="1600"/>
              <a:t>  : in std_logic);</a:t>
            </a:r>
          </a:p>
          <a:p>
            <a:r>
              <a:rPr lang="en-US" sz="1600"/>
              <a:t>   port (</a:t>
            </a:r>
          </a:p>
          <a:p>
            <a:r>
              <a:rPr lang="en-US" sz="1600"/>
              <a:t>      </a:t>
            </a:r>
            <a:r>
              <a:rPr lang="en-US" sz="1600">
                <a:solidFill>
                  <a:srgbClr val="FFFF00"/>
                </a:solidFill>
              </a:rPr>
              <a:t>PADPIN  : inout std_logic_vector;</a:t>
            </a:r>
          </a:p>
          <a:p>
            <a:r>
              <a:rPr lang="en-US" sz="1600">
                <a:solidFill>
                  <a:srgbClr val="FFFF00"/>
                </a:solidFill>
              </a:rPr>
              <a:t>      OUTEN   : in    std_logic;</a:t>
            </a:r>
          </a:p>
          <a:p>
            <a:r>
              <a:rPr lang="en-US" sz="1600">
                <a:solidFill>
                  <a:srgbClr val="FFFF00"/>
                </a:solidFill>
              </a:rPr>
              <a:t>      OUTDATA : in    std_logic_vector;</a:t>
            </a:r>
          </a:p>
          <a:p>
            <a:r>
              <a:rPr lang="en-US" sz="1600">
                <a:solidFill>
                  <a:srgbClr val="FFFF00"/>
                </a:solidFill>
              </a:rPr>
              <a:t>      INDATA  : out   std_logic_vector);</a:t>
            </a:r>
            <a:endParaRPr lang="en-US" sz="1600"/>
          </a:p>
          <a:p>
            <a:r>
              <a:rPr lang="en-US" sz="1600"/>
              <a:t>end BIPAD;</a:t>
            </a:r>
          </a:p>
          <a:p>
            <a:r>
              <a:rPr lang="en-US" sz="1600"/>
              <a:t>architecture BEH of BIPAD is</a:t>
            </a:r>
          </a:p>
          <a:p>
            <a:r>
              <a:rPr lang="en-US" sz="1600"/>
              <a:t>begin</a:t>
            </a:r>
          </a:p>
          <a:p>
            <a:r>
              <a:rPr lang="en-US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PADPIN &lt;= (PADPIN'range =&gt; PULL);</a:t>
            </a:r>
          </a:p>
          <a:p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PADPIN &lt;= OUTDATA when OUTEN = '1' else (PADPIN'range =&gt; 'Z');</a:t>
            </a:r>
          </a:p>
          <a:p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INDATA &lt;= TO_STRONG(PADPIN) when STRONG else PADPIN;</a:t>
            </a:r>
            <a:endParaRPr lang="en-US" sz="1600">
              <a:solidFill>
                <a:schemeClr val="accent2"/>
              </a:solidFill>
            </a:endParaRPr>
          </a:p>
          <a:p>
            <a:r>
              <a:rPr lang="en-US" sz="1600"/>
              <a:t>end BEH;</a:t>
            </a:r>
          </a:p>
        </p:txBody>
      </p:sp>
      <p:pic>
        <p:nvPicPr>
          <p:cNvPr id="294916" name="Picture 1028" descr="414_10_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276600"/>
            <a:ext cx="3352800" cy="2414588"/>
          </a:xfrm>
          <a:prstGeom prst="rect">
            <a:avLst/>
          </a:prstGeom>
          <a:noFill/>
        </p:spPr>
      </p:pic>
      <p:sp>
        <p:nvSpPr>
          <p:cNvPr id="294917" name="Text Box 1029"/>
          <p:cNvSpPr txBox="1">
            <a:spLocks noChangeArrowheads="1"/>
          </p:cNvSpPr>
          <p:nvPr/>
        </p:nvSpPr>
        <p:spPr bwMode="auto">
          <a:xfrm>
            <a:off x="3260725" y="1793875"/>
            <a:ext cx="5726113" cy="1552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/>
              <a:t>PULL is stdlogic type to indicate </a:t>
            </a:r>
            <a:r>
              <a:rPr lang="en-US" sz="2400">
                <a:solidFill>
                  <a:schemeClr val="accent2"/>
                </a:solidFill>
              </a:rPr>
              <a:t>pull up, </a:t>
            </a:r>
          </a:p>
          <a:p>
            <a:pPr>
              <a:buFont typeface="Wingdings" pitchFamily="2" charset="2"/>
              <a:buNone/>
            </a:pPr>
            <a:r>
              <a:rPr lang="en-US" sz="2400">
                <a:solidFill>
                  <a:schemeClr val="accent2"/>
                </a:solidFill>
              </a:rPr>
              <a:t>	pull down or none </a:t>
            </a:r>
          </a:p>
          <a:p>
            <a:pPr>
              <a:buFont typeface="Wingdings" pitchFamily="2" charset="2"/>
              <a:buChar char="v"/>
            </a:pPr>
            <a:r>
              <a:rPr lang="en-US" sz="2400"/>
              <a:t>STRONG is Boolean to indicate if the pad 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	converts </a:t>
            </a:r>
            <a:r>
              <a:rPr lang="en-US" sz="2400">
                <a:solidFill>
                  <a:schemeClr val="accent2"/>
                </a:solidFill>
              </a:rPr>
              <a:t>weak values to strong</a:t>
            </a:r>
            <a:r>
              <a:rPr lang="en-US" sz="2400"/>
              <a:t> or not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1C808-9AFA-4CAA-AA07-5524BA0CB47F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A77EC-DA25-4F7F-911F-46F85103940C}" type="slidenum">
              <a:rPr lang="en-US"/>
              <a:pPr/>
              <a:t>17</a:t>
            </a:fld>
            <a:endParaRPr lang="en-US"/>
          </a:p>
        </p:txBody>
      </p:sp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</a:t>
            </a:r>
            <a:br>
              <a:rPr lang="en-US" sz="4000"/>
            </a:br>
            <a:r>
              <a:rPr lang="en-US" sz="3200"/>
              <a:t>signal conversion</a:t>
            </a:r>
          </a:p>
        </p:txBody>
      </p:sp>
      <p:sp>
        <p:nvSpPr>
          <p:cNvPr id="265224" name="Rectangle 8"/>
          <p:cNvSpPr>
            <a:spLocks noChangeArrowheads="1"/>
          </p:cNvSpPr>
          <p:nvPr/>
        </p:nvSpPr>
        <p:spPr bwMode="auto">
          <a:xfrm>
            <a:off x="381000" y="2209800"/>
            <a:ext cx="5629275" cy="36623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library IEEE;</a:t>
            </a:r>
          </a:p>
          <a:p>
            <a:r>
              <a:rPr lang="en-US" sz="1800"/>
              <a:t>use IEEE.std_logic_1164.all;</a:t>
            </a:r>
          </a:p>
          <a:p>
            <a:r>
              <a:rPr lang="en-US" sz="1800"/>
              <a:t>package </a:t>
            </a:r>
            <a:r>
              <a:rPr lang="en-US" sz="1800">
                <a:solidFill>
                  <a:schemeClr val="accent2"/>
                </a:solidFill>
              </a:rPr>
              <a:t>CONVERT</a:t>
            </a:r>
            <a:r>
              <a:rPr lang="en-US" sz="1800"/>
              <a:t> is</a:t>
            </a:r>
          </a:p>
          <a:p>
            <a:r>
              <a:rPr lang="en-US" sz="1800"/>
              <a:t>   </a:t>
            </a:r>
            <a:r>
              <a:rPr lang="en-US" sz="1800">
                <a:solidFill>
                  <a:srgbClr val="FFFF00"/>
                </a:solidFill>
              </a:rPr>
              <a:t>function TO_STRONG (D : in std_logic_vector)</a:t>
            </a:r>
          </a:p>
          <a:p>
            <a:r>
              <a:rPr lang="en-US" sz="1800">
                <a:solidFill>
                  <a:srgbClr val="FFFF00"/>
                </a:solidFill>
              </a:rPr>
              <a:t>      return std_logic_vector;</a:t>
            </a:r>
          </a:p>
          <a:p>
            <a:r>
              <a:rPr lang="en-US" sz="1800"/>
              <a:t>end CONVERT;</a:t>
            </a:r>
          </a:p>
          <a:p>
            <a:r>
              <a:rPr lang="en-US" sz="1800"/>
              <a:t>package body CONVERT is</a:t>
            </a:r>
          </a:p>
          <a:p>
            <a:r>
              <a:rPr lang="en-US" sz="1800"/>
              <a:t>   function </a:t>
            </a:r>
            <a:r>
              <a:rPr lang="en-US" sz="1800">
                <a:solidFill>
                  <a:schemeClr val="accent2"/>
                </a:solidFill>
              </a:rPr>
              <a:t>TO_STRONG</a:t>
            </a:r>
            <a:r>
              <a:rPr lang="en-US" sz="1800"/>
              <a:t> (D : in std_logic_vector)</a:t>
            </a:r>
          </a:p>
          <a:p>
            <a:r>
              <a:rPr lang="en-US" sz="1800"/>
              <a:t>      return std_logic_vector is</a:t>
            </a:r>
          </a:p>
          <a:p>
            <a:r>
              <a:rPr lang="en-US" sz="1800"/>
              <a:t>      variable result : std_logic_vector(D'length-1 downto 0);</a:t>
            </a:r>
          </a:p>
          <a:p>
            <a:r>
              <a:rPr lang="en-US" sz="1800"/>
              <a:t>      variable index  : integer;</a:t>
            </a:r>
          </a:p>
          <a:p>
            <a:r>
              <a:rPr lang="en-US" sz="1800"/>
              <a:t>   begin</a:t>
            </a:r>
          </a:p>
          <a:p>
            <a:r>
              <a:rPr lang="en-US" sz="1800"/>
              <a:t>      index := D'length - 1;</a:t>
            </a:r>
          </a:p>
        </p:txBody>
      </p:sp>
      <p:sp>
        <p:nvSpPr>
          <p:cNvPr id="265225" name="Rectangle 9"/>
          <p:cNvSpPr>
            <a:spLocks noChangeArrowheads="1"/>
          </p:cNvSpPr>
          <p:nvPr/>
        </p:nvSpPr>
        <p:spPr bwMode="auto">
          <a:xfrm>
            <a:off x="5638800" y="2133600"/>
            <a:ext cx="2789238" cy="36623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for i in D'range loop</a:t>
            </a:r>
          </a:p>
          <a:p>
            <a:r>
              <a:rPr lang="en-US" sz="1800">
                <a:solidFill>
                  <a:schemeClr val="accent2"/>
                </a:solidFill>
              </a:rPr>
              <a:t>         if (D(i) = 'H') then</a:t>
            </a:r>
          </a:p>
          <a:p>
            <a:r>
              <a:rPr lang="en-US" sz="1800">
                <a:solidFill>
                  <a:schemeClr val="accent2"/>
                </a:solidFill>
              </a:rPr>
              <a:t>            result(index) := '1';</a:t>
            </a:r>
          </a:p>
          <a:p>
            <a:r>
              <a:rPr lang="en-US" sz="1800">
                <a:solidFill>
                  <a:schemeClr val="accent2"/>
                </a:solidFill>
              </a:rPr>
              <a:t>         elsif (D(i) = 'L') then</a:t>
            </a:r>
          </a:p>
          <a:p>
            <a:r>
              <a:rPr lang="en-US" sz="1800">
                <a:solidFill>
                  <a:schemeClr val="accent2"/>
                </a:solidFill>
              </a:rPr>
              <a:t>            result(index) := '0';</a:t>
            </a:r>
            <a:endParaRPr lang="en-US" sz="1800"/>
          </a:p>
          <a:p>
            <a:r>
              <a:rPr lang="en-US" sz="1800"/>
              <a:t>         else</a:t>
            </a:r>
          </a:p>
          <a:p>
            <a:r>
              <a:rPr lang="en-US" sz="1800"/>
              <a:t>            result(index) := D(i);</a:t>
            </a:r>
          </a:p>
          <a:p>
            <a:r>
              <a:rPr lang="en-US" sz="1800"/>
              <a:t>         end if;</a:t>
            </a:r>
          </a:p>
          <a:p>
            <a:r>
              <a:rPr lang="en-US" sz="1800"/>
              <a:t>         index := index - 1;</a:t>
            </a:r>
          </a:p>
          <a:p>
            <a:r>
              <a:rPr lang="en-US" sz="1800"/>
              <a:t>      end loop;</a:t>
            </a:r>
          </a:p>
          <a:p>
            <a:r>
              <a:rPr lang="en-US" sz="1800"/>
              <a:t>      return result;</a:t>
            </a:r>
          </a:p>
          <a:p>
            <a:r>
              <a:rPr lang="en-US" sz="1800"/>
              <a:t>   end TO_STRONG;</a:t>
            </a:r>
          </a:p>
          <a:p>
            <a:r>
              <a:rPr lang="en-US" sz="1800"/>
              <a:t>end CONVERT;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A9E12-606D-4220-9A72-76F0A3D0EED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D4846-72C9-498A-9A7D-9C8A954BF30E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/>
              <a:t>Bi-directional pad </a:t>
            </a:r>
            <a:br>
              <a:rPr lang="en-US" sz="4000" dirty="0"/>
            </a:br>
            <a:r>
              <a:rPr lang="en-US" sz="3200" dirty="0"/>
              <a:t>usage examples</a:t>
            </a:r>
          </a:p>
        </p:txBody>
      </p:sp>
      <p:sp>
        <p:nvSpPr>
          <p:cNvPr id="268293" name="Rectangle 5"/>
          <p:cNvSpPr>
            <a:spLocks noChangeArrowheads="1"/>
          </p:cNvSpPr>
          <p:nvPr/>
        </p:nvSpPr>
        <p:spPr bwMode="auto">
          <a:xfrm>
            <a:off x="533400" y="2057400"/>
            <a:ext cx="3403600" cy="41862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library IEEE;</a:t>
            </a:r>
          </a:p>
          <a:p>
            <a:r>
              <a:rPr lang="en-US" sz="1600"/>
              <a:t>use IEEE.std_logic_1164.all;</a:t>
            </a:r>
          </a:p>
          <a:p>
            <a:r>
              <a:rPr lang="en-US" sz="1600"/>
              <a:t>use IEEE.std_logic_arith.all;</a:t>
            </a:r>
          </a:p>
          <a:p>
            <a:r>
              <a:rPr lang="en-US" sz="1600"/>
              <a:t>entity PADEXAM is</a:t>
            </a:r>
          </a:p>
          <a:p>
            <a:r>
              <a:rPr lang="en-US" sz="1600"/>
              <a:t>end PADEXAM;</a:t>
            </a:r>
          </a:p>
          <a:p>
            <a:r>
              <a:rPr lang="en-US" sz="1600"/>
              <a:t>architecture BEH of PADEXAM is</a:t>
            </a:r>
          </a:p>
          <a:p>
            <a:r>
              <a:rPr lang="en-US" sz="1600"/>
              <a:t>   </a:t>
            </a:r>
            <a:r>
              <a:rPr lang="en-US" sz="1600">
                <a:solidFill>
                  <a:srgbClr val="FFFF00"/>
                </a:solidFill>
              </a:rPr>
              <a:t>component BIPAD</a:t>
            </a:r>
          </a:p>
          <a:p>
            <a:r>
              <a:rPr lang="en-US" sz="1600">
                <a:solidFill>
                  <a:srgbClr val="FFFF00"/>
                </a:solidFill>
              </a:rPr>
              <a:t>   generic (</a:t>
            </a:r>
          </a:p>
          <a:p>
            <a:r>
              <a:rPr lang="en-US" sz="1600">
                <a:solidFill>
                  <a:srgbClr val="FFFF00"/>
                </a:solidFill>
              </a:rPr>
              <a:t>      STRONG : in boolean;</a:t>
            </a:r>
          </a:p>
          <a:p>
            <a:r>
              <a:rPr lang="en-US" sz="1600">
                <a:solidFill>
                  <a:srgbClr val="FFFF00"/>
                </a:solidFill>
              </a:rPr>
              <a:t>      PULL   : in std_logic);</a:t>
            </a:r>
          </a:p>
          <a:p>
            <a:r>
              <a:rPr lang="en-US" sz="1600">
                <a:solidFill>
                  <a:srgbClr val="FFFF00"/>
                </a:solidFill>
              </a:rPr>
              <a:t>   port (</a:t>
            </a:r>
          </a:p>
          <a:p>
            <a:r>
              <a:rPr lang="en-US" sz="1600">
                <a:solidFill>
                  <a:srgbClr val="FFFF00"/>
                </a:solidFill>
              </a:rPr>
              <a:t>      PADPIN  : inout std_logic_vector;</a:t>
            </a:r>
          </a:p>
          <a:p>
            <a:r>
              <a:rPr lang="en-US" sz="1600">
                <a:solidFill>
                  <a:srgbClr val="FFFF00"/>
                </a:solidFill>
              </a:rPr>
              <a:t>      OUTEN   : in    std_logic;</a:t>
            </a:r>
          </a:p>
          <a:p>
            <a:r>
              <a:rPr lang="en-US" sz="1600">
                <a:solidFill>
                  <a:srgbClr val="FFFF00"/>
                </a:solidFill>
              </a:rPr>
              <a:t>      OUTDATA : in    std_logic_vector;</a:t>
            </a:r>
          </a:p>
          <a:p>
            <a:r>
              <a:rPr lang="en-US" sz="1600">
                <a:solidFill>
                  <a:srgbClr val="FFFF00"/>
                </a:solidFill>
              </a:rPr>
              <a:t>      INDATA  : out   std_logic_vector);</a:t>
            </a:r>
          </a:p>
          <a:p>
            <a:r>
              <a:rPr lang="en-US" sz="1600">
                <a:solidFill>
                  <a:srgbClr val="FFFF00"/>
                </a:solidFill>
              </a:rPr>
              <a:t>   end component;</a:t>
            </a:r>
          </a:p>
          <a:p>
            <a:endParaRPr lang="en-US" sz="1200"/>
          </a:p>
        </p:txBody>
      </p:sp>
      <p:sp>
        <p:nvSpPr>
          <p:cNvPr id="268294" name="Rectangle 6"/>
          <p:cNvSpPr>
            <a:spLocks noChangeArrowheads="1"/>
          </p:cNvSpPr>
          <p:nvPr/>
        </p:nvSpPr>
        <p:spPr bwMode="auto">
          <a:xfrm>
            <a:off x="5181600" y="1752600"/>
            <a:ext cx="222250" cy="2746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</a:t>
            </a:r>
          </a:p>
        </p:txBody>
      </p:sp>
      <p:sp>
        <p:nvSpPr>
          <p:cNvPr id="268295" name="AutoShape 7"/>
          <p:cNvSpPr>
            <a:spLocks/>
          </p:cNvSpPr>
          <p:nvPr/>
        </p:nvSpPr>
        <p:spPr bwMode="auto">
          <a:xfrm>
            <a:off x="3962400" y="3733800"/>
            <a:ext cx="76200" cy="2133600"/>
          </a:xfrm>
          <a:prstGeom prst="rightBrace">
            <a:avLst>
              <a:gd name="adj1" fmla="val 233333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8296" name="Text Box 8"/>
          <p:cNvSpPr txBox="1">
            <a:spLocks noChangeArrowheads="1"/>
          </p:cNvSpPr>
          <p:nvPr/>
        </p:nvSpPr>
        <p:spPr bwMode="auto">
          <a:xfrm>
            <a:off x="4191000" y="4495800"/>
            <a:ext cx="4087979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800" dirty="0">
                <a:solidFill>
                  <a:schemeClr val="accent2"/>
                </a:solidFill>
              </a:rPr>
              <a:t>Pad </a:t>
            </a:r>
            <a:r>
              <a:rPr lang="en-US" sz="2800" dirty="0" smtClean="0">
                <a:solidFill>
                  <a:schemeClr val="accent2"/>
                </a:solidFill>
              </a:rPr>
              <a:t>component declaration</a:t>
            </a:r>
            <a:endParaRPr lang="en-US" sz="2800" dirty="0">
              <a:solidFill>
                <a:schemeClr val="accent2"/>
              </a:solidFill>
            </a:endParaRPr>
          </a:p>
        </p:txBody>
      </p:sp>
      <p:sp>
        <p:nvSpPr>
          <p:cNvPr id="268297" name="Text Box 9"/>
          <p:cNvSpPr txBox="1">
            <a:spLocks noChangeArrowheads="1"/>
          </p:cNvSpPr>
          <p:nvPr/>
        </p:nvSpPr>
        <p:spPr bwMode="auto">
          <a:xfrm>
            <a:off x="3962400" y="1905000"/>
            <a:ext cx="4812921" cy="233910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 dirty="0">
                <a:solidFill>
                  <a:schemeClr val="accent2"/>
                </a:solidFill>
              </a:rPr>
              <a:t> for all : BIPAD use entity </a:t>
            </a:r>
            <a:r>
              <a:rPr lang="en-US" sz="1800" dirty="0" err="1">
                <a:solidFill>
                  <a:schemeClr val="accent2"/>
                </a:solidFill>
              </a:rPr>
              <a:t>work.BIPAD</a:t>
            </a:r>
            <a:r>
              <a:rPr lang="en-US" sz="1800" dirty="0">
                <a:solidFill>
                  <a:schemeClr val="accent2"/>
                </a:solidFill>
              </a:rPr>
              <a:t>(BEH);</a:t>
            </a:r>
          </a:p>
          <a:p>
            <a:r>
              <a:rPr lang="en-US" sz="1600" dirty="0"/>
              <a:t>   signal PADHZ,    PADZZ,    PADZH  </a:t>
            </a:r>
          </a:p>
          <a:p>
            <a:r>
              <a:rPr lang="en-US" sz="1600" dirty="0"/>
              <a:t>	  : </a:t>
            </a:r>
            <a:r>
              <a:rPr lang="en-US" sz="1600" dirty="0" err="1"/>
              <a:t>std_logic_vector</a:t>
            </a:r>
            <a:r>
              <a:rPr lang="en-US" sz="1600" dirty="0"/>
              <a:t>(3 </a:t>
            </a:r>
            <a:r>
              <a:rPr lang="en-US" sz="1600" dirty="0" err="1"/>
              <a:t>downto</a:t>
            </a:r>
            <a:r>
              <a:rPr lang="en-US" sz="1600" dirty="0"/>
              <a:t> 0);</a:t>
            </a:r>
          </a:p>
          <a:p>
            <a:r>
              <a:rPr lang="en-US" sz="1600" dirty="0"/>
              <a:t>   signal </a:t>
            </a:r>
            <a:r>
              <a:rPr lang="en-US" sz="1600" dirty="0" err="1"/>
              <a:t>PADHZi</a:t>
            </a:r>
            <a:r>
              <a:rPr lang="en-US" sz="1600" dirty="0"/>
              <a:t>,   </a:t>
            </a:r>
            <a:r>
              <a:rPr lang="en-US" sz="1600" dirty="0" err="1"/>
              <a:t>PADZZi</a:t>
            </a:r>
            <a:r>
              <a:rPr lang="en-US" sz="1600" dirty="0"/>
              <a:t>,   </a:t>
            </a:r>
            <a:r>
              <a:rPr lang="en-US" sz="1600" dirty="0" err="1"/>
              <a:t>PADZHi</a:t>
            </a:r>
            <a:r>
              <a:rPr lang="en-US" sz="1600" dirty="0"/>
              <a:t>  </a:t>
            </a:r>
          </a:p>
          <a:p>
            <a:r>
              <a:rPr lang="en-US" sz="1600" dirty="0"/>
              <a:t>	  : </a:t>
            </a:r>
            <a:r>
              <a:rPr lang="en-US" sz="1600" dirty="0" err="1"/>
              <a:t>std_logic_vector</a:t>
            </a:r>
            <a:r>
              <a:rPr lang="en-US" sz="1600" dirty="0"/>
              <a:t>(3 </a:t>
            </a:r>
            <a:r>
              <a:rPr lang="en-US" sz="1600" dirty="0" err="1"/>
              <a:t>downto</a:t>
            </a:r>
            <a:r>
              <a:rPr lang="en-US" sz="1600" dirty="0"/>
              <a:t> 0);</a:t>
            </a:r>
          </a:p>
          <a:p>
            <a:r>
              <a:rPr lang="en-US" sz="1600" dirty="0"/>
              <a:t>   signal </a:t>
            </a:r>
            <a:r>
              <a:rPr lang="en-US" sz="1600" dirty="0" err="1"/>
              <a:t>PADo</a:t>
            </a:r>
            <a:r>
              <a:rPr lang="en-US" sz="1600" dirty="0"/>
              <a:t>   : </a:t>
            </a:r>
            <a:r>
              <a:rPr lang="en-US" sz="1600" dirty="0" err="1"/>
              <a:t>std_logic_vector</a:t>
            </a:r>
            <a:r>
              <a:rPr lang="en-US" sz="1600" dirty="0"/>
              <a:t>(3 </a:t>
            </a:r>
            <a:r>
              <a:rPr lang="en-US" sz="1600" dirty="0" err="1"/>
              <a:t>downto</a:t>
            </a:r>
            <a:r>
              <a:rPr lang="en-US" sz="1600" dirty="0"/>
              <a:t> 0);</a:t>
            </a:r>
          </a:p>
          <a:p>
            <a:r>
              <a:rPr lang="en-US" sz="1600" dirty="0"/>
              <a:t>   signal PAD_EN, SIG0, SIG1, SIG2, SIG3  : </a:t>
            </a:r>
            <a:r>
              <a:rPr lang="en-US" sz="1600" dirty="0" err="1"/>
              <a:t>std_logic</a:t>
            </a:r>
            <a:r>
              <a:rPr lang="en-US" sz="1600" dirty="0"/>
              <a:t>;</a:t>
            </a:r>
            <a:endParaRPr lang="en-US" sz="1200" dirty="0"/>
          </a:p>
          <a:p>
            <a:endParaRPr lang="en-US" dirty="0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334000" y="3962400"/>
            <a:ext cx="3432350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800" dirty="0">
                <a:solidFill>
                  <a:schemeClr val="accent2"/>
                </a:solidFill>
              </a:rPr>
              <a:t>Pad </a:t>
            </a:r>
            <a:r>
              <a:rPr lang="en-US" sz="2800" dirty="0" smtClean="0">
                <a:solidFill>
                  <a:schemeClr val="accent2"/>
                </a:solidFill>
              </a:rPr>
              <a:t>binding indication</a:t>
            </a:r>
            <a:endParaRPr lang="en-US" sz="2800" dirty="0">
              <a:solidFill>
                <a:schemeClr val="accent2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 flipH="1" flipV="1">
            <a:off x="8153400" y="2286000"/>
            <a:ext cx="381000" cy="1752600"/>
          </a:xfrm>
          <a:prstGeom prst="straightConnector1">
            <a:avLst/>
          </a:prstGeom>
          <a:solidFill>
            <a:schemeClr val="bg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92B26-5060-48EE-86D4-D1534726F75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13C24-BC56-4D84-A558-47D8286562DB}" type="slidenum">
              <a:rPr lang="en-US"/>
              <a:pPr/>
              <a:t>19</a:t>
            </a:fld>
            <a:endParaRPr lang="en-US"/>
          </a:p>
        </p:txBody>
      </p:sp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</a:t>
            </a:r>
            <a:br>
              <a:rPr lang="en-US" sz="4000"/>
            </a:br>
            <a:r>
              <a:rPr lang="en-US" sz="3200"/>
              <a:t>usage examples</a:t>
            </a:r>
          </a:p>
        </p:txBody>
      </p:sp>
      <p:sp>
        <p:nvSpPr>
          <p:cNvPr id="295939" name="Rectangle 3"/>
          <p:cNvSpPr>
            <a:spLocks noChangeArrowheads="1"/>
          </p:cNvSpPr>
          <p:nvPr/>
        </p:nvSpPr>
        <p:spPr bwMode="auto">
          <a:xfrm>
            <a:off x="152400" y="1905000"/>
            <a:ext cx="4572000" cy="2963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200"/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begin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pada : BIPAD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generic map (STRONG =&gt; TRUE, PULL =&gt; 'H')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port map (PADHZ, PAD_EN, PADo, PADHZi);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padb : BIPAD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generic map (STRONG =&gt; FALSE, PULL =&gt; 'Z')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port map (PADZZ, PAD_EN, PADo, PADZZi);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padc : BIPAD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generic map (STRONG =&gt; FALSE, PULL =&gt; 'Z')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port map (PADZH, PAD_EN, PADo, PADZHi);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PADZH   &lt;= "HHHH";</a:t>
            </a:r>
            <a:endParaRPr lang="en-US" sz="1200"/>
          </a:p>
        </p:txBody>
      </p:sp>
      <p:sp>
        <p:nvSpPr>
          <p:cNvPr id="295940" name="Rectangle 4"/>
          <p:cNvSpPr>
            <a:spLocks noChangeArrowheads="1"/>
          </p:cNvSpPr>
          <p:nvPr/>
        </p:nvSpPr>
        <p:spPr bwMode="auto">
          <a:xfrm>
            <a:off x="4800600" y="1752600"/>
            <a:ext cx="4343400" cy="3992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endParaRPr lang="en-US" sz="1200" dirty="0"/>
          </a:p>
          <a:p>
            <a:r>
              <a:rPr lang="en-US" sz="2000" dirty="0"/>
              <a:t>pad instantiation statements:</a:t>
            </a:r>
          </a:p>
          <a:p>
            <a:endParaRPr lang="en-US" sz="2000" dirty="0"/>
          </a:p>
          <a:p>
            <a:r>
              <a:rPr lang="en-US" sz="2000" dirty="0"/>
              <a:t>bi-directional pad with </a:t>
            </a:r>
            <a:r>
              <a:rPr lang="en-US" sz="2000" dirty="0">
                <a:solidFill>
                  <a:schemeClr val="accent2"/>
                </a:solidFill>
              </a:rPr>
              <a:t>weak pull-up</a:t>
            </a:r>
            <a:endParaRPr lang="en-US" sz="2000" dirty="0"/>
          </a:p>
          <a:p>
            <a:r>
              <a:rPr lang="en-US" sz="2000" dirty="0"/>
              <a:t>with </a:t>
            </a:r>
            <a:r>
              <a:rPr lang="en-US" sz="2000" dirty="0">
                <a:solidFill>
                  <a:schemeClr val="accent2"/>
                </a:solidFill>
              </a:rPr>
              <a:t>strong conversion</a:t>
            </a:r>
            <a:r>
              <a:rPr lang="en-US" sz="2000" dirty="0"/>
              <a:t> of the input data</a:t>
            </a:r>
          </a:p>
          <a:p>
            <a:endParaRPr lang="en-US" sz="2000" dirty="0"/>
          </a:p>
          <a:p>
            <a:r>
              <a:rPr lang="en-US" sz="2000" dirty="0"/>
              <a:t>bi-directional pad with no pull-up</a:t>
            </a:r>
          </a:p>
          <a:p>
            <a:endParaRPr lang="en-US" sz="2000" dirty="0"/>
          </a:p>
          <a:p>
            <a:r>
              <a:rPr lang="en-US" sz="2000" dirty="0"/>
              <a:t>bi-directional pad with </a:t>
            </a:r>
            <a:r>
              <a:rPr lang="en-US" sz="2000" dirty="0">
                <a:solidFill>
                  <a:schemeClr val="accent2"/>
                </a:solidFill>
              </a:rPr>
              <a:t>weak pull-up</a:t>
            </a:r>
            <a:endParaRPr lang="en-US" sz="2000" dirty="0"/>
          </a:p>
          <a:p>
            <a:r>
              <a:rPr lang="en-US" sz="2000" dirty="0"/>
              <a:t>obtained outside the component instantiation (by signal assignment)</a:t>
            </a:r>
          </a:p>
          <a:p>
            <a:endParaRPr lang="en-US" sz="2000" dirty="0"/>
          </a:p>
          <a:p>
            <a:endParaRPr lang="en-US" sz="1200" dirty="0"/>
          </a:p>
          <a:p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8ECEE-72BE-4DB3-A8EE-0FCCF10C568D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8E82-B627-41E0-9BA3-E960ABF11E17}" type="slidenum">
              <a:rPr lang="en-US"/>
              <a:pPr/>
              <a:t>20</a:t>
            </a:fld>
            <a:endParaRPr lang="en-US"/>
          </a:p>
        </p:txBody>
      </p:sp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Bi-directional pad </a:t>
            </a:r>
            <a:br>
              <a:rPr lang="en-US" sz="4000"/>
            </a:br>
            <a:r>
              <a:rPr lang="en-US" sz="3200"/>
              <a:t>usage examples</a:t>
            </a:r>
          </a:p>
        </p:txBody>
      </p:sp>
      <p:sp>
        <p:nvSpPr>
          <p:cNvPr id="296963" name="Rectangle 3"/>
          <p:cNvSpPr>
            <a:spLocks noChangeArrowheads="1"/>
          </p:cNvSpPr>
          <p:nvPr/>
        </p:nvSpPr>
        <p:spPr bwMode="auto">
          <a:xfrm>
            <a:off x="228600" y="2438400"/>
            <a:ext cx="4071938" cy="3743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FF00"/>
                </a:solidFill>
              </a:rPr>
              <a:t>Test signal values are generated</a:t>
            </a:r>
          </a:p>
          <a:p>
            <a:r>
              <a:rPr lang="en-US" sz="2400">
                <a:solidFill>
                  <a:srgbClr val="FFFF00"/>
                </a:solidFill>
              </a:rPr>
              <a:t> inside the process</a:t>
            </a:r>
          </a:p>
          <a:p>
            <a:endParaRPr lang="en-US" sz="2400">
              <a:solidFill>
                <a:srgbClr val="FFFF00"/>
              </a:solidFill>
            </a:endParaRPr>
          </a:p>
          <a:p>
            <a:r>
              <a:rPr lang="en-US" sz="2400">
                <a:solidFill>
                  <a:srgbClr val="FFFF00"/>
                </a:solidFill>
              </a:rPr>
              <a:t>Pads are enabled if </a:t>
            </a:r>
          </a:p>
          <a:p>
            <a:r>
              <a:rPr lang="en-US" sz="2400">
                <a:solidFill>
                  <a:srgbClr val="FFFF00"/>
                </a:solidFill>
              </a:rPr>
              <a:t>3&lt;index&lt;7</a:t>
            </a:r>
          </a:p>
          <a:p>
            <a:endParaRPr lang="en-US" sz="2400">
              <a:solidFill>
                <a:srgbClr val="FFFF00"/>
              </a:solidFill>
            </a:endParaRPr>
          </a:p>
          <a:p>
            <a:endParaRPr lang="en-US" sz="2400">
              <a:solidFill>
                <a:srgbClr val="FFFF00"/>
              </a:solidFill>
            </a:endParaRPr>
          </a:p>
          <a:p>
            <a:r>
              <a:rPr lang="en-US" sz="2400">
                <a:solidFill>
                  <a:srgbClr val="FFFF00"/>
                </a:solidFill>
              </a:rPr>
              <a:t>Data for pad components</a:t>
            </a:r>
            <a:endParaRPr lang="en-US" sz="1200"/>
          </a:p>
          <a:p>
            <a:endParaRPr lang="en-US" sz="1200"/>
          </a:p>
          <a:p>
            <a:endParaRPr lang="en-US" sz="1200"/>
          </a:p>
          <a:p>
            <a:endParaRPr lang="en-US" sz="1200"/>
          </a:p>
          <a:p>
            <a:endParaRPr lang="en-US" sz="1200"/>
          </a:p>
        </p:txBody>
      </p:sp>
      <p:sp>
        <p:nvSpPr>
          <p:cNvPr id="296964" name="Rectangle 4"/>
          <p:cNvSpPr>
            <a:spLocks noChangeArrowheads="1"/>
          </p:cNvSpPr>
          <p:nvPr/>
        </p:nvSpPr>
        <p:spPr bwMode="auto">
          <a:xfrm>
            <a:off x="4314825" y="1600200"/>
            <a:ext cx="4829175" cy="4737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    </a:t>
            </a:r>
          </a:p>
          <a:p>
            <a:r>
              <a:rPr lang="en-US" sz="1600"/>
              <a:t>   </a:t>
            </a:r>
            <a:r>
              <a:rPr lang="en-US" sz="1600">
                <a:solidFill>
                  <a:srgbClr val="FFFF00"/>
                </a:solidFill>
              </a:rPr>
              <a:t>dataout : process</a:t>
            </a:r>
          </a:p>
          <a:p>
            <a:r>
              <a:rPr lang="en-US" sz="1600">
                <a:solidFill>
                  <a:srgbClr val="FFFF00"/>
                </a:solidFill>
              </a:rPr>
              <a:t>      variable index : integer := 0;</a:t>
            </a:r>
          </a:p>
          <a:p>
            <a:r>
              <a:rPr lang="en-US" sz="1600">
                <a:solidFill>
                  <a:srgbClr val="FFFF00"/>
                </a:solidFill>
              </a:rPr>
              <a:t>   begin</a:t>
            </a:r>
          </a:p>
          <a:p>
            <a:r>
              <a:rPr lang="en-US" sz="1600">
                <a:solidFill>
                  <a:srgbClr val="FFFF00"/>
                </a:solidFill>
              </a:rPr>
              <a:t>      index := (index + 1) mod 16;</a:t>
            </a:r>
          </a:p>
          <a:p>
            <a:r>
              <a:rPr lang="en-US" sz="1600">
                <a:solidFill>
                  <a:srgbClr val="FFFF00"/>
                </a:solidFill>
              </a:rPr>
              <a:t>      PADo  &lt;= conv_std_logic_vector(index, 4);</a:t>
            </a:r>
          </a:p>
          <a:p>
            <a:r>
              <a:rPr lang="en-US" sz="1600">
                <a:solidFill>
                  <a:srgbClr val="FFFF00"/>
                </a:solidFill>
              </a:rPr>
              <a:t>      if (index &gt;= 3) and (index &lt;= 7) then</a:t>
            </a:r>
          </a:p>
          <a:p>
            <a:r>
              <a:rPr lang="en-US" sz="1600">
                <a:solidFill>
                  <a:srgbClr val="FFFF00"/>
                </a:solidFill>
              </a:rPr>
              <a:t>         PAD_EN &lt;= '1';</a:t>
            </a:r>
          </a:p>
          <a:p>
            <a:r>
              <a:rPr lang="en-US" sz="1600">
                <a:solidFill>
                  <a:srgbClr val="FFFF00"/>
                </a:solidFill>
              </a:rPr>
              <a:t>      else</a:t>
            </a:r>
          </a:p>
          <a:p>
            <a:r>
              <a:rPr lang="en-US" sz="1600">
                <a:solidFill>
                  <a:srgbClr val="FFFF00"/>
                </a:solidFill>
              </a:rPr>
              <a:t>         PAD_EN &lt;= '0';</a:t>
            </a:r>
          </a:p>
          <a:p>
            <a:r>
              <a:rPr lang="en-US" sz="1600">
                <a:solidFill>
                  <a:srgbClr val="FFFF00"/>
                </a:solidFill>
              </a:rPr>
              <a:t>      end if;</a:t>
            </a:r>
          </a:p>
          <a:p>
            <a:r>
              <a:rPr lang="en-US" sz="1600">
                <a:solidFill>
                  <a:srgbClr val="FFFF00"/>
                </a:solidFill>
              </a:rPr>
              <a:t>      wait for 20 ns;</a:t>
            </a:r>
          </a:p>
          <a:p>
            <a:r>
              <a:rPr lang="en-US" sz="1600">
                <a:solidFill>
                  <a:srgbClr val="FFFF00"/>
                </a:solidFill>
              </a:rPr>
              <a:t>   end process;</a:t>
            </a:r>
          </a:p>
          <a:p>
            <a:r>
              <a:rPr lang="en-US" sz="1600"/>
              <a:t>   ----------------------------------------------</a:t>
            </a:r>
          </a:p>
          <a:p>
            <a:r>
              <a:rPr lang="en-US" sz="1600"/>
              <a:t>   SIG0 &lt;= '1' when PADHZi(1 downto 0) = "11" else '0';</a:t>
            </a:r>
          </a:p>
          <a:p>
            <a:r>
              <a:rPr lang="en-US" sz="1600"/>
              <a:t>   SIG1 &lt;= PADHZi(0) and PADHZi(1);</a:t>
            </a:r>
          </a:p>
          <a:p>
            <a:r>
              <a:rPr lang="en-US" sz="1600"/>
              <a:t>   SIG2 &lt;= '1' when PADZHi(1 downto 0) = "11" else '0';</a:t>
            </a:r>
          </a:p>
          <a:p>
            <a:r>
              <a:rPr lang="en-US" sz="1600"/>
              <a:t>   SIG3 &lt;= PADZHi(0) and PADZHi(1);</a:t>
            </a:r>
          </a:p>
          <a:p>
            <a:r>
              <a:rPr lang="en-US" sz="1600"/>
              <a:t>end BEH;</a:t>
            </a:r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8F21-74C2-4E9F-86BA-AA5887536EA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07771-84F0-479F-9CF4-ADB51A84C720}" type="slidenum">
              <a:rPr lang="en-US"/>
              <a:pPr/>
              <a:t>21</a:t>
            </a:fld>
            <a:endParaRPr lang="en-US"/>
          </a:p>
        </p:txBody>
      </p:sp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Bidirectional pad model</a:t>
            </a:r>
          </a:p>
        </p:txBody>
      </p:sp>
      <p:pic>
        <p:nvPicPr>
          <p:cNvPr id="269318" name="Picture 6" descr="10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76400"/>
            <a:ext cx="9144000" cy="4495800"/>
          </a:xfrm>
          <a:prstGeom prst="rect">
            <a:avLst/>
          </a:prstGeom>
          <a:noFill/>
        </p:spPr>
      </p:pic>
      <p:sp>
        <p:nvSpPr>
          <p:cNvPr id="269319" name="AutoShape 7"/>
          <p:cNvSpPr>
            <a:spLocks noChangeArrowheads="1"/>
          </p:cNvSpPr>
          <p:nvPr/>
        </p:nvSpPr>
        <p:spPr bwMode="auto">
          <a:xfrm>
            <a:off x="2133600" y="5334000"/>
            <a:ext cx="152400" cy="533400"/>
          </a:xfrm>
          <a:prstGeom prst="upArrow">
            <a:avLst>
              <a:gd name="adj1" fmla="val 50000"/>
              <a:gd name="adj2" fmla="val 875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9320" name="Text Box 8"/>
          <p:cNvSpPr txBox="1">
            <a:spLocks noChangeArrowheads="1"/>
          </p:cNvSpPr>
          <p:nvPr/>
        </p:nvSpPr>
        <p:spPr bwMode="auto">
          <a:xfrm>
            <a:off x="914400" y="1752600"/>
            <a:ext cx="22987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Pads are disabled</a:t>
            </a:r>
          </a:p>
        </p:txBody>
      </p:sp>
      <p:sp>
        <p:nvSpPr>
          <p:cNvPr id="269321" name="Text Box 9"/>
          <p:cNvSpPr txBox="1">
            <a:spLocks noChangeArrowheads="1"/>
          </p:cNvSpPr>
          <p:nvPr/>
        </p:nvSpPr>
        <p:spPr bwMode="auto">
          <a:xfrm>
            <a:off x="3886200" y="1752600"/>
            <a:ext cx="22304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Pads are enabled</a:t>
            </a:r>
          </a:p>
        </p:txBody>
      </p:sp>
      <p:sp>
        <p:nvSpPr>
          <p:cNvPr id="269322" name="Text Box 10"/>
          <p:cNvSpPr txBox="1">
            <a:spLocks noChangeArrowheads="1"/>
          </p:cNvSpPr>
          <p:nvPr/>
        </p:nvSpPr>
        <p:spPr bwMode="auto">
          <a:xfrm>
            <a:off x="7239000" y="1752600"/>
            <a:ext cx="11985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disabled</a:t>
            </a:r>
          </a:p>
        </p:txBody>
      </p:sp>
      <p:sp>
        <p:nvSpPr>
          <p:cNvPr id="269323" name="Text Box 11"/>
          <p:cNvSpPr txBox="1">
            <a:spLocks noChangeArrowheads="1"/>
          </p:cNvSpPr>
          <p:nvPr/>
        </p:nvSpPr>
        <p:spPr bwMode="auto">
          <a:xfrm>
            <a:off x="1127125" y="5805488"/>
            <a:ext cx="2589213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PADZHi=H so SIG2=0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F56A-B341-4DF9-84C1-7EDB259B830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2A69B-181D-4884-BA71-D12CA4275F7E}" type="slidenum">
              <a:rPr lang="en-US"/>
              <a:pPr/>
              <a:t>22</a:t>
            </a:fld>
            <a:endParaRPr lang="en-US"/>
          </a:p>
        </p:txBody>
      </p:sp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Clock distribution network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>
                <a:solidFill>
                  <a:schemeClr val="accent2"/>
                </a:solidFill>
              </a:rPr>
              <a:t>Ideal clock</a:t>
            </a:r>
            <a:r>
              <a:rPr lang="en-US" sz="2800"/>
              <a:t>: clock’s rising edges arrive at FFs at the same time</a:t>
            </a:r>
          </a:p>
          <a:p>
            <a:r>
              <a:rPr lang="en-US" sz="2800"/>
              <a:t>Real implementation: </a:t>
            </a:r>
          </a:p>
          <a:p>
            <a:pPr lvl="1"/>
            <a:r>
              <a:rPr lang="en-US" sz="2400">
                <a:solidFill>
                  <a:schemeClr val="accent2"/>
                </a:solidFill>
              </a:rPr>
              <a:t>Driving capability</a:t>
            </a:r>
            <a:r>
              <a:rPr lang="en-US" sz="2400"/>
              <a:t> of each cell is limited </a:t>
            </a:r>
          </a:p>
          <a:p>
            <a:pPr lvl="1"/>
            <a:r>
              <a:rPr lang="en-US" sz="2400"/>
              <a:t>Need a </a:t>
            </a:r>
            <a:r>
              <a:rPr lang="en-US" sz="2400">
                <a:solidFill>
                  <a:schemeClr val="accent2"/>
                </a:solidFill>
              </a:rPr>
              <a:t>network of buffers</a:t>
            </a:r>
            <a:r>
              <a:rPr lang="en-US" sz="2400"/>
              <a:t> to drive all FFs</a:t>
            </a:r>
          </a:p>
          <a:p>
            <a:pPr lvl="1"/>
            <a:r>
              <a:rPr lang="en-US" sz="2400"/>
              <a:t>In ASIC: done by </a:t>
            </a:r>
            <a:r>
              <a:rPr lang="en-US" sz="2400">
                <a:solidFill>
                  <a:schemeClr val="accent2"/>
                </a:solidFill>
              </a:rPr>
              <a:t>clock synthesis</a:t>
            </a:r>
            <a:r>
              <a:rPr lang="en-US" sz="2400"/>
              <a:t> (a step in physical synthesis)</a:t>
            </a:r>
          </a:p>
          <a:p>
            <a:pPr lvl="1"/>
            <a:r>
              <a:rPr lang="en-US" sz="2400"/>
              <a:t>In FPGA: </a:t>
            </a:r>
            <a:r>
              <a:rPr lang="en-US" sz="2400">
                <a:solidFill>
                  <a:schemeClr val="accent2"/>
                </a:solidFill>
              </a:rPr>
              <a:t>pre-fabricated clock distribution</a:t>
            </a:r>
            <a:r>
              <a:rPr lang="en-US" sz="2400"/>
              <a:t> network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08BA-E8DA-4406-B9D9-607333BF67D4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488D4-4DBB-4B19-81E2-C19304BBD572}" type="slidenum">
              <a:rPr lang="en-US"/>
              <a:pPr/>
              <a:t>23</a:t>
            </a:fld>
            <a:endParaRPr lang="en-US"/>
          </a:p>
        </p:txBody>
      </p:sp>
      <p:sp>
        <p:nvSpPr>
          <p:cNvPr id="365571" name="Rectangle 3"/>
          <p:cNvSpPr>
            <a:spLocks noChangeArrowheads="1"/>
          </p:cNvSpPr>
          <p:nvPr/>
        </p:nvSpPr>
        <p:spPr bwMode="auto">
          <a:xfrm>
            <a:off x="2286000" y="457200"/>
            <a:ext cx="5105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None/>
            </a:pPr>
            <a:r>
              <a:rPr lang="en-US" sz="4400">
                <a:solidFill>
                  <a:schemeClr val="tx2"/>
                </a:solidFill>
              </a:rPr>
              <a:t>Ideal H-routing</a:t>
            </a:r>
          </a:p>
        </p:txBody>
      </p:sp>
      <p:pic>
        <p:nvPicPr>
          <p:cNvPr id="3655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752600"/>
            <a:ext cx="2763838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55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2286000"/>
            <a:ext cx="32004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4DDE-D5CE-487F-99C8-35C8239858DA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8A5D2-6934-4A73-9313-0B1085E02446}" type="slidenum">
              <a:rPr lang="en-US"/>
              <a:pPr/>
              <a:t>24</a:t>
            </a:fld>
            <a:endParaRPr lang="en-US"/>
          </a:p>
        </p:txBody>
      </p:sp>
      <p:sp>
        <p:nvSpPr>
          <p:cNvPr id="367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228600"/>
            <a:ext cx="4724400" cy="1143000"/>
          </a:xfrm>
        </p:spPr>
        <p:txBody>
          <a:bodyPr/>
          <a:lstStyle/>
          <a:p>
            <a:r>
              <a:rPr lang="en-US"/>
              <a:t>Clock skew</a:t>
            </a:r>
          </a:p>
        </p:txBody>
      </p:sp>
      <p:sp>
        <p:nvSpPr>
          <p:cNvPr id="3676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752600"/>
            <a:ext cx="8229600" cy="99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Skew: </a:t>
            </a:r>
            <a:r>
              <a:rPr lang="en-US">
                <a:solidFill>
                  <a:srgbClr val="FFFF66"/>
                </a:solidFill>
              </a:rPr>
              <a:t>time difference</a:t>
            </a:r>
            <a:r>
              <a:rPr lang="en-US"/>
              <a:t> between two arriving clock edges  </a:t>
            </a:r>
          </a:p>
        </p:txBody>
      </p:sp>
      <p:pic>
        <p:nvPicPr>
          <p:cNvPr id="3676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41625"/>
            <a:ext cx="716280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BF63-1135-474C-8A75-1C6D22A61F09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A0C4F-6811-4823-B887-65E65FA6C54C}" type="slidenum">
              <a:rPr lang="en-US"/>
              <a:pPr/>
              <a:t>25</a:t>
            </a:fld>
            <a:endParaRPr lang="en-US"/>
          </a:p>
        </p:txBody>
      </p:sp>
      <p:sp>
        <p:nvSpPr>
          <p:cNvPr id="36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81000"/>
            <a:ext cx="5715000" cy="1143000"/>
          </a:xfrm>
        </p:spPr>
        <p:txBody>
          <a:bodyPr/>
          <a:lstStyle/>
          <a:p>
            <a:r>
              <a:rPr lang="en-US"/>
              <a:t>Timing analysis</a:t>
            </a:r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05000"/>
            <a:ext cx="7772400" cy="4114800"/>
          </a:xfrm>
        </p:spPr>
        <p:txBody>
          <a:bodyPr/>
          <a:lstStyle/>
          <a:p>
            <a:r>
              <a:rPr lang="en-US" sz="2800"/>
              <a:t>Setup time constraint (impact on max clock rate)</a:t>
            </a:r>
          </a:p>
          <a:p>
            <a:r>
              <a:rPr lang="en-US" sz="2800"/>
              <a:t>Hold time constraint</a:t>
            </a:r>
          </a:p>
        </p:txBody>
      </p:sp>
      <p:pic>
        <p:nvPicPr>
          <p:cNvPr id="369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971800"/>
            <a:ext cx="4953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9669" name="Line 5"/>
          <p:cNvSpPr>
            <a:spLocks noChangeShapeType="1"/>
          </p:cNvSpPr>
          <p:nvPr/>
        </p:nvSpPr>
        <p:spPr bwMode="auto">
          <a:xfrm>
            <a:off x="2743200" y="4219575"/>
            <a:ext cx="0" cy="304800"/>
          </a:xfrm>
          <a:prstGeom prst="line">
            <a:avLst/>
          </a:prstGeom>
          <a:noFill/>
          <a:ln w="38100">
            <a:solidFill>
              <a:srgbClr val="D60093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5E60F-3DDD-47E6-BF98-80752A76A2CB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DE68A-B2A7-4712-B8AF-741BD3C31F96}" type="slidenum">
              <a:rPr lang="en-US"/>
              <a:pPr/>
              <a:t>26</a:t>
            </a:fld>
            <a:endParaRPr lang="en-US"/>
          </a:p>
        </p:txBody>
      </p:sp>
      <p:pic>
        <p:nvPicPr>
          <p:cNvPr id="371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"/>
            <a:ext cx="914400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1715" name="Line 3"/>
          <p:cNvSpPr>
            <a:spLocks noChangeShapeType="1"/>
          </p:cNvSpPr>
          <p:nvPr/>
        </p:nvSpPr>
        <p:spPr bwMode="auto">
          <a:xfrm>
            <a:off x="1600200" y="1371600"/>
            <a:ext cx="685800" cy="2514600"/>
          </a:xfrm>
          <a:prstGeom prst="line">
            <a:avLst/>
          </a:prstGeom>
          <a:noFill/>
          <a:ln w="38100">
            <a:solidFill>
              <a:srgbClr val="D60093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16" name="Line 4"/>
          <p:cNvSpPr>
            <a:spLocks noChangeShapeType="1"/>
          </p:cNvSpPr>
          <p:nvPr/>
        </p:nvSpPr>
        <p:spPr bwMode="auto">
          <a:xfrm>
            <a:off x="2362200" y="3962400"/>
            <a:ext cx="1143000" cy="838200"/>
          </a:xfrm>
          <a:prstGeom prst="line">
            <a:avLst/>
          </a:prstGeom>
          <a:noFill/>
          <a:ln w="38100">
            <a:solidFill>
              <a:srgbClr val="D60093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17" name="Text Box 5"/>
          <p:cNvSpPr txBox="1">
            <a:spLocks noChangeArrowheads="1"/>
          </p:cNvSpPr>
          <p:nvPr/>
        </p:nvSpPr>
        <p:spPr bwMode="auto">
          <a:xfrm>
            <a:off x="3641725" y="4329113"/>
            <a:ext cx="1984375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2"/>
                </a:solidFill>
              </a:rPr>
              <a:t>Maximum logic delay</a:t>
            </a:r>
            <a:endParaRPr lang="pl-PL" sz="1600">
              <a:solidFill>
                <a:schemeClr val="bg2"/>
              </a:solidFill>
            </a:endParaRPr>
          </a:p>
        </p:txBody>
      </p:sp>
      <p:sp>
        <p:nvSpPr>
          <p:cNvPr id="371718" name="Line 6"/>
          <p:cNvSpPr>
            <a:spLocks noChangeShapeType="1"/>
          </p:cNvSpPr>
          <p:nvPr/>
        </p:nvSpPr>
        <p:spPr bwMode="auto">
          <a:xfrm flipH="1">
            <a:off x="3200400" y="4495800"/>
            <a:ext cx="381000" cy="2286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19" name="Text Box 7"/>
          <p:cNvSpPr txBox="1">
            <a:spLocks noChangeArrowheads="1"/>
          </p:cNvSpPr>
          <p:nvPr/>
        </p:nvSpPr>
        <p:spPr bwMode="auto">
          <a:xfrm>
            <a:off x="3657600" y="5791200"/>
            <a:ext cx="1951038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2"/>
                </a:solidFill>
              </a:rPr>
              <a:t>Minimum logic delay</a:t>
            </a:r>
            <a:endParaRPr lang="pl-PL" sz="1600">
              <a:solidFill>
                <a:schemeClr val="bg2"/>
              </a:solidFill>
            </a:endParaRPr>
          </a:p>
        </p:txBody>
      </p:sp>
      <p:sp>
        <p:nvSpPr>
          <p:cNvPr id="371720" name="Line 8"/>
          <p:cNvSpPr>
            <a:spLocks noChangeShapeType="1"/>
          </p:cNvSpPr>
          <p:nvPr/>
        </p:nvSpPr>
        <p:spPr bwMode="auto">
          <a:xfrm flipH="1">
            <a:off x="3200400" y="5943600"/>
            <a:ext cx="381000" cy="3048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21" name="Text Box 9"/>
          <p:cNvSpPr txBox="1">
            <a:spLocks noChangeArrowheads="1"/>
          </p:cNvSpPr>
          <p:nvPr/>
        </p:nvSpPr>
        <p:spPr bwMode="auto">
          <a:xfrm>
            <a:off x="2819400" y="2286000"/>
            <a:ext cx="1709738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2"/>
                </a:solidFill>
              </a:rPr>
              <a:t>New data obtained</a:t>
            </a:r>
            <a:endParaRPr lang="pl-PL" sz="1600">
              <a:solidFill>
                <a:schemeClr val="bg2"/>
              </a:solidFill>
            </a:endParaRPr>
          </a:p>
        </p:txBody>
      </p:sp>
      <p:sp>
        <p:nvSpPr>
          <p:cNvPr id="371722" name="Line 10"/>
          <p:cNvSpPr>
            <a:spLocks noChangeShapeType="1"/>
          </p:cNvSpPr>
          <p:nvPr/>
        </p:nvSpPr>
        <p:spPr bwMode="auto">
          <a:xfrm flipH="1">
            <a:off x="2743200" y="2209800"/>
            <a:ext cx="381000" cy="0"/>
          </a:xfrm>
          <a:prstGeom prst="line">
            <a:avLst/>
          </a:prstGeom>
          <a:noFill/>
          <a:ln w="57150">
            <a:solidFill>
              <a:srgbClr val="0099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23" name="Text Box 11"/>
          <p:cNvSpPr txBox="1">
            <a:spLocks noChangeArrowheads="1"/>
          </p:cNvSpPr>
          <p:nvPr/>
        </p:nvSpPr>
        <p:spPr bwMode="auto">
          <a:xfrm>
            <a:off x="457200" y="609600"/>
            <a:ext cx="173355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2"/>
                </a:solidFill>
              </a:rPr>
              <a:t>Old data processed</a:t>
            </a:r>
            <a:endParaRPr lang="pl-PL" sz="1600">
              <a:solidFill>
                <a:schemeClr val="bg2"/>
              </a:solidFill>
            </a:endParaRPr>
          </a:p>
        </p:txBody>
      </p:sp>
      <p:sp>
        <p:nvSpPr>
          <p:cNvPr id="371724" name="Line 12"/>
          <p:cNvSpPr>
            <a:spLocks noChangeShapeType="1"/>
          </p:cNvSpPr>
          <p:nvPr/>
        </p:nvSpPr>
        <p:spPr bwMode="auto">
          <a:xfrm>
            <a:off x="1752600" y="990600"/>
            <a:ext cx="381000" cy="0"/>
          </a:xfrm>
          <a:prstGeom prst="line">
            <a:avLst/>
          </a:prstGeom>
          <a:noFill/>
          <a:ln w="57150">
            <a:solidFill>
              <a:srgbClr val="0099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25" name="Line 13"/>
          <p:cNvSpPr>
            <a:spLocks noChangeShapeType="1"/>
          </p:cNvSpPr>
          <p:nvPr/>
        </p:nvSpPr>
        <p:spPr bwMode="auto">
          <a:xfrm>
            <a:off x="3810000" y="762000"/>
            <a:ext cx="3276600" cy="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1727" name="Oval 15"/>
          <p:cNvSpPr>
            <a:spLocks noChangeArrowheads="1"/>
          </p:cNvSpPr>
          <p:nvPr/>
        </p:nvSpPr>
        <p:spPr bwMode="auto">
          <a:xfrm>
            <a:off x="3429000" y="228600"/>
            <a:ext cx="4191000" cy="1143000"/>
          </a:xfrm>
          <a:prstGeom prst="ellipse">
            <a:avLst/>
          </a:prstGeom>
          <a:noFill/>
          <a:ln w="12700">
            <a:solidFill>
              <a:srgbClr val="2D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6253C-5FB5-46EA-98AA-4028730B3733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58AFD-6A90-4BD0-8A8C-F29FA41928F3}" type="slidenum">
              <a:rPr lang="en-US"/>
              <a:pPr/>
              <a:t>27</a:t>
            </a:fld>
            <a:endParaRPr lang="en-US"/>
          </a:p>
        </p:txBody>
      </p:sp>
      <p:sp>
        <p:nvSpPr>
          <p:cNvPr id="3737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28600" y="5791200"/>
            <a:ext cx="8686800" cy="7477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Clock skew actually helps increasing clock rate in this </a:t>
            </a:r>
            <a:r>
              <a:rPr lang="en-US" sz="2400" dirty="0" smtClean="0"/>
              <a:t>case </a:t>
            </a:r>
            <a:endParaRPr lang="en-US" sz="2400" dirty="0"/>
          </a:p>
        </p:txBody>
      </p:sp>
      <p:sp>
        <p:nvSpPr>
          <p:cNvPr id="373768" name="Rectangle 8"/>
          <p:cNvSpPr>
            <a:spLocks noGrp="1" noChangeArrowheads="1"/>
          </p:cNvSpPr>
          <p:nvPr>
            <p:ph type="title"/>
          </p:nvPr>
        </p:nvSpPr>
        <p:spPr>
          <a:xfrm>
            <a:off x="2209800" y="381000"/>
            <a:ext cx="5715000" cy="1143000"/>
          </a:xfrm>
          <a:noFill/>
          <a:ln/>
        </p:spPr>
        <p:txBody>
          <a:bodyPr/>
          <a:lstStyle/>
          <a:p>
            <a:r>
              <a:rPr lang="en-US"/>
              <a:t>Timing analysis</a:t>
            </a:r>
          </a:p>
        </p:txBody>
      </p:sp>
      <p:grpSp>
        <p:nvGrpSpPr>
          <p:cNvPr id="373775" name="Group 15"/>
          <p:cNvGrpSpPr>
            <a:grpSpLocks/>
          </p:cNvGrpSpPr>
          <p:nvPr/>
        </p:nvGrpSpPr>
        <p:grpSpPr bwMode="auto">
          <a:xfrm>
            <a:off x="76200" y="3581400"/>
            <a:ext cx="4114800" cy="2166938"/>
            <a:chOff x="720" y="1584"/>
            <a:chExt cx="3072" cy="1893"/>
          </a:xfrm>
        </p:grpSpPr>
        <p:pic>
          <p:nvPicPr>
            <p:cNvPr id="37376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20" y="1584"/>
              <a:ext cx="720" cy="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376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0" y="1968"/>
              <a:ext cx="1968" cy="3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3764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20" y="2304"/>
              <a:ext cx="2623" cy="3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3765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20" y="2640"/>
              <a:ext cx="2832" cy="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3766" name="Picture 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20" y="2976"/>
              <a:ext cx="3024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73769" name="Rectangle 9"/>
            <p:cNvSpPr>
              <a:spLocks noChangeArrowheads="1"/>
            </p:cNvSpPr>
            <p:nvPr/>
          </p:nvSpPr>
          <p:spPr bwMode="auto">
            <a:xfrm>
              <a:off x="1440" y="1593"/>
              <a:ext cx="2352" cy="432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3771" name="Rectangle 11"/>
            <p:cNvSpPr>
              <a:spLocks noChangeArrowheads="1"/>
            </p:cNvSpPr>
            <p:nvPr/>
          </p:nvSpPr>
          <p:spPr bwMode="auto">
            <a:xfrm>
              <a:off x="2640" y="1968"/>
              <a:ext cx="1152" cy="384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3772" name="Rectangle 12"/>
            <p:cNvSpPr>
              <a:spLocks noChangeArrowheads="1"/>
            </p:cNvSpPr>
            <p:nvPr/>
          </p:nvSpPr>
          <p:spPr bwMode="auto">
            <a:xfrm>
              <a:off x="3312" y="2256"/>
              <a:ext cx="480" cy="432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3773" name="Rectangle 13"/>
            <p:cNvSpPr>
              <a:spLocks noChangeArrowheads="1"/>
            </p:cNvSpPr>
            <p:nvPr/>
          </p:nvSpPr>
          <p:spPr bwMode="auto">
            <a:xfrm>
              <a:off x="3543" y="2640"/>
              <a:ext cx="249" cy="384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3774" name="Rectangle 14"/>
            <p:cNvSpPr>
              <a:spLocks noChangeArrowheads="1"/>
            </p:cNvSpPr>
            <p:nvPr/>
          </p:nvSpPr>
          <p:spPr bwMode="auto">
            <a:xfrm>
              <a:off x="3696" y="2997"/>
              <a:ext cx="96" cy="480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3776" name="Text Box 16"/>
          <p:cNvSpPr txBox="1">
            <a:spLocks noChangeArrowheads="1"/>
          </p:cNvSpPr>
          <p:nvPr/>
        </p:nvSpPr>
        <p:spPr bwMode="auto">
          <a:xfrm>
            <a:off x="228600" y="2133600"/>
            <a:ext cx="3829895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</a:rPr>
              <a:t>Signal must arrive before it is</a:t>
            </a:r>
          </a:p>
          <a:p>
            <a:r>
              <a:rPr lang="en-US" sz="2400" dirty="0">
                <a:solidFill>
                  <a:srgbClr val="FFFF00"/>
                </a:solidFill>
              </a:rPr>
              <a:t> processed by the next stage</a:t>
            </a:r>
            <a:endParaRPr lang="pl-PL" sz="2400" dirty="0">
              <a:solidFill>
                <a:srgbClr val="FFFF00"/>
              </a:solidFill>
            </a:endParaRPr>
          </a:p>
        </p:txBody>
      </p:sp>
      <p:sp>
        <p:nvSpPr>
          <p:cNvPr id="373777" name="Text Box 17"/>
          <p:cNvSpPr txBox="1">
            <a:spLocks noChangeArrowheads="1"/>
          </p:cNvSpPr>
          <p:nvPr/>
        </p:nvSpPr>
        <p:spPr bwMode="auto">
          <a:xfrm>
            <a:off x="4648200" y="5257800"/>
            <a:ext cx="4495800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FF66"/>
                </a:solidFill>
              </a:rPr>
              <a:t>Minimum </a:t>
            </a:r>
            <a:r>
              <a:rPr lang="en-US" sz="2400" dirty="0" smtClean="0">
                <a:solidFill>
                  <a:srgbClr val="FFFF66"/>
                </a:solidFill>
              </a:rPr>
              <a:t>clock period is </a:t>
            </a:r>
            <a:r>
              <a:rPr lang="en-US" sz="2400" dirty="0">
                <a:solidFill>
                  <a:srgbClr val="FFFF66"/>
                </a:solidFill>
              </a:rPr>
              <a:t>reduced</a:t>
            </a:r>
            <a:endParaRPr lang="pl-PL" sz="2400" dirty="0">
              <a:solidFill>
                <a:srgbClr val="FFFF66"/>
              </a:solidFill>
            </a:endParaRPr>
          </a:p>
        </p:txBody>
      </p:sp>
      <p:sp>
        <p:nvSpPr>
          <p:cNvPr id="373778" name="Line 18"/>
          <p:cNvSpPr>
            <a:spLocks noChangeShapeType="1"/>
          </p:cNvSpPr>
          <p:nvPr/>
        </p:nvSpPr>
        <p:spPr bwMode="auto">
          <a:xfrm flipH="1">
            <a:off x="4191000" y="5486400"/>
            <a:ext cx="304800" cy="0"/>
          </a:xfrm>
          <a:prstGeom prst="line">
            <a:avLst/>
          </a:prstGeom>
          <a:noFill/>
          <a:ln w="57150">
            <a:solidFill>
              <a:srgbClr val="D60093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19600" y="1828800"/>
            <a:ext cx="456343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1C88-7960-438C-93BD-2AB0F27C8E88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5F367-1B9D-45D7-807D-18FB3F209292}" type="slidenum">
              <a:rPr lang="en-US"/>
              <a:pPr/>
              <a:t>28</a:t>
            </a:fld>
            <a:endParaRPr lang="en-US"/>
          </a:p>
        </p:txBody>
      </p:sp>
      <p:sp>
        <p:nvSpPr>
          <p:cNvPr id="37581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2286000"/>
            <a:ext cx="4343400" cy="914400"/>
          </a:xfrm>
        </p:spPr>
        <p:txBody>
          <a:bodyPr/>
          <a:lstStyle/>
          <a:p>
            <a:r>
              <a:rPr lang="en-US" sz="2400"/>
              <a:t>If the clock signal travels from the opposite direction</a:t>
            </a:r>
          </a:p>
        </p:txBody>
      </p:sp>
      <p:pic>
        <p:nvPicPr>
          <p:cNvPr id="3758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429000"/>
            <a:ext cx="4343400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5812" name="Rectangle 4"/>
          <p:cNvSpPr>
            <a:spLocks noChangeArrowheads="1"/>
          </p:cNvSpPr>
          <p:nvPr/>
        </p:nvSpPr>
        <p:spPr bwMode="auto">
          <a:xfrm>
            <a:off x="0" y="4419600"/>
            <a:ext cx="4724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r>
              <a:rPr lang="en-US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Normally we have to consider the worst case since</a:t>
            </a:r>
          </a:p>
          <a:p>
            <a:pPr marL="742950" lvl="1" indent="-28575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r>
              <a:rPr lang="en-US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No control on clock routing during synthesis</a:t>
            </a:r>
          </a:p>
          <a:p>
            <a:pPr marL="742950" lvl="1" indent="-28575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r>
              <a:rPr lang="en-US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Multiple feedback paths</a:t>
            </a:r>
          </a:p>
          <a:p>
            <a:pPr marL="742950" lvl="1" indent="-28575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endParaRPr lang="en-US" sz="24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375815" name="Group 7"/>
          <p:cNvGrpSpPr>
            <a:grpSpLocks/>
          </p:cNvGrpSpPr>
          <p:nvPr/>
        </p:nvGrpSpPr>
        <p:grpSpPr bwMode="auto">
          <a:xfrm>
            <a:off x="4724400" y="2362200"/>
            <a:ext cx="4419600" cy="3387725"/>
            <a:chOff x="2976" y="2186"/>
            <a:chExt cx="2784" cy="2134"/>
          </a:xfrm>
        </p:grpSpPr>
        <p:pic>
          <p:nvPicPr>
            <p:cNvPr id="375813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976" y="2186"/>
              <a:ext cx="2784" cy="2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75814" name="Line 6"/>
            <p:cNvSpPr>
              <a:spLocks noChangeShapeType="1"/>
            </p:cNvSpPr>
            <p:nvPr/>
          </p:nvSpPr>
          <p:spPr bwMode="auto">
            <a:xfrm>
              <a:off x="3351" y="4002"/>
              <a:ext cx="0" cy="192"/>
            </a:xfrm>
            <a:prstGeom prst="line">
              <a:avLst/>
            </a:prstGeom>
            <a:noFill/>
            <a:ln w="38100">
              <a:solidFill>
                <a:srgbClr val="D60093"/>
              </a:solidFill>
              <a:round/>
              <a:headEnd type="triangle" w="med" len="med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5816" name="Rectangle 8"/>
          <p:cNvSpPr>
            <a:spLocks noChangeArrowheads="1"/>
          </p:cNvSpPr>
          <p:nvPr/>
        </p:nvSpPr>
        <p:spPr bwMode="auto">
          <a:xfrm>
            <a:off x="2209800" y="381000"/>
            <a:ext cx="571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470" dir="2700000" algn="ctr" rotWithShape="0">
              <a:schemeClr val="bg2"/>
            </a:outerShdw>
          </a:effectLst>
        </p:spPr>
        <p:txBody>
          <a:bodyPr lIns="92075" tIns="46038" rIns="92075" bIns="46038" anchor="ctr"/>
          <a:lstStyle/>
          <a:p>
            <a:r>
              <a:rPr lang="en-US" sz="4400">
                <a:solidFill>
                  <a:schemeClr val="tx2"/>
                </a:solidFill>
              </a:rPr>
              <a:t>Timing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D7C-F17C-479D-A07A-89B4365DD77B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D894-8E7D-46E7-8C6F-18A5E1422CF3}" type="slidenum">
              <a:rPr lang="en-US"/>
              <a:pPr/>
              <a:t>29</a:t>
            </a:fld>
            <a:endParaRPr lang="en-US"/>
          </a:p>
        </p:txBody>
      </p:sp>
      <p:grpSp>
        <p:nvGrpSpPr>
          <p:cNvPr id="384002" name="Group 2"/>
          <p:cNvGrpSpPr>
            <a:grpSpLocks/>
          </p:cNvGrpSpPr>
          <p:nvPr/>
        </p:nvGrpSpPr>
        <p:grpSpPr bwMode="auto">
          <a:xfrm>
            <a:off x="0" y="76200"/>
            <a:ext cx="9144000" cy="6781800"/>
            <a:chOff x="0" y="48"/>
            <a:chExt cx="5760" cy="4272"/>
          </a:xfrm>
        </p:grpSpPr>
        <p:pic>
          <p:nvPicPr>
            <p:cNvPr id="38400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48"/>
              <a:ext cx="5760" cy="4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4004" name="Line 4"/>
            <p:cNvSpPr>
              <a:spLocks noChangeShapeType="1"/>
            </p:cNvSpPr>
            <p:nvPr/>
          </p:nvSpPr>
          <p:spPr bwMode="auto">
            <a:xfrm>
              <a:off x="1008" y="864"/>
              <a:ext cx="432" cy="1584"/>
            </a:xfrm>
            <a:prstGeom prst="line">
              <a:avLst/>
            </a:prstGeom>
            <a:noFill/>
            <a:ln w="38100">
              <a:solidFill>
                <a:srgbClr val="D60093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05" name="Line 5"/>
            <p:cNvSpPr>
              <a:spLocks noChangeShapeType="1"/>
            </p:cNvSpPr>
            <p:nvPr/>
          </p:nvSpPr>
          <p:spPr bwMode="auto">
            <a:xfrm>
              <a:off x="1488" y="2496"/>
              <a:ext cx="720" cy="528"/>
            </a:xfrm>
            <a:prstGeom prst="line">
              <a:avLst/>
            </a:prstGeom>
            <a:noFill/>
            <a:ln w="38100">
              <a:solidFill>
                <a:srgbClr val="D60093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06" name="Text Box 6"/>
            <p:cNvSpPr txBox="1">
              <a:spLocks noChangeArrowheads="1"/>
            </p:cNvSpPr>
            <p:nvPr/>
          </p:nvSpPr>
          <p:spPr bwMode="auto">
            <a:xfrm>
              <a:off x="2294" y="2727"/>
              <a:ext cx="1250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2"/>
                  </a:solidFill>
                </a:rPr>
                <a:t>Maximum logic delay</a:t>
              </a:r>
              <a:endParaRPr lang="pl-PL" sz="1600">
                <a:solidFill>
                  <a:schemeClr val="bg2"/>
                </a:solidFill>
              </a:endParaRPr>
            </a:p>
          </p:txBody>
        </p:sp>
        <p:sp>
          <p:nvSpPr>
            <p:cNvPr id="384007" name="Line 7"/>
            <p:cNvSpPr>
              <a:spLocks noChangeShapeType="1"/>
            </p:cNvSpPr>
            <p:nvPr/>
          </p:nvSpPr>
          <p:spPr bwMode="auto">
            <a:xfrm flipH="1">
              <a:off x="2016" y="2832"/>
              <a:ext cx="240" cy="144"/>
            </a:xfrm>
            <a:prstGeom prst="line">
              <a:avLst/>
            </a:prstGeom>
            <a:noFill/>
            <a:ln w="12700">
              <a:solidFill>
                <a:schemeClr val="bg2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08" name="Text Box 8"/>
            <p:cNvSpPr txBox="1">
              <a:spLocks noChangeArrowheads="1"/>
            </p:cNvSpPr>
            <p:nvPr/>
          </p:nvSpPr>
          <p:spPr bwMode="auto">
            <a:xfrm>
              <a:off x="2304" y="3648"/>
              <a:ext cx="1229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2"/>
                  </a:solidFill>
                </a:rPr>
                <a:t>Minimum logic delay</a:t>
              </a:r>
              <a:endParaRPr lang="pl-PL" sz="1600">
                <a:solidFill>
                  <a:schemeClr val="bg2"/>
                </a:solidFill>
              </a:endParaRPr>
            </a:p>
          </p:txBody>
        </p:sp>
        <p:sp>
          <p:nvSpPr>
            <p:cNvPr id="384009" name="Line 9"/>
            <p:cNvSpPr>
              <a:spLocks noChangeShapeType="1"/>
            </p:cNvSpPr>
            <p:nvPr/>
          </p:nvSpPr>
          <p:spPr bwMode="auto">
            <a:xfrm flipH="1">
              <a:off x="2016" y="3744"/>
              <a:ext cx="240" cy="192"/>
            </a:xfrm>
            <a:prstGeom prst="line">
              <a:avLst/>
            </a:prstGeom>
            <a:noFill/>
            <a:ln w="12700">
              <a:solidFill>
                <a:schemeClr val="bg2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10" name="Text Box 10"/>
            <p:cNvSpPr txBox="1">
              <a:spLocks noChangeArrowheads="1"/>
            </p:cNvSpPr>
            <p:nvPr/>
          </p:nvSpPr>
          <p:spPr bwMode="auto">
            <a:xfrm>
              <a:off x="1776" y="1440"/>
              <a:ext cx="1077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2"/>
                  </a:solidFill>
                </a:rPr>
                <a:t>New data obtained</a:t>
              </a:r>
              <a:endParaRPr lang="pl-PL" sz="1600">
                <a:solidFill>
                  <a:schemeClr val="bg2"/>
                </a:solidFill>
              </a:endParaRPr>
            </a:p>
          </p:txBody>
        </p:sp>
        <p:sp>
          <p:nvSpPr>
            <p:cNvPr id="384011" name="Line 11"/>
            <p:cNvSpPr>
              <a:spLocks noChangeShapeType="1"/>
            </p:cNvSpPr>
            <p:nvPr/>
          </p:nvSpPr>
          <p:spPr bwMode="auto">
            <a:xfrm flipH="1">
              <a:off x="1728" y="1392"/>
              <a:ext cx="240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12" name="Text Box 12"/>
            <p:cNvSpPr txBox="1">
              <a:spLocks noChangeArrowheads="1"/>
            </p:cNvSpPr>
            <p:nvPr/>
          </p:nvSpPr>
          <p:spPr bwMode="auto">
            <a:xfrm>
              <a:off x="288" y="384"/>
              <a:ext cx="1092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2"/>
                  </a:solidFill>
                </a:rPr>
                <a:t>Old data processed</a:t>
              </a:r>
              <a:endParaRPr lang="pl-PL" sz="1600">
                <a:solidFill>
                  <a:schemeClr val="bg2"/>
                </a:solidFill>
              </a:endParaRPr>
            </a:p>
          </p:txBody>
        </p:sp>
        <p:sp>
          <p:nvSpPr>
            <p:cNvPr id="384013" name="Line 13"/>
            <p:cNvSpPr>
              <a:spLocks noChangeShapeType="1"/>
            </p:cNvSpPr>
            <p:nvPr/>
          </p:nvSpPr>
          <p:spPr bwMode="auto">
            <a:xfrm>
              <a:off x="1104" y="624"/>
              <a:ext cx="240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014" name="Line 14"/>
            <p:cNvSpPr>
              <a:spLocks noChangeShapeType="1"/>
            </p:cNvSpPr>
            <p:nvPr/>
          </p:nvSpPr>
          <p:spPr bwMode="auto">
            <a:xfrm>
              <a:off x="2400" y="240"/>
              <a:ext cx="2064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4015" name="Oval 15"/>
          <p:cNvSpPr>
            <a:spLocks noChangeArrowheads="1"/>
          </p:cNvSpPr>
          <p:nvPr/>
        </p:nvSpPr>
        <p:spPr bwMode="auto">
          <a:xfrm>
            <a:off x="1828800" y="152400"/>
            <a:ext cx="1371600" cy="1524000"/>
          </a:xfrm>
          <a:prstGeom prst="ellipse">
            <a:avLst/>
          </a:prstGeom>
          <a:noFill/>
          <a:ln w="12700">
            <a:solidFill>
              <a:srgbClr val="2D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AB421-37B0-47FA-8E04-76C437967863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1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117F-1134-4237-901C-5C4C379B0112}" type="slidenum">
              <a:rPr lang="en-US"/>
              <a:pPr/>
              <a:t>30</a:t>
            </a:fld>
            <a:endParaRPr lang="en-US"/>
          </a:p>
        </p:txBody>
      </p:sp>
      <p:sp>
        <p:nvSpPr>
          <p:cNvPr id="37785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600200" y="457200"/>
            <a:ext cx="5867400" cy="7620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sz="4400">
                <a:solidFill>
                  <a:schemeClr val="tx2"/>
                </a:solidFill>
                <a:effectLst/>
              </a:rPr>
              <a:t>Hold time constraint</a:t>
            </a:r>
            <a:r>
              <a:rPr lang="en-US"/>
              <a:t> </a:t>
            </a:r>
          </a:p>
        </p:txBody>
      </p:sp>
      <p:sp>
        <p:nvSpPr>
          <p:cNvPr id="377864" name="Rectangle 8"/>
          <p:cNvSpPr>
            <a:spLocks noChangeArrowheads="1"/>
          </p:cNvSpPr>
          <p:nvPr/>
        </p:nvSpPr>
        <p:spPr bwMode="auto">
          <a:xfrm>
            <a:off x="381000" y="5257800"/>
            <a:ext cx="8229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r>
              <a:rPr lang="en-US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Skew may </a:t>
            </a:r>
            <a:r>
              <a:rPr lang="en-US" sz="24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reduce hold time margin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Char char="ä"/>
            </a:pPr>
            <a:r>
              <a:rPr lang="en-US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Hold time violation cannot be corrected in RT level </a:t>
            </a:r>
          </a:p>
        </p:txBody>
      </p:sp>
      <p:grpSp>
        <p:nvGrpSpPr>
          <p:cNvPr id="377871" name="Group 15"/>
          <p:cNvGrpSpPr>
            <a:grpSpLocks/>
          </p:cNvGrpSpPr>
          <p:nvPr/>
        </p:nvGrpSpPr>
        <p:grpSpPr bwMode="auto">
          <a:xfrm>
            <a:off x="457200" y="2590800"/>
            <a:ext cx="2895600" cy="2590800"/>
            <a:chOff x="816" y="1200"/>
            <a:chExt cx="2400" cy="2112"/>
          </a:xfrm>
        </p:grpSpPr>
        <p:pic>
          <p:nvPicPr>
            <p:cNvPr id="37785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70" y="1200"/>
              <a:ext cx="1008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7860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64" y="1536"/>
              <a:ext cx="235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7861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7" y="2016"/>
              <a:ext cx="1872" cy="3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7862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73" y="2352"/>
              <a:ext cx="2304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77863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70" y="2736"/>
              <a:ext cx="1488" cy="5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77865" name="Rectangle 9"/>
            <p:cNvSpPr>
              <a:spLocks noChangeArrowheads="1"/>
            </p:cNvSpPr>
            <p:nvPr/>
          </p:nvSpPr>
          <p:spPr bwMode="auto">
            <a:xfrm>
              <a:off x="1824" y="1200"/>
              <a:ext cx="1392" cy="384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7866" name="Rectangle 10"/>
            <p:cNvSpPr>
              <a:spLocks noChangeArrowheads="1"/>
            </p:cNvSpPr>
            <p:nvPr/>
          </p:nvSpPr>
          <p:spPr bwMode="auto">
            <a:xfrm>
              <a:off x="2352" y="2814"/>
              <a:ext cx="816" cy="480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7867" name="Rectangle 11"/>
            <p:cNvSpPr>
              <a:spLocks noChangeArrowheads="1"/>
            </p:cNvSpPr>
            <p:nvPr/>
          </p:nvSpPr>
          <p:spPr bwMode="auto">
            <a:xfrm>
              <a:off x="2736" y="2064"/>
              <a:ext cx="480" cy="336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7868" name="Rectangle 12"/>
            <p:cNvSpPr>
              <a:spLocks noChangeArrowheads="1"/>
            </p:cNvSpPr>
            <p:nvPr/>
          </p:nvSpPr>
          <p:spPr bwMode="auto">
            <a:xfrm>
              <a:off x="3120" y="2334"/>
              <a:ext cx="96" cy="960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7869" name="Rectangle 13"/>
            <p:cNvSpPr>
              <a:spLocks noChangeArrowheads="1"/>
            </p:cNvSpPr>
            <p:nvPr/>
          </p:nvSpPr>
          <p:spPr bwMode="auto">
            <a:xfrm>
              <a:off x="816" y="1200"/>
              <a:ext cx="96" cy="2112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7870" name="Rectangle 14"/>
            <p:cNvSpPr>
              <a:spLocks noChangeArrowheads="1"/>
            </p:cNvSpPr>
            <p:nvPr/>
          </p:nvSpPr>
          <p:spPr bwMode="auto">
            <a:xfrm>
              <a:off x="816" y="3216"/>
              <a:ext cx="2400" cy="96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19600" y="1828800"/>
            <a:ext cx="456343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35F0-D25E-40DA-B486-B9D9E1D8B8B3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4B6A-26E1-4266-8B91-E60FA29D9D57}" type="slidenum">
              <a:rPr lang="en-US"/>
              <a:pPr/>
              <a:t>31</a:t>
            </a:fld>
            <a:endParaRPr lang="en-US"/>
          </a:p>
        </p:txBody>
      </p:sp>
      <p:sp>
        <p:nvSpPr>
          <p:cNvPr id="379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8534400" cy="4724400"/>
          </a:xfrm>
        </p:spPr>
        <p:txBody>
          <a:bodyPr/>
          <a:lstStyle/>
          <a:p>
            <a:pPr lvl="1"/>
            <a:r>
              <a:rPr lang="en-US">
                <a:solidFill>
                  <a:srgbClr val="FFFF66"/>
                </a:solidFill>
              </a:rPr>
              <a:t>Clock skew</a:t>
            </a:r>
            <a:r>
              <a:rPr lang="en-US"/>
              <a:t> normally has negative impact on synchronous sequential circuit</a:t>
            </a:r>
          </a:p>
          <a:p>
            <a:pPr lvl="1"/>
            <a:r>
              <a:rPr lang="en-US"/>
              <a:t>Effect on </a:t>
            </a:r>
            <a:r>
              <a:rPr lang="en-US">
                <a:solidFill>
                  <a:srgbClr val="FFFF66"/>
                </a:solidFill>
              </a:rPr>
              <a:t>setup time constraint</a:t>
            </a:r>
            <a:r>
              <a:rPr lang="en-US"/>
              <a:t>: require to increase clock period (i.e., reduce clock rate) </a:t>
            </a:r>
          </a:p>
          <a:p>
            <a:pPr lvl="1"/>
            <a:r>
              <a:rPr lang="en-US"/>
              <a:t>Effect on hold time constraint: </a:t>
            </a:r>
          </a:p>
          <a:p>
            <a:pPr lvl="2">
              <a:buFont typeface="Monotype Sorts" pitchFamily="2" charset="2"/>
              <a:buNone/>
            </a:pPr>
            <a:r>
              <a:rPr lang="en-US"/>
              <a:t>-may introduce </a:t>
            </a:r>
            <a:r>
              <a:rPr lang="en-US">
                <a:solidFill>
                  <a:srgbClr val="FFFF66"/>
                </a:solidFill>
              </a:rPr>
              <a:t>hold time violation</a:t>
            </a:r>
            <a:r>
              <a:rPr lang="en-US"/>
              <a:t> </a:t>
            </a:r>
          </a:p>
          <a:p>
            <a:pPr lvl="2">
              <a:buFont typeface="Monotype Sorts" pitchFamily="2" charset="2"/>
              <a:buNone/>
            </a:pPr>
            <a:r>
              <a:rPr lang="en-US"/>
              <a:t>-Can only be fixed during physical synthesis: re-route clock; re-place register  and comb logic;  add artificial delay logic</a:t>
            </a:r>
            <a:r>
              <a:rPr lang="en-US" sz="2800"/>
              <a:t>  </a:t>
            </a:r>
          </a:p>
          <a:p>
            <a:pPr lvl="1"/>
            <a:r>
              <a:rPr lang="en-US"/>
              <a:t>Skew within 10% of clock period tolerable</a:t>
            </a:r>
          </a:p>
        </p:txBody>
      </p:sp>
      <p:sp>
        <p:nvSpPr>
          <p:cNvPr id="379907" name="Text Box 3"/>
          <p:cNvSpPr txBox="1">
            <a:spLocks noChangeArrowheads="1"/>
          </p:cNvSpPr>
          <p:nvPr/>
        </p:nvSpPr>
        <p:spPr bwMode="auto">
          <a:xfrm>
            <a:off x="2879725" y="328613"/>
            <a:ext cx="2459038" cy="1249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Monotype Sorts" pitchFamily="2" charset="2"/>
              <a:buNone/>
            </a:pPr>
            <a:r>
              <a:rPr lang="en-US" sz="4400">
                <a:solidFill>
                  <a:schemeClr val="tx2"/>
                </a:solidFill>
              </a:rPr>
              <a:t>Summary</a:t>
            </a: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AE624-0B19-4315-BE51-69152E81D84D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0F911-540A-45ED-A7C9-E7BC213BCD34}" type="slidenum">
              <a:rPr lang="en-US"/>
              <a:pPr/>
              <a:t>32</a:t>
            </a:fld>
            <a:endParaRPr lang="en-US"/>
          </a:p>
        </p:txBody>
      </p:sp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Attribute declaration and attribute specification</a:t>
            </a:r>
          </a:p>
        </p:txBody>
      </p:sp>
      <p:sp>
        <p:nvSpPr>
          <p:cNvPr id="381955" name="Rectangle 3"/>
          <p:cNvSpPr>
            <a:spLocks noChangeArrowheads="1"/>
          </p:cNvSpPr>
          <p:nvPr/>
        </p:nvSpPr>
        <p:spPr bwMode="auto">
          <a:xfrm>
            <a:off x="334963" y="1905000"/>
            <a:ext cx="7532687" cy="35020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Attribute specification is for user–defined attributes</a:t>
            </a:r>
          </a:p>
          <a:p>
            <a:r>
              <a:rPr lang="en-US" sz="2800"/>
              <a:t>which are defined for an entity class</a:t>
            </a:r>
            <a:endParaRPr lang="en-US" sz="2400"/>
          </a:p>
          <a:p>
            <a:endParaRPr lang="en-US" sz="2400"/>
          </a:p>
          <a:p>
            <a:r>
              <a:rPr lang="en-US" sz="2400">
                <a:solidFill>
                  <a:srgbClr val="FFFF00"/>
                </a:solidFill>
              </a:rPr>
              <a:t>User-defined attributes can be used to pass information </a:t>
            </a:r>
          </a:p>
          <a:p>
            <a:r>
              <a:rPr lang="en-US" sz="2400">
                <a:solidFill>
                  <a:srgbClr val="FFFF00"/>
                </a:solidFill>
              </a:rPr>
              <a:t>to CAD tools regarding</a:t>
            </a:r>
          </a:p>
          <a:p>
            <a:pPr>
              <a:buFont typeface="Wingdings" pitchFamily="2" charset="2"/>
              <a:buChar char="Ø"/>
            </a:pPr>
            <a:r>
              <a:rPr lang="en-US" sz="2400"/>
              <a:t>	cell allocation and placement</a:t>
            </a:r>
          </a:p>
          <a:p>
            <a:pPr>
              <a:buFont typeface="Wingdings" pitchFamily="2" charset="2"/>
              <a:buChar char="Ø"/>
            </a:pPr>
            <a:r>
              <a:rPr lang="en-US" sz="2400"/>
              <a:t>	layout constraints</a:t>
            </a:r>
          </a:p>
          <a:p>
            <a:pPr>
              <a:buFont typeface="Wingdings" pitchFamily="2" charset="2"/>
              <a:buChar char="Ø"/>
            </a:pPr>
            <a:r>
              <a:rPr lang="en-US" sz="2400"/>
              <a:t>	resource allocation</a:t>
            </a:r>
          </a:p>
          <a:p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778A-E754-44FB-A664-58FF24B9A28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38B97-31C4-482E-90BF-5BBFF23F8DA1}" type="slidenum">
              <a:rPr lang="en-US"/>
              <a:pPr/>
              <a:t>33</a:t>
            </a:fld>
            <a:endParaRPr lang="en-US"/>
          </a:p>
        </p:txBody>
      </p:sp>
      <p:sp>
        <p:nvSpPr>
          <p:cNvPr id="30515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Attribute declaration and attribute specification</a:t>
            </a:r>
          </a:p>
        </p:txBody>
      </p:sp>
      <p:sp>
        <p:nvSpPr>
          <p:cNvPr id="305155" name="Rectangle 1027"/>
          <p:cNvSpPr>
            <a:spLocks noChangeArrowheads="1"/>
          </p:cNvSpPr>
          <p:nvPr/>
        </p:nvSpPr>
        <p:spPr bwMode="auto">
          <a:xfrm>
            <a:off x="334963" y="1905000"/>
            <a:ext cx="8809037" cy="38052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For user defined attributes</a:t>
            </a:r>
            <a:r>
              <a:rPr lang="en-US" sz="2400"/>
              <a:t> </a:t>
            </a:r>
          </a:p>
          <a:p>
            <a:endParaRPr lang="en-US" sz="2400"/>
          </a:p>
          <a:p>
            <a:r>
              <a:rPr lang="en-US" sz="2400">
                <a:solidFill>
                  <a:schemeClr val="accent2"/>
                </a:solidFill>
              </a:rPr>
              <a:t>Attribute_declaration</a:t>
            </a:r>
            <a:r>
              <a:rPr lang="en-US" sz="2400"/>
              <a:t>::=</a:t>
            </a:r>
            <a:r>
              <a:rPr lang="en-US" sz="2400" b="1">
                <a:solidFill>
                  <a:srgbClr val="FFFF00"/>
                </a:solidFill>
              </a:rPr>
              <a:t>attribute</a:t>
            </a:r>
            <a:r>
              <a:rPr lang="en-US" sz="2400"/>
              <a:t> identifier:type_mark;</a:t>
            </a:r>
          </a:p>
          <a:p>
            <a:r>
              <a:rPr lang="en-US" sz="2400">
                <a:solidFill>
                  <a:schemeClr val="accent2"/>
                </a:solidFill>
              </a:rPr>
              <a:t>attribute_specification</a:t>
            </a:r>
            <a:r>
              <a:rPr lang="en-US" sz="2400"/>
              <a:t>::=</a:t>
            </a:r>
          </a:p>
          <a:p>
            <a:r>
              <a:rPr lang="en-US" sz="2400"/>
              <a:t>     </a:t>
            </a:r>
            <a:r>
              <a:rPr lang="en-US" sz="2400" b="1">
                <a:solidFill>
                  <a:srgbClr val="FFFF00"/>
                </a:solidFill>
              </a:rPr>
              <a:t>attribute</a:t>
            </a:r>
            <a:r>
              <a:rPr lang="en-US" sz="2400"/>
              <a:t> attribute_designator </a:t>
            </a:r>
            <a:r>
              <a:rPr lang="en-US" sz="2400" b="1">
                <a:solidFill>
                  <a:srgbClr val="FFFF00"/>
                </a:solidFill>
              </a:rPr>
              <a:t>of </a:t>
            </a:r>
            <a:r>
              <a:rPr lang="en-US" sz="2400"/>
              <a:t>entity_name_list:entity_class </a:t>
            </a:r>
            <a:r>
              <a:rPr lang="en-US" sz="2400" b="1">
                <a:solidFill>
                  <a:srgbClr val="FFFF00"/>
                </a:solidFill>
              </a:rPr>
              <a:t>is</a:t>
            </a:r>
            <a:r>
              <a:rPr lang="en-US" sz="2400"/>
              <a:t> </a:t>
            </a:r>
          </a:p>
          <a:p>
            <a:r>
              <a:rPr lang="en-US" sz="2400"/>
              <a:t>     expression</a:t>
            </a:r>
          </a:p>
          <a:p>
            <a:r>
              <a:rPr lang="en-US" sz="2400"/>
              <a:t>entity_class::=</a:t>
            </a:r>
            <a:r>
              <a:rPr lang="en-US" sz="2400" b="1">
                <a:solidFill>
                  <a:srgbClr val="FFFF00"/>
                </a:solidFill>
              </a:rPr>
              <a:t>entity|architecture|configuration|procedure|function|</a:t>
            </a:r>
          </a:p>
          <a:p>
            <a:r>
              <a:rPr lang="en-US" sz="2400" b="1">
                <a:solidFill>
                  <a:srgbClr val="FFFF00"/>
                </a:solidFill>
              </a:rPr>
              <a:t>     package|type|subtype|constant|signal|variable|component|label</a:t>
            </a:r>
            <a:endParaRPr lang="en-US" sz="2400"/>
          </a:p>
          <a:p>
            <a:r>
              <a:rPr lang="en-US" sz="2400"/>
              <a:t>entity_name_list::=entity_designator{,entity_designator}|</a:t>
            </a:r>
            <a:r>
              <a:rPr lang="en-US" sz="2400" b="1">
                <a:solidFill>
                  <a:srgbClr val="FFFF00"/>
                </a:solidFill>
              </a:rPr>
              <a:t>others|all</a:t>
            </a:r>
            <a:endParaRPr lang="en-US" sz="2400"/>
          </a:p>
          <a:p>
            <a:r>
              <a:rPr lang="en-US" sz="2400"/>
              <a:t>entity_designator::=simple_name|operator_symbol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D5A8B-89DF-4F98-BCD8-9E67A94DC32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25E9B-74E2-4CEB-A36C-FB31F8B7D5DC}" type="slidenum">
              <a:rPr lang="en-US"/>
              <a:pPr/>
              <a:t>34</a:t>
            </a:fld>
            <a:endParaRPr lang="en-US"/>
          </a:p>
        </p:txBody>
      </p:sp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Attribute declaration and attribute specification</a:t>
            </a:r>
          </a:p>
        </p:txBody>
      </p:sp>
      <p:sp>
        <p:nvSpPr>
          <p:cNvPr id="271365" name="Rectangle 5"/>
          <p:cNvSpPr>
            <a:spLocks noChangeArrowheads="1"/>
          </p:cNvSpPr>
          <p:nvPr/>
        </p:nvSpPr>
        <p:spPr bwMode="auto">
          <a:xfrm>
            <a:off x="381000" y="1828800"/>
            <a:ext cx="4648200" cy="4559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400"/>
              <a:t>package ATTRPACK is</a:t>
            </a:r>
          </a:p>
          <a:p>
            <a:r>
              <a:rPr lang="en-US" sz="1400"/>
              <a:t>   type COORXY is record X, Y : integer; end record;</a:t>
            </a:r>
          </a:p>
          <a:p>
            <a:r>
              <a:rPr lang="en-US" sz="1400">
                <a:solidFill>
                  <a:schemeClr val="accent2"/>
                </a:solidFill>
              </a:rPr>
              <a:t>   attribute</a:t>
            </a:r>
            <a:r>
              <a:rPr lang="en-US" sz="1400"/>
              <a:t> CELL_LOC : COORXY;</a:t>
            </a:r>
          </a:p>
          <a:p>
            <a:r>
              <a:rPr lang="en-US" sz="1400"/>
              <a:t>   type PAD_TYPE is (INPUT, OUTPUT, 		BIDIRECTIONAL);</a:t>
            </a:r>
          </a:p>
          <a:p>
            <a:r>
              <a:rPr lang="en-US" sz="1400">
                <a:solidFill>
                  <a:schemeClr val="accent2"/>
                </a:solidFill>
              </a:rPr>
              <a:t>   attribute</a:t>
            </a:r>
            <a:r>
              <a:rPr lang="en-US" sz="1400"/>
              <a:t> PAD_KIND : PAD_TYPE;</a:t>
            </a:r>
          </a:p>
          <a:p>
            <a:r>
              <a:rPr lang="en-US" sz="1400">
                <a:solidFill>
                  <a:schemeClr val="accent2"/>
                </a:solidFill>
              </a:rPr>
              <a:t>   attribute</a:t>
            </a:r>
            <a:r>
              <a:rPr lang="en-US" sz="1400"/>
              <a:t> INFO     : string;</a:t>
            </a:r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attribute INFO of ATTRPACK : package is</a:t>
            </a:r>
            <a:r>
              <a:rPr lang="en-US" sz="1400"/>
              <a:t> </a:t>
            </a:r>
          </a:p>
          <a:p>
            <a:r>
              <a:rPr lang="en-US" sz="1400"/>
              <a:t>	</a:t>
            </a:r>
            <a:r>
              <a:rPr lang="en-US" sz="1400">
                <a:solidFill>
                  <a:srgbClr val="FFFF00"/>
                </a:solidFill>
              </a:rPr>
              <a:t>"package for attribute";</a:t>
            </a:r>
            <a:endParaRPr lang="en-US" sz="1400"/>
          </a:p>
          <a:p>
            <a:r>
              <a:rPr lang="en-US" sz="1400"/>
              <a:t>end ATTRPACK;</a:t>
            </a:r>
          </a:p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use work.ATTRPACK.all;</a:t>
            </a:r>
          </a:p>
          <a:p>
            <a:r>
              <a:rPr lang="en-US" sz="1400"/>
              <a:t>entity ATTR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IA, IB, IC, ID : in  std_logic;</a:t>
            </a:r>
          </a:p>
          <a:p>
            <a:r>
              <a:rPr lang="en-US" sz="1400"/>
              <a:t>      IX, IY         : out std_logic);</a:t>
            </a:r>
          </a:p>
          <a:p>
            <a:r>
              <a:rPr lang="en-US" sz="1400"/>
              <a:t>end ATTR;</a:t>
            </a:r>
          </a:p>
          <a:p>
            <a:r>
              <a:rPr lang="en-US" sz="1400"/>
              <a:t>architecture BEH of ATTR is</a:t>
            </a:r>
          </a:p>
          <a:p>
            <a:r>
              <a:rPr lang="en-US" sz="1400"/>
              <a:t>   signal SIG0, SIG1 : std_logic;</a:t>
            </a:r>
          </a:p>
          <a:p>
            <a:r>
              <a:rPr lang="en-US" sz="1400"/>
              <a:t>   component ND2</a:t>
            </a:r>
          </a:p>
        </p:txBody>
      </p:sp>
      <p:sp>
        <p:nvSpPr>
          <p:cNvPr id="271366" name="Rectangle 6"/>
          <p:cNvSpPr>
            <a:spLocks noChangeArrowheads="1"/>
          </p:cNvSpPr>
          <p:nvPr/>
        </p:nvSpPr>
        <p:spPr bwMode="auto">
          <a:xfrm>
            <a:off x="4495800" y="1828800"/>
            <a:ext cx="4648200" cy="4133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400"/>
              <a:t>port (</a:t>
            </a:r>
          </a:p>
          <a:p>
            <a:r>
              <a:rPr lang="en-US" sz="1400"/>
              <a:t>      A, B : in  std_logic;</a:t>
            </a:r>
          </a:p>
          <a:p>
            <a:r>
              <a:rPr lang="en-US" sz="1400"/>
              <a:t>      Z    : out std_logic);</a:t>
            </a:r>
          </a:p>
          <a:p>
            <a:r>
              <a:rPr lang="en-US" sz="1400"/>
              <a:t>   end component;</a:t>
            </a:r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attribute INFO of ND2 : component is "from XXX library";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INFO of all : signal is "net weight = 1";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CELL_LOC of cell0  : label is (10, 15);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CELL_LOC of cell1  : label is (12, 30);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CELL_LOC of others : label is (30, 50);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PAD_KIND of IA, IB, IC, ID : signal is INPUT;</a:t>
            </a:r>
          </a:p>
          <a:p>
            <a:r>
              <a:rPr lang="en-US" sz="1400">
                <a:solidFill>
                  <a:srgbClr val="FFFF00"/>
                </a:solidFill>
              </a:rPr>
              <a:t>   attribute PAD_KIND of others         : signal is OUTPUT;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cell0 : ND2 port map (IA, IB, SIG0);</a:t>
            </a:r>
          </a:p>
          <a:p>
            <a:r>
              <a:rPr lang="en-US" sz="1400"/>
              <a:t>   cell1 : ND2 port map (IC, ID, SIG1);</a:t>
            </a:r>
          </a:p>
          <a:p>
            <a:r>
              <a:rPr lang="en-US" sz="1400"/>
              <a:t>   cell2 : ND2 port map (SIG0, SIG1, IX);</a:t>
            </a:r>
          </a:p>
          <a:p>
            <a:r>
              <a:rPr lang="en-US" sz="1400"/>
              <a:t>   IY    &lt;= IB xor IC xor ID;</a:t>
            </a:r>
          </a:p>
          <a:p>
            <a:r>
              <a:rPr lang="en-US" sz="1400"/>
              <a:t>   assert FALSE report "ND2 is " &amp; ND2'INFO severity NOTE;</a:t>
            </a:r>
          </a:p>
          <a:p>
            <a:r>
              <a:rPr lang="en-US" sz="1400"/>
              <a:t>end BEH;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ECE2C-84DE-41FA-9959-0CC498806DE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E1680-8A52-4E0E-8FFA-8403D24FA0DB}" type="slidenum">
              <a:rPr lang="en-US"/>
              <a:pPr/>
              <a:t>35</a:t>
            </a:fld>
            <a:endParaRPr lang="en-US"/>
          </a:p>
        </p:txBody>
      </p:sp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937000" y="1981200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800"/>
          </a:p>
          <a:p>
            <a:endParaRPr lang="en-US" sz="1800"/>
          </a:p>
        </p:txBody>
      </p:sp>
      <p:sp>
        <p:nvSpPr>
          <p:cNvPr id="307204" name="Rectangle 4"/>
          <p:cNvSpPr>
            <a:spLocks noChangeArrowheads="1"/>
          </p:cNvSpPr>
          <p:nvPr/>
        </p:nvSpPr>
        <p:spPr bwMode="auto">
          <a:xfrm>
            <a:off x="4572000" y="1828800"/>
            <a:ext cx="222250" cy="2746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</a:t>
            </a:r>
          </a:p>
        </p:txBody>
      </p:sp>
      <p:sp>
        <p:nvSpPr>
          <p:cNvPr id="307205" name="Text Box 5"/>
          <p:cNvSpPr txBox="1">
            <a:spLocks noChangeArrowheads="1"/>
          </p:cNvSpPr>
          <p:nvPr/>
        </p:nvSpPr>
        <p:spPr bwMode="auto">
          <a:xfrm>
            <a:off x="685800" y="1752600"/>
            <a:ext cx="8153400" cy="47228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Access type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Works like a </a:t>
            </a:r>
            <a:r>
              <a:rPr lang="en-US">
                <a:solidFill>
                  <a:srgbClr val="FFFF00"/>
                </a:solidFill>
              </a:rPr>
              <a:t>pointer </a:t>
            </a:r>
            <a:r>
              <a:rPr lang="en-US"/>
              <a:t>in programming 	languages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>
                <a:solidFill>
                  <a:srgbClr val="FFFF00"/>
                </a:solidFill>
              </a:rPr>
              <a:t>Creates</a:t>
            </a:r>
            <a:r>
              <a:rPr lang="en-US"/>
              <a:t> data objects and </a:t>
            </a:r>
            <a:r>
              <a:rPr lang="en-US">
                <a:solidFill>
                  <a:srgbClr val="FFFF00"/>
                </a:solidFill>
              </a:rPr>
              <a:t>links</a:t>
            </a:r>
            <a:r>
              <a:rPr lang="en-US"/>
              <a:t> them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Allows </a:t>
            </a:r>
            <a:r>
              <a:rPr lang="en-US">
                <a:solidFill>
                  <a:srgbClr val="FFFF00"/>
                </a:solidFill>
              </a:rPr>
              <a:t>dynamic memory</a:t>
            </a:r>
            <a:r>
              <a:rPr lang="en-US"/>
              <a:t> allocation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/>
              <a:t>Used mainly in </a:t>
            </a:r>
            <a:r>
              <a:rPr lang="en-US">
                <a:solidFill>
                  <a:srgbClr val="FFFF00"/>
                </a:solidFill>
              </a:rPr>
              <a:t>high-level</a:t>
            </a:r>
            <a:r>
              <a:rPr lang="en-US"/>
              <a:t> behavioral VHDL 	models</a:t>
            </a:r>
            <a:endParaRPr lang="en-US" sz="2000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400"/>
          </a:p>
          <a:p>
            <a:endParaRPr lang="en-US"/>
          </a:p>
        </p:txBody>
      </p:sp>
      <p:sp>
        <p:nvSpPr>
          <p:cNvPr id="307206" name="Text Box 6"/>
          <p:cNvSpPr txBox="1">
            <a:spLocks noChangeArrowheads="1"/>
          </p:cNvSpPr>
          <p:nvPr/>
        </p:nvSpPr>
        <p:spPr bwMode="auto">
          <a:xfrm>
            <a:off x="457200" y="4724400"/>
            <a:ext cx="18415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600"/>
          </a:p>
          <a:p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E60C4-526F-49A2-8F52-44066EAC911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5C1BC-D238-4670-844F-A0D71C30EEAC}" type="slidenum">
              <a:rPr lang="en-US"/>
              <a:pPr/>
              <a:t>36</a:t>
            </a:fld>
            <a:endParaRPr lang="en-US"/>
          </a:p>
        </p:txBody>
      </p:sp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308227" name="Rectangle 3"/>
          <p:cNvSpPr>
            <a:spLocks noChangeArrowheads="1"/>
          </p:cNvSpPr>
          <p:nvPr/>
        </p:nvSpPr>
        <p:spPr bwMode="auto">
          <a:xfrm>
            <a:off x="3937000" y="1981200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800"/>
          </a:p>
          <a:p>
            <a:endParaRPr lang="en-US" sz="1800"/>
          </a:p>
        </p:txBody>
      </p:sp>
      <p:sp>
        <p:nvSpPr>
          <p:cNvPr id="308228" name="Rectangle 4"/>
          <p:cNvSpPr>
            <a:spLocks noChangeArrowheads="1"/>
          </p:cNvSpPr>
          <p:nvPr/>
        </p:nvSpPr>
        <p:spPr bwMode="auto">
          <a:xfrm>
            <a:off x="4572000" y="1828800"/>
            <a:ext cx="222250" cy="2746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</a:t>
            </a:r>
          </a:p>
        </p:txBody>
      </p:sp>
      <p:sp>
        <p:nvSpPr>
          <p:cNvPr id="308229" name="Text Box 5"/>
          <p:cNvSpPr txBox="1">
            <a:spLocks noChangeArrowheads="1"/>
          </p:cNvSpPr>
          <p:nvPr/>
        </p:nvSpPr>
        <p:spPr bwMode="auto">
          <a:xfrm>
            <a:off x="381000" y="1752600"/>
            <a:ext cx="8763000" cy="464742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Example: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type </a:t>
            </a:r>
            <a:r>
              <a:rPr lang="en-US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natural_ptr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is access </a:t>
            </a:r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natural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	--type declaration for pointer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variable </a:t>
            </a:r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en-US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natural_ptr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		--variable count is a pointer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:=new </a:t>
            </a:r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natural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			--memory allocated for a new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	</a:t>
            </a:r>
            <a:r>
              <a:rPr lang="en-US" sz="240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object</a:t>
            </a:r>
            <a:endParaRPr lang="en-US" sz="2400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count.all</a:t>
            </a:r>
            <a:r>
              <a:rPr lang="en-US" sz="240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:=10;				--object pointed to is set to 10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endParaRPr lang="en-US" sz="2400" dirty="0">
              <a:solidFill>
                <a:srgbClr val="F8F8F8"/>
              </a:solidFill>
            </a:endParaRP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400" dirty="0">
              <a:solidFill>
                <a:srgbClr val="F8F8F8"/>
              </a:solidFill>
            </a:endParaRP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400" dirty="0"/>
          </a:p>
          <a:p>
            <a:endParaRPr lang="en-US" dirty="0"/>
          </a:p>
        </p:txBody>
      </p:sp>
      <p:sp>
        <p:nvSpPr>
          <p:cNvPr id="308230" name="Text Box 6"/>
          <p:cNvSpPr txBox="1">
            <a:spLocks noChangeArrowheads="1"/>
          </p:cNvSpPr>
          <p:nvPr/>
        </p:nvSpPr>
        <p:spPr bwMode="auto">
          <a:xfrm>
            <a:off x="457200" y="4724400"/>
            <a:ext cx="18415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600"/>
          </a:p>
          <a:p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A1C4A-C7BE-4288-A0CA-1632B952339B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5C2-C786-4FAE-9932-D6917C019A8F}" type="slidenum">
              <a:rPr lang="en-US"/>
              <a:pPr/>
              <a:t>37</a:t>
            </a:fld>
            <a:endParaRPr lang="en-US"/>
          </a:p>
        </p:txBody>
      </p:sp>
      <p:sp>
        <p:nvSpPr>
          <p:cNvPr id="272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272389" name="Rectangle 5"/>
          <p:cNvSpPr>
            <a:spLocks noChangeArrowheads="1"/>
          </p:cNvSpPr>
          <p:nvPr/>
        </p:nvSpPr>
        <p:spPr bwMode="auto">
          <a:xfrm>
            <a:off x="3937000" y="1981200"/>
            <a:ext cx="5207000" cy="4486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entity BSTREE is</a:t>
            </a:r>
          </a:p>
          <a:p>
            <a:r>
              <a:rPr lang="en-US" sz="1800"/>
              <a:t>end BSTREE;</a:t>
            </a:r>
          </a:p>
          <a:p>
            <a:endParaRPr lang="en-US" sz="1800"/>
          </a:p>
          <a:p>
            <a:r>
              <a:rPr lang="en-US" sz="1800"/>
              <a:t>architecture BEH of </a:t>
            </a:r>
            <a:r>
              <a:rPr lang="en-US" sz="1800">
                <a:solidFill>
                  <a:srgbClr val="FFFF00"/>
                </a:solidFill>
              </a:rPr>
              <a:t>BSTREE</a:t>
            </a:r>
            <a:r>
              <a:rPr lang="en-US" sz="1800"/>
              <a:t> is</a:t>
            </a:r>
          </a:p>
          <a:p>
            <a:r>
              <a:rPr lang="en-US" sz="1800"/>
              <a:t>   type NODE;     -- </a:t>
            </a:r>
            <a:r>
              <a:rPr lang="en-US" sz="1800">
                <a:solidFill>
                  <a:schemeClr val="accent2"/>
                </a:solidFill>
              </a:rPr>
              <a:t>Notice partial type specification</a:t>
            </a:r>
          </a:p>
          <a:p>
            <a:r>
              <a:rPr lang="en-US" sz="1800"/>
              <a:t>   type POINTER is access NODE; </a:t>
            </a:r>
          </a:p>
          <a:p>
            <a:r>
              <a:rPr lang="en-US" sz="1800">
                <a:solidFill>
                  <a:srgbClr val="FFFF00"/>
                </a:solidFill>
              </a:rPr>
              <a:t>   type NODE is record</a:t>
            </a:r>
          </a:p>
          <a:p>
            <a:r>
              <a:rPr lang="en-US" sz="1800">
                <a:solidFill>
                  <a:srgbClr val="FFFF00"/>
                </a:solidFill>
              </a:rPr>
              <a:t>      LPTR  : POINTER;</a:t>
            </a:r>
          </a:p>
          <a:p>
            <a:r>
              <a:rPr lang="en-US" sz="1800">
                <a:solidFill>
                  <a:srgbClr val="FFFF00"/>
                </a:solidFill>
              </a:rPr>
              <a:t>      VALUE : CHARACTER;</a:t>
            </a:r>
          </a:p>
          <a:p>
            <a:r>
              <a:rPr lang="en-US" sz="1800">
                <a:solidFill>
                  <a:srgbClr val="FFFF00"/>
                </a:solidFill>
              </a:rPr>
              <a:t>      RPTR  : POINTER;</a:t>
            </a:r>
          </a:p>
          <a:p>
            <a:r>
              <a:rPr lang="en-US" sz="1800">
                <a:solidFill>
                  <a:srgbClr val="FFFF00"/>
                </a:solidFill>
              </a:rPr>
              <a:t>   end record;</a:t>
            </a:r>
          </a:p>
          <a:p>
            <a:r>
              <a:rPr lang="en-US" sz="1800"/>
              <a:t>   type INTARRAY is array (1 to 9) of CHARACTER;</a:t>
            </a:r>
          </a:p>
          <a:p>
            <a:r>
              <a:rPr lang="en-US" sz="1800"/>
              <a:t>constant ITEMS : INTARRAY :=</a:t>
            </a:r>
          </a:p>
          <a:p>
            <a:r>
              <a:rPr lang="en-US" sz="1800"/>
              <a:t>      ('3','2','6','4','8','9','1','7','5');</a:t>
            </a:r>
          </a:p>
          <a:p>
            <a:endParaRPr lang="en-US" sz="1800"/>
          </a:p>
          <a:p>
            <a:endParaRPr lang="en-US" sz="1800"/>
          </a:p>
        </p:txBody>
      </p:sp>
      <p:sp>
        <p:nvSpPr>
          <p:cNvPr id="272390" name="Rectangle 6"/>
          <p:cNvSpPr>
            <a:spLocks noChangeArrowheads="1"/>
          </p:cNvSpPr>
          <p:nvPr/>
        </p:nvSpPr>
        <p:spPr bwMode="auto">
          <a:xfrm>
            <a:off x="4572000" y="1828800"/>
            <a:ext cx="222250" cy="2746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</a:t>
            </a:r>
          </a:p>
        </p:txBody>
      </p:sp>
      <p:sp>
        <p:nvSpPr>
          <p:cNvPr id="272391" name="Text Box 7"/>
          <p:cNvSpPr txBox="1">
            <a:spLocks noChangeArrowheads="1"/>
          </p:cNvSpPr>
          <p:nvPr/>
        </p:nvSpPr>
        <p:spPr bwMode="auto">
          <a:xfrm>
            <a:off x="228600" y="1752600"/>
            <a:ext cx="4125913" cy="4906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/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000"/>
              <a:t>Example of a </a:t>
            </a:r>
            <a:r>
              <a:rPr lang="en-US" sz="2000">
                <a:solidFill>
                  <a:schemeClr val="accent2"/>
                </a:solidFill>
              </a:rPr>
              <a:t>binary search tree </a:t>
            </a: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000">
                <a:solidFill>
                  <a:schemeClr val="accent2"/>
                </a:solidFill>
              </a:rPr>
              <a:t>BST </a:t>
            </a:r>
            <a:r>
              <a:rPr lang="en-US" sz="2000">
                <a:solidFill>
                  <a:srgbClr val="F8F8F8"/>
                </a:solidFill>
              </a:rPr>
              <a:t>using access type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>
              <a:solidFill>
                <a:srgbClr val="F8F8F8"/>
              </a:solidFill>
            </a:endParaRPr>
          </a:p>
          <a:p>
            <a:pPr>
              <a:buClr>
                <a:schemeClr val="accent2"/>
              </a:buClr>
              <a:buFont typeface="Symbol" pitchFamily="18" charset="2"/>
              <a:buNone/>
            </a:pPr>
            <a:r>
              <a:rPr lang="en-US" sz="2000">
                <a:solidFill>
                  <a:srgbClr val="FFFF00"/>
                </a:solidFill>
              </a:rPr>
              <a:t>Functions used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>
              <a:solidFill>
                <a:srgbClr val="FFFF00"/>
              </a:solidFill>
            </a:endParaRP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/>
              <a:t>GETNODE 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/>
              <a:t>BSTINSERT 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/>
              <a:t>INORDER  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/>
              <a:t>PREORDER  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/>
              <a:t>FIND  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000"/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endParaRPr lang="en-US" sz="2400"/>
          </a:p>
          <a:p>
            <a:endParaRPr lang="en-US"/>
          </a:p>
        </p:txBody>
      </p:sp>
      <p:sp>
        <p:nvSpPr>
          <p:cNvPr id="272392" name="Text Box 8"/>
          <p:cNvSpPr txBox="1">
            <a:spLocks noChangeArrowheads="1"/>
          </p:cNvSpPr>
          <p:nvPr/>
        </p:nvSpPr>
        <p:spPr bwMode="auto">
          <a:xfrm>
            <a:off x="457200" y="4724400"/>
            <a:ext cx="18415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600"/>
          </a:p>
          <a:p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A3970-179E-41DF-98A3-3388EB60D03F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74E2-68E7-4A93-875A-485CF0251B77}" type="slidenum">
              <a:rPr lang="en-US"/>
              <a:pPr/>
              <a:t>38</a:t>
            </a:fld>
            <a:endParaRPr lang="en-US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297987" name="Rectangle 3"/>
          <p:cNvSpPr>
            <a:spLocks noChangeArrowheads="1"/>
          </p:cNvSpPr>
          <p:nvPr/>
        </p:nvSpPr>
        <p:spPr bwMode="auto">
          <a:xfrm>
            <a:off x="228600" y="1752600"/>
            <a:ext cx="4419600" cy="42449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000">
                <a:solidFill>
                  <a:srgbClr val="FFFF00"/>
                </a:solidFill>
              </a:rPr>
              <a:t>GETNODE</a:t>
            </a:r>
            <a:r>
              <a:rPr lang="en-US" sz="2000"/>
              <a:t> allocates memory</a:t>
            </a:r>
          </a:p>
          <a:p>
            <a:pPr>
              <a:buClr>
                <a:schemeClr val="accent2"/>
              </a:buClr>
              <a:buFont typeface="Symbol" pitchFamily="18" charset="2"/>
              <a:buChar char="§"/>
            </a:pPr>
            <a:r>
              <a:rPr lang="en-US" sz="2000">
                <a:solidFill>
                  <a:srgbClr val="FFFF00"/>
                </a:solidFill>
              </a:rPr>
              <a:t>BSTINSERT</a:t>
            </a:r>
            <a:r>
              <a:rPr lang="en-US" sz="2000"/>
              <a:t> inserts a value into BST</a:t>
            </a:r>
            <a:endParaRPr lang="en-US" sz="1600"/>
          </a:p>
          <a:p>
            <a:endParaRPr lang="en-US" sz="1600"/>
          </a:p>
          <a:p>
            <a:r>
              <a:rPr lang="en-US" sz="1600"/>
              <a:t> procedure </a:t>
            </a:r>
            <a:r>
              <a:rPr lang="en-US" sz="1600">
                <a:solidFill>
                  <a:srgbClr val="FFFF00"/>
                </a:solidFill>
              </a:rPr>
              <a:t>GETNODE</a:t>
            </a:r>
            <a:r>
              <a:rPr lang="en-US" sz="1600"/>
              <a:t> (</a:t>
            </a:r>
          </a:p>
          <a:p>
            <a:r>
              <a:rPr lang="en-US" sz="1600"/>
              <a:t>      variable Z   : inout POINTER;</a:t>
            </a:r>
          </a:p>
          <a:p>
            <a:r>
              <a:rPr lang="en-US" sz="1600"/>
              <a:t>      constant VAL : in    CHARACTER) is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Z        := new NODE;</a:t>
            </a:r>
          </a:p>
          <a:p>
            <a:r>
              <a:rPr lang="en-US" sz="1600"/>
              <a:t>      Z.LPTR   := NULL;</a:t>
            </a:r>
          </a:p>
          <a:p>
            <a:r>
              <a:rPr lang="en-US" sz="1600"/>
              <a:t>      Z.RPTR   := NULL;</a:t>
            </a:r>
          </a:p>
          <a:p>
            <a:r>
              <a:rPr lang="en-US" sz="1600"/>
              <a:t>      Z.VALUE  := VAL;</a:t>
            </a:r>
          </a:p>
          <a:p>
            <a:r>
              <a:rPr lang="en-US" sz="1600"/>
              <a:t>   end GETNODE;</a:t>
            </a:r>
            <a:endParaRPr lang="en-US" sz="1800"/>
          </a:p>
          <a:p>
            <a:r>
              <a:rPr lang="en-US" sz="1800"/>
              <a:t> procedure</a:t>
            </a:r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BSTINSERT</a:t>
            </a:r>
            <a:r>
              <a:rPr lang="en-US" sz="180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1800"/>
              <a:t>(</a:t>
            </a:r>
          </a:p>
          <a:p>
            <a:r>
              <a:rPr lang="en-US" sz="1800"/>
              <a:t>      variable PARENT : in POINTER;</a:t>
            </a:r>
          </a:p>
          <a:p>
            <a:r>
              <a:rPr lang="en-US" sz="1800"/>
              <a:t>      constant VAL    : in CHARACTER) is</a:t>
            </a:r>
          </a:p>
          <a:p>
            <a:r>
              <a:rPr lang="en-US" sz="1800"/>
              <a:t>      variable Z : POINTER;</a:t>
            </a:r>
            <a:r>
              <a:rPr lang="en-US" sz="1600"/>
              <a:t>   </a:t>
            </a:r>
          </a:p>
        </p:txBody>
      </p:sp>
      <p:sp>
        <p:nvSpPr>
          <p:cNvPr id="297988" name="Rectangle 4"/>
          <p:cNvSpPr>
            <a:spLocks noChangeArrowheads="1"/>
          </p:cNvSpPr>
          <p:nvPr/>
        </p:nvSpPr>
        <p:spPr bwMode="auto">
          <a:xfrm>
            <a:off x="4572000" y="1905000"/>
            <a:ext cx="3930650" cy="45227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begin</a:t>
            </a:r>
          </a:p>
          <a:p>
            <a:r>
              <a:rPr lang="en-US" sz="1600"/>
              <a:t>      if (VAL &lt; PARENT.VALUE) then</a:t>
            </a:r>
          </a:p>
          <a:p>
            <a:r>
              <a:rPr lang="en-US" sz="1600"/>
              <a:t>         if (PARENT.LPTR = NULL) then</a:t>
            </a:r>
          </a:p>
          <a:p>
            <a:r>
              <a:rPr lang="en-US" sz="1600"/>
              <a:t>            GETNODE(Z, VAL);</a:t>
            </a:r>
          </a:p>
          <a:p>
            <a:r>
              <a:rPr lang="en-US" sz="1600"/>
              <a:t>            PARENT.LPTR := Z;</a:t>
            </a:r>
          </a:p>
          <a:p>
            <a:r>
              <a:rPr lang="en-US" sz="1600"/>
              <a:t>         else</a:t>
            </a:r>
          </a:p>
          <a:p>
            <a:r>
              <a:rPr lang="en-US" sz="1600"/>
              <a:t>            </a:t>
            </a:r>
            <a:r>
              <a:rPr lang="en-US" sz="1600">
                <a:solidFill>
                  <a:srgbClr val="FFFF00"/>
                </a:solidFill>
              </a:rPr>
              <a:t>BSTINSERT</a:t>
            </a:r>
            <a:r>
              <a:rPr lang="en-US" sz="1600"/>
              <a:t>(PARENT.LPTR, VAL);</a:t>
            </a:r>
          </a:p>
          <a:p>
            <a:r>
              <a:rPr lang="en-US" sz="1600"/>
              <a:t>         end if;</a:t>
            </a:r>
          </a:p>
          <a:p>
            <a:r>
              <a:rPr lang="en-US" sz="1600"/>
              <a:t>      else</a:t>
            </a:r>
          </a:p>
          <a:p>
            <a:r>
              <a:rPr lang="en-US" sz="1600"/>
              <a:t>         if (PARENT.RPTR = NULL) then</a:t>
            </a:r>
          </a:p>
          <a:p>
            <a:r>
              <a:rPr lang="en-US" sz="1600"/>
              <a:t>            GETNODE(Z, VAL);</a:t>
            </a:r>
          </a:p>
          <a:p>
            <a:r>
              <a:rPr lang="en-US" sz="1600"/>
              <a:t>            PARENT.RPTR := Z;</a:t>
            </a:r>
          </a:p>
          <a:p>
            <a:r>
              <a:rPr lang="en-US" sz="1600"/>
              <a:t>else</a:t>
            </a:r>
          </a:p>
          <a:p>
            <a:r>
              <a:rPr lang="en-US" sz="1600"/>
              <a:t>            </a:t>
            </a:r>
            <a:r>
              <a:rPr lang="en-US" sz="1600">
                <a:solidFill>
                  <a:srgbClr val="FFFF00"/>
                </a:solidFill>
              </a:rPr>
              <a:t>BSTINSERT</a:t>
            </a:r>
            <a:r>
              <a:rPr lang="en-US" sz="1600"/>
              <a:t>(PARENT.RPTR, VAL);</a:t>
            </a:r>
          </a:p>
          <a:p>
            <a:r>
              <a:rPr lang="en-US" sz="1600"/>
              <a:t>         end if;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BSTINSERT;</a:t>
            </a:r>
          </a:p>
          <a:p>
            <a:endParaRPr lang="en-US" sz="1800"/>
          </a:p>
        </p:txBody>
      </p:sp>
      <p:sp>
        <p:nvSpPr>
          <p:cNvPr id="297990" name="Text Box 6"/>
          <p:cNvSpPr txBox="1">
            <a:spLocks noChangeArrowheads="1"/>
          </p:cNvSpPr>
          <p:nvPr/>
        </p:nvSpPr>
        <p:spPr bwMode="auto">
          <a:xfrm>
            <a:off x="1219200" y="5867400"/>
            <a:ext cx="2500313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</a:rPr>
              <a:t>Recursive call</a:t>
            </a:r>
            <a:endParaRPr lang="en-US"/>
          </a:p>
        </p:txBody>
      </p:sp>
      <p:sp>
        <p:nvSpPr>
          <p:cNvPr id="297992" name="Line 8"/>
          <p:cNvSpPr>
            <a:spLocks noChangeShapeType="1"/>
          </p:cNvSpPr>
          <p:nvPr/>
        </p:nvSpPr>
        <p:spPr bwMode="auto">
          <a:xfrm flipH="1" flipV="1">
            <a:off x="2362200" y="5105400"/>
            <a:ext cx="838200" cy="838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7993" name="Line 9"/>
          <p:cNvSpPr>
            <a:spLocks noChangeShapeType="1"/>
          </p:cNvSpPr>
          <p:nvPr/>
        </p:nvSpPr>
        <p:spPr bwMode="auto">
          <a:xfrm flipV="1">
            <a:off x="3200400" y="3657600"/>
            <a:ext cx="1828800" cy="2286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A827D-8B73-47A0-A1FA-9DE7573F047C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659F-6BF5-4282-9853-50F72D05A539}" type="slidenum">
              <a:rPr lang="en-US"/>
              <a:pPr/>
              <a:t>39</a:t>
            </a:fld>
            <a:endParaRPr lang="en-US"/>
          </a:p>
        </p:txBody>
      </p:sp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273413" name="Rectangle 5"/>
          <p:cNvSpPr>
            <a:spLocks noChangeArrowheads="1"/>
          </p:cNvSpPr>
          <p:nvPr/>
        </p:nvSpPr>
        <p:spPr bwMode="auto">
          <a:xfrm>
            <a:off x="0" y="1752600"/>
            <a:ext cx="4678363" cy="4857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 procedure </a:t>
            </a:r>
            <a:r>
              <a:rPr lang="en-US" sz="1600">
                <a:solidFill>
                  <a:srgbClr val="FFFF00"/>
                </a:solidFill>
              </a:rPr>
              <a:t>INORDER </a:t>
            </a:r>
            <a:r>
              <a:rPr lang="en-US" sz="1600"/>
              <a:t>(variable P : in POINTER) is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if (P.LPTR /= NULL) then</a:t>
            </a:r>
          </a:p>
          <a:p>
            <a:r>
              <a:rPr lang="en-US" sz="1600"/>
              <a:t>         INORDER(P.LPTR);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   assert FALSE report "Visit node " &amp; </a:t>
            </a:r>
          </a:p>
          <a:p>
            <a:r>
              <a:rPr lang="en-US" sz="1600"/>
              <a:t>	P.VALUE severity NOTE;</a:t>
            </a:r>
          </a:p>
          <a:p>
            <a:r>
              <a:rPr lang="en-US" sz="1600"/>
              <a:t>      if (P.RPTR /= NULL) then	</a:t>
            </a:r>
          </a:p>
          <a:p>
            <a:r>
              <a:rPr lang="en-US" sz="1600"/>
              <a:t>	INORDER(P.RPTR);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INORDER;</a:t>
            </a:r>
          </a:p>
          <a:p>
            <a:r>
              <a:rPr lang="en-US" sz="1600"/>
              <a:t>   procedure</a:t>
            </a:r>
            <a:r>
              <a:rPr lang="en-US" sz="1600">
                <a:solidFill>
                  <a:srgbClr val="FFFF00"/>
                </a:solidFill>
              </a:rPr>
              <a:t> PREORDER </a:t>
            </a:r>
            <a:r>
              <a:rPr lang="en-US" sz="1600"/>
              <a:t>(variable P : in POINTER) is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assert FALSE report "Visit node " &amp;</a:t>
            </a:r>
          </a:p>
          <a:p>
            <a:r>
              <a:rPr lang="en-US" sz="1600"/>
              <a:t>	 P.VALUE severity NOTE;</a:t>
            </a:r>
          </a:p>
          <a:p>
            <a:r>
              <a:rPr lang="en-US" sz="1600"/>
              <a:t>      if (P.LPTR /= NULL) then</a:t>
            </a:r>
          </a:p>
          <a:p>
            <a:r>
              <a:rPr lang="en-US" sz="1600"/>
              <a:t>         PREORDER(P.LPTR);</a:t>
            </a:r>
          </a:p>
          <a:p>
            <a:r>
              <a:rPr lang="en-US" sz="1600"/>
              <a:t>      end if;</a:t>
            </a:r>
            <a:endParaRPr lang="en-US" sz="1400"/>
          </a:p>
          <a:p>
            <a:endParaRPr lang="en-US" sz="1200"/>
          </a:p>
          <a:p>
            <a:r>
              <a:rPr lang="en-US" sz="1200"/>
              <a:t>   </a:t>
            </a:r>
          </a:p>
        </p:txBody>
      </p:sp>
      <p:sp>
        <p:nvSpPr>
          <p:cNvPr id="273414" name="Rectangle 6"/>
          <p:cNvSpPr>
            <a:spLocks noChangeArrowheads="1"/>
          </p:cNvSpPr>
          <p:nvPr/>
        </p:nvSpPr>
        <p:spPr bwMode="auto">
          <a:xfrm>
            <a:off x="4510088" y="1803400"/>
            <a:ext cx="4097337" cy="27162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 if (P.RPTR /= NULL) then</a:t>
            </a:r>
          </a:p>
          <a:p>
            <a:r>
              <a:rPr lang="en-US" sz="1600"/>
              <a:t>         PREORDER(P.RPTR);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PREORDER;</a:t>
            </a:r>
          </a:p>
          <a:p>
            <a:endParaRPr lang="en-US" sz="1600"/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>
                <a:solidFill>
                  <a:srgbClr val="FFFF00"/>
                </a:solidFill>
              </a:rPr>
              <a:t>INORDER</a:t>
            </a:r>
            <a:r>
              <a:rPr lang="en-US" sz="2000">
                <a:solidFill>
                  <a:schemeClr val="accent2"/>
                </a:solidFill>
              </a:rPr>
              <a:t> searches BST</a:t>
            </a:r>
            <a:r>
              <a:rPr lang="en-US" sz="2000"/>
              <a:t> in order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en-US" sz="2000"/>
              <a:t>	The values in the left subtree 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en-US" sz="2000"/>
              <a:t>	are visited before the node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>
                <a:solidFill>
                  <a:srgbClr val="FFFF00"/>
                </a:solidFill>
              </a:rPr>
              <a:t>PREORDER</a:t>
            </a:r>
            <a:r>
              <a:rPr lang="en-US" sz="2000"/>
              <a:t> similar to INORDER</a:t>
            </a:r>
          </a:p>
          <a:p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66D14-B712-40DF-A1D8-9A38AD4622C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ECC3-29E4-4057-8A5E-E5C3C2C331DF}" type="slidenum">
              <a:rPr lang="en-US"/>
              <a:pPr/>
              <a:t>40</a:t>
            </a:fld>
            <a:endParaRPr lang="en-US"/>
          </a:p>
        </p:txBody>
      </p:sp>
      <p:sp>
        <p:nvSpPr>
          <p:cNvPr id="30617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306179" name="Rectangle 1027"/>
          <p:cNvSpPr>
            <a:spLocks noChangeArrowheads="1"/>
          </p:cNvSpPr>
          <p:nvPr/>
        </p:nvSpPr>
        <p:spPr bwMode="auto">
          <a:xfrm>
            <a:off x="0" y="2514600"/>
            <a:ext cx="3495675" cy="1066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en-US" sz="2000">
                <a:solidFill>
                  <a:srgbClr val="FFFF00"/>
                </a:solidFill>
              </a:rPr>
              <a:t>FIND</a:t>
            </a:r>
            <a:r>
              <a:rPr lang="en-US" sz="2000"/>
              <a:t> returns true if the value 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en-US" sz="2000"/>
              <a:t>	was found in the tree</a:t>
            </a:r>
          </a:p>
          <a:p>
            <a:endParaRPr lang="en-US" sz="1200"/>
          </a:p>
          <a:p>
            <a:r>
              <a:rPr lang="en-US" sz="1200"/>
              <a:t>   </a:t>
            </a:r>
          </a:p>
        </p:txBody>
      </p:sp>
      <p:sp>
        <p:nvSpPr>
          <p:cNvPr id="306180" name="Rectangle 1028"/>
          <p:cNvSpPr>
            <a:spLocks noChangeArrowheads="1"/>
          </p:cNvSpPr>
          <p:nvPr/>
        </p:nvSpPr>
        <p:spPr bwMode="auto">
          <a:xfrm>
            <a:off x="3810000" y="1828800"/>
            <a:ext cx="5334000" cy="4492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600"/>
              <a:t>procedure </a:t>
            </a:r>
            <a:r>
              <a:rPr lang="en-US" sz="1600">
                <a:solidFill>
                  <a:srgbClr val="FFFF00"/>
                </a:solidFill>
              </a:rPr>
              <a:t>FIND </a:t>
            </a:r>
            <a:r>
              <a:rPr lang="en-US" sz="1600"/>
              <a:t>(</a:t>
            </a:r>
          </a:p>
          <a:p>
            <a:r>
              <a:rPr lang="en-US" sz="1600"/>
              <a:t>      variable P     : in  POINTER;</a:t>
            </a:r>
          </a:p>
          <a:p>
            <a:r>
              <a:rPr lang="en-US" sz="1600"/>
              <a:t>      constant VAL   : in  CHARACTER;</a:t>
            </a:r>
          </a:p>
          <a:p>
            <a:r>
              <a:rPr lang="en-US" sz="1600"/>
              <a:t>      variable MATCH : out BOOLEAN) is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MATCH := FALSE;</a:t>
            </a:r>
          </a:p>
          <a:p>
            <a:r>
              <a:rPr lang="en-US" sz="1600"/>
              <a:t>      if (P /= NULL) then</a:t>
            </a:r>
          </a:p>
          <a:p>
            <a:r>
              <a:rPr lang="en-US" sz="1600"/>
              <a:t>         if (P.VALUE = VAL) then</a:t>
            </a:r>
          </a:p>
          <a:p>
            <a:r>
              <a:rPr lang="en-US" sz="1600"/>
              <a:t>            MATCH := TRUE;</a:t>
            </a:r>
          </a:p>
          <a:p>
            <a:r>
              <a:rPr lang="en-US" sz="1600"/>
              <a:t>            assert FALSE report "Found " &amp; VAL severity NOTE;</a:t>
            </a:r>
          </a:p>
          <a:p>
            <a:r>
              <a:rPr lang="en-US" sz="1600"/>
              <a:t>         elsif (P.VALUE &lt; VAL) and (P.RPTR /= NULL) then</a:t>
            </a:r>
          </a:p>
          <a:p>
            <a:r>
              <a:rPr lang="en-US" sz="1600"/>
              <a:t>            FIND(P.RPTR, VAL, MATCH);</a:t>
            </a:r>
          </a:p>
          <a:p>
            <a:r>
              <a:rPr lang="en-US" sz="1600"/>
              <a:t>           elsif (P.VALUE &gt; VAL) and (P.LPTR /= NULL) then</a:t>
            </a:r>
          </a:p>
          <a:p>
            <a:r>
              <a:rPr lang="en-US" sz="1600"/>
              <a:t>             FIND(P.LPTR, VAL, MATCH);</a:t>
            </a:r>
          </a:p>
          <a:p>
            <a:r>
              <a:rPr lang="en-US" sz="1600"/>
              <a:t>         end if;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FIND;</a:t>
            </a:r>
          </a:p>
          <a:p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C219-7311-4227-8BD0-4644E574F84B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866-FEFB-4665-85CC-CA35AA1C87A3}" type="slidenum">
              <a:rPr lang="en-US"/>
              <a:pPr/>
              <a:t>41</a:t>
            </a:fld>
            <a:endParaRPr lang="en-US"/>
          </a:p>
        </p:txBody>
      </p:sp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Access and record type</a:t>
            </a:r>
          </a:p>
        </p:txBody>
      </p:sp>
      <p:sp>
        <p:nvSpPr>
          <p:cNvPr id="299011" name="Rectangle 3"/>
          <p:cNvSpPr>
            <a:spLocks noChangeArrowheads="1"/>
          </p:cNvSpPr>
          <p:nvPr/>
        </p:nvSpPr>
        <p:spPr bwMode="auto">
          <a:xfrm>
            <a:off x="457200" y="2286000"/>
            <a:ext cx="3581400" cy="35083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Clr>
                <a:schemeClr val="hlink"/>
              </a:buClr>
              <a:buFont typeface="Symbol" pitchFamily="18" charset="2"/>
              <a:buNone/>
            </a:pPr>
            <a:r>
              <a:rPr lang="en-US" sz="2800">
                <a:solidFill>
                  <a:srgbClr val="FFFF00"/>
                </a:solidFill>
              </a:rPr>
              <a:t>The process uses different functions to</a:t>
            </a:r>
          </a:p>
          <a:p>
            <a:pPr>
              <a:buClr>
                <a:schemeClr val="hlink"/>
              </a:buClr>
              <a:buFont typeface="Symbol" pitchFamily="18" charset="2"/>
              <a:buChar char="©"/>
            </a:pPr>
            <a:r>
              <a:rPr lang="en-US" sz="2800"/>
              <a:t>Get node for the root</a:t>
            </a:r>
          </a:p>
          <a:p>
            <a:pPr>
              <a:buClr>
                <a:schemeClr val="hlink"/>
              </a:buClr>
              <a:buFont typeface="Symbol" pitchFamily="18" charset="2"/>
              <a:buChar char="©"/>
            </a:pPr>
            <a:r>
              <a:rPr lang="en-US" sz="2800"/>
              <a:t>Insert a value from the array</a:t>
            </a:r>
          </a:p>
          <a:p>
            <a:pPr>
              <a:buClr>
                <a:schemeClr val="hlink"/>
              </a:buClr>
              <a:buFont typeface="Symbol" pitchFamily="18" charset="2"/>
              <a:buChar char="©"/>
            </a:pPr>
            <a:r>
              <a:rPr lang="en-US" sz="2800"/>
              <a:t>The tree is searched</a:t>
            </a:r>
          </a:p>
          <a:p>
            <a:pPr>
              <a:buClr>
                <a:schemeClr val="hlink"/>
              </a:buClr>
              <a:buFont typeface="Symbol" pitchFamily="18" charset="2"/>
              <a:buChar char="©"/>
            </a:pPr>
            <a:r>
              <a:rPr lang="en-US" sz="2800"/>
              <a:t>FIND determines if the character was found</a:t>
            </a:r>
            <a:endParaRPr lang="en-US" sz="1200"/>
          </a:p>
        </p:txBody>
      </p:sp>
      <p:sp>
        <p:nvSpPr>
          <p:cNvPr id="299012" name="Rectangle 4"/>
          <p:cNvSpPr>
            <a:spLocks noChangeArrowheads="1"/>
          </p:cNvSpPr>
          <p:nvPr/>
        </p:nvSpPr>
        <p:spPr bwMode="auto">
          <a:xfrm>
            <a:off x="4360863" y="1387475"/>
            <a:ext cx="4783137" cy="5470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600"/>
          </a:p>
          <a:p>
            <a:r>
              <a:rPr lang="en-US" sz="1600"/>
              <a:t>begin</a:t>
            </a:r>
          </a:p>
          <a:p>
            <a:r>
              <a:rPr lang="en-US" sz="1600"/>
              <a:t>   </a:t>
            </a:r>
            <a:r>
              <a:rPr lang="en-US" sz="1600">
                <a:solidFill>
                  <a:srgbClr val="FFFF00"/>
                </a:solidFill>
              </a:rPr>
              <a:t>bst : process</a:t>
            </a:r>
          </a:p>
          <a:p>
            <a:r>
              <a:rPr lang="en-US" sz="1600">
                <a:solidFill>
                  <a:srgbClr val="FFFF00"/>
                </a:solidFill>
              </a:rPr>
              <a:t>      variable HEAD  : POINTER;</a:t>
            </a:r>
          </a:p>
          <a:p>
            <a:r>
              <a:rPr lang="en-US" sz="1600">
                <a:solidFill>
                  <a:srgbClr val="FFFF00"/>
                </a:solidFill>
              </a:rPr>
              <a:t>      variable FOUND : BOOLEAN;</a:t>
            </a:r>
          </a:p>
          <a:p>
            <a:r>
              <a:rPr lang="en-US" sz="1600">
                <a:solidFill>
                  <a:srgbClr val="FFFF00"/>
                </a:solidFill>
              </a:rPr>
              <a:t>   begin</a:t>
            </a:r>
          </a:p>
          <a:p>
            <a:r>
              <a:rPr lang="en-US" sz="1600">
                <a:solidFill>
                  <a:srgbClr val="FFFF00"/>
                </a:solidFill>
              </a:rPr>
              <a:t>      </a:t>
            </a:r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GETNODE(HEAD, '0');</a:t>
            </a:r>
          </a:p>
          <a:p>
            <a:r>
              <a:rPr lang="en-US" sz="1600">
                <a:solidFill>
                  <a:srgbClr val="F8F8F8"/>
                </a:solidFill>
              </a:rPr>
              <a:t>      for k in ITEMS'range loop</a:t>
            </a:r>
          </a:p>
          <a:p>
            <a:r>
              <a:rPr lang="en-US" sz="1600">
                <a:solidFill>
                  <a:srgbClr val="F8F8F8"/>
                </a:solidFill>
              </a:rPr>
              <a:t>         </a:t>
            </a:r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BSTINSERT(HEAD, ITEMS(k));</a:t>
            </a:r>
          </a:p>
          <a:p>
            <a:r>
              <a:rPr lang="en-US" sz="1600">
                <a:solidFill>
                  <a:srgbClr val="F8F8F8"/>
                </a:solidFill>
              </a:rPr>
              <a:t>         wait for 20 ns;</a:t>
            </a:r>
          </a:p>
          <a:p>
            <a:r>
              <a:rPr lang="en-US" sz="1600">
                <a:solidFill>
                  <a:srgbClr val="F8F8F8"/>
                </a:solidFill>
              </a:rPr>
              <a:t>      end loop;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INORDER(HEAD);  wait for 20 ns;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PREORDER(HEAD); wait for 20 ns;</a:t>
            </a:r>
          </a:p>
          <a:p>
            <a:r>
              <a:rPr lang="en-U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FIND(HEAD, '9', FOUND);</a:t>
            </a:r>
          </a:p>
          <a:p>
            <a:r>
              <a:rPr lang="en-US" sz="1600">
                <a:solidFill>
                  <a:srgbClr val="F8F8F8"/>
                </a:solidFill>
              </a:rPr>
              <a:t>      assert FOUND report "9 not found" severity NOTE;</a:t>
            </a:r>
          </a:p>
          <a:p>
            <a:r>
              <a:rPr lang="en-US" sz="1600">
                <a:solidFill>
                  <a:srgbClr val="F8F8F8"/>
                </a:solidFill>
              </a:rPr>
              <a:t>      wait for 20 ns;</a:t>
            </a:r>
          </a:p>
          <a:p>
            <a:r>
              <a:rPr lang="en-US" sz="1600">
                <a:solidFill>
                  <a:srgbClr val="F8F8F8"/>
                </a:solidFill>
              </a:rPr>
              <a:t>      FIND(HEAD, 'A', FOUND);</a:t>
            </a:r>
          </a:p>
          <a:p>
            <a:r>
              <a:rPr lang="en-US" sz="1600">
                <a:solidFill>
                  <a:srgbClr val="F8F8F8"/>
                </a:solidFill>
              </a:rPr>
              <a:t>      assert FOUND report "A not found" severity NOTE;</a:t>
            </a:r>
          </a:p>
          <a:p>
            <a:r>
              <a:rPr lang="en-US" sz="1600">
                <a:solidFill>
                  <a:srgbClr val="F8F8F8"/>
                </a:solidFill>
              </a:rPr>
              <a:t>      deallocate(HEAD);</a:t>
            </a:r>
          </a:p>
          <a:p>
            <a:r>
              <a:rPr lang="en-US" sz="1600">
                <a:solidFill>
                  <a:srgbClr val="F8F8F8"/>
                </a:solidFill>
              </a:rPr>
              <a:t>      wait;</a:t>
            </a:r>
          </a:p>
          <a:p>
            <a:r>
              <a:rPr lang="en-US" sz="1600">
                <a:solidFill>
                  <a:srgbClr val="FFFF00"/>
                </a:solidFill>
              </a:rPr>
              <a:t>   end process;</a:t>
            </a:r>
          </a:p>
          <a:p>
            <a:r>
              <a:rPr lang="en-US" sz="1600"/>
              <a:t>end BEH;</a:t>
            </a:r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5F5D7-2722-4764-B84F-7C8143B67E74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C369-9F39-41E8-A1D2-0A410F622AB5}" type="slidenum">
              <a:rPr lang="en-US"/>
              <a:pPr/>
              <a:t>42</a:t>
            </a:fld>
            <a:endParaRPr lang="en-US"/>
          </a:p>
        </p:txBody>
      </p:sp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block</a:t>
            </a:r>
          </a:p>
        </p:txBody>
      </p:sp>
      <p:sp>
        <p:nvSpPr>
          <p:cNvPr id="274438" name="Rectangle 6"/>
          <p:cNvSpPr>
            <a:spLocks noChangeArrowheads="1"/>
          </p:cNvSpPr>
          <p:nvPr/>
        </p:nvSpPr>
        <p:spPr bwMode="auto">
          <a:xfrm>
            <a:off x="457200" y="2362200"/>
            <a:ext cx="8305800" cy="3081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rgbClr val="FFFF00"/>
                </a:solidFill>
              </a:rPr>
              <a:t>A </a:t>
            </a:r>
            <a:r>
              <a:rPr lang="en-US" sz="2800">
                <a:solidFill>
                  <a:schemeClr val="accent2"/>
                </a:solidFill>
              </a:rPr>
              <a:t>guarded block</a:t>
            </a:r>
            <a:r>
              <a:rPr lang="en-US" sz="2800">
                <a:solidFill>
                  <a:srgbClr val="FFFF00"/>
                </a:solidFill>
              </a:rPr>
              <a:t> is a block with </a:t>
            </a:r>
            <a:r>
              <a:rPr lang="en-US" sz="2800">
                <a:solidFill>
                  <a:schemeClr val="accent2"/>
                </a:solidFill>
              </a:rPr>
              <a:t>guarded expression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rgbClr val="FFFF00"/>
                </a:solidFill>
              </a:rPr>
              <a:t>It can control the operations inside the block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rgbClr val="FFFF00"/>
                </a:solidFill>
              </a:rPr>
              <a:t>The </a:t>
            </a:r>
            <a:r>
              <a:rPr lang="en-US" sz="2800">
                <a:solidFill>
                  <a:schemeClr val="accent2"/>
                </a:solidFill>
              </a:rPr>
              <a:t>guard</a:t>
            </a:r>
            <a:r>
              <a:rPr lang="en-US" sz="2800">
                <a:solidFill>
                  <a:srgbClr val="FFFF00"/>
                </a:solidFill>
              </a:rPr>
              <a:t> signal is implicitly declared once the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FF00"/>
                </a:solidFill>
              </a:rPr>
              <a:t>	guarded expression is used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rgbClr val="FFFF00"/>
                </a:solidFill>
              </a:rPr>
              <a:t>The guard signal is updated whenever there is an event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FFFF00"/>
                </a:solidFill>
              </a:rPr>
              <a:t>	on any of the signals used in guarded expression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rgbClr val="FFFF00"/>
                </a:solidFill>
              </a:rPr>
              <a:t>The guard signal </a:t>
            </a:r>
            <a:r>
              <a:rPr lang="en-US" sz="2800">
                <a:solidFill>
                  <a:schemeClr val="accent2"/>
                </a:solidFill>
              </a:rPr>
              <a:t>cannot be driven</a:t>
            </a:r>
            <a:r>
              <a:rPr lang="en-US" sz="2800">
                <a:solidFill>
                  <a:srgbClr val="FFFF00"/>
                </a:solidFill>
              </a:rPr>
              <a:t> inside the block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59D3-0A38-43B0-9FE8-19799E0AB514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AC19E-0524-48F9-B8C1-2D803FCE1FDC}" type="slidenum">
              <a:rPr lang="en-US"/>
              <a:pPr/>
              <a:t>43</a:t>
            </a:fld>
            <a:endParaRPr lang="en-US"/>
          </a:p>
        </p:txBody>
      </p:sp>
      <p:sp>
        <p:nvSpPr>
          <p:cNvPr id="3092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block</a:t>
            </a:r>
          </a:p>
        </p:txBody>
      </p:sp>
      <p:sp>
        <p:nvSpPr>
          <p:cNvPr id="309251" name="Rectangle 1027"/>
          <p:cNvSpPr>
            <a:spLocks noChangeArrowheads="1"/>
          </p:cNvSpPr>
          <p:nvPr/>
        </p:nvSpPr>
        <p:spPr bwMode="auto">
          <a:xfrm>
            <a:off x="0" y="1828800"/>
            <a:ext cx="3962400" cy="3079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2000"/>
              <a:t>library IEEE;</a:t>
            </a:r>
          </a:p>
          <a:p>
            <a:r>
              <a:rPr lang="en-US" sz="2000"/>
              <a:t>use IEEE.std_logic_1164.all;</a:t>
            </a:r>
          </a:p>
          <a:p>
            <a:r>
              <a:rPr lang="en-US" sz="2000"/>
              <a:t>entity GARD is</a:t>
            </a:r>
          </a:p>
          <a:p>
            <a:r>
              <a:rPr lang="en-US" sz="2000"/>
              <a:t>end GARD;</a:t>
            </a:r>
          </a:p>
          <a:p>
            <a:r>
              <a:rPr lang="en-US" sz="2000"/>
              <a:t>architecture BEH of GARD is</a:t>
            </a:r>
          </a:p>
          <a:p>
            <a:r>
              <a:rPr lang="en-US" sz="2000"/>
              <a:t>   signal A, B, C, D, E, EN, G : </a:t>
            </a:r>
          </a:p>
          <a:p>
            <a:r>
              <a:rPr lang="en-US" sz="2000"/>
              <a:t>	std_logic := '0';</a:t>
            </a:r>
          </a:p>
          <a:p>
            <a:r>
              <a:rPr lang="en-US" sz="2000"/>
              <a:t>begin</a:t>
            </a:r>
          </a:p>
          <a:p>
            <a:r>
              <a:rPr lang="en-US" sz="1800"/>
              <a:t>   </a:t>
            </a:r>
          </a:p>
          <a:p>
            <a:r>
              <a:rPr lang="en-US" sz="1800"/>
              <a:t>      </a:t>
            </a:r>
          </a:p>
        </p:txBody>
      </p:sp>
      <p:sp>
        <p:nvSpPr>
          <p:cNvPr id="309252" name="Rectangle 1028"/>
          <p:cNvSpPr>
            <a:spLocks noChangeArrowheads="1"/>
          </p:cNvSpPr>
          <p:nvPr/>
        </p:nvSpPr>
        <p:spPr bwMode="auto">
          <a:xfrm>
            <a:off x="3416300" y="1828800"/>
            <a:ext cx="5727700" cy="4054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gblock : block </a:t>
            </a:r>
            <a:r>
              <a:rPr lang="en-US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(EN = '1')</a:t>
            </a:r>
            <a:r>
              <a:rPr lang="en-US" sz="2000"/>
              <a:t> </a:t>
            </a:r>
          </a:p>
          <a:p>
            <a:r>
              <a:rPr lang="en-US" sz="2000"/>
              <a:t>begin      </a:t>
            </a:r>
          </a:p>
          <a:p>
            <a:r>
              <a:rPr lang="en-US" sz="2000"/>
              <a:t>      C &lt;=  A nand B;</a:t>
            </a:r>
          </a:p>
          <a:p>
            <a:r>
              <a:rPr lang="en-US" sz="2000"/>
              <a:t>      </a:t>
            </a:r>
            <a:r>
              <a:rPr lang="en-US" sz="2000">
                <a:solidFill>
                  <a:srgbClr val="FFFF00"/>
                </a:solidFill>
              </a:rPr>
              <a:t>D &lt;= guarded </a:t>
            </a:r>
            <a:r>
              <a:rPr lang="en-US" sz="2000"/>
              <a:t>A nand B;</a:t>
            </a:r>
          </a:p>
          <a:p>
            <a:r>
              <a:rPr lang="en-US" sz="2000"/>
              <a:t>      E &lt;= '0' when GUARD else 'Z';</a:t>
            </a:r>
          </a:p>
          <a:p>
            <a:r>
              <a:rPr lang="en-US" sz="2000"/>
              <a:t>      E &lt;= </a:t>
            </a:r>
            <a:r>
              <a:rPr lang="en-US" sz="2000">
                <a:solidFill>
                  <a:srgbClr val="FFFF00"/>
                </a:solidFill>
              </a:rPr>
              <a:t>guarded</a:t>
            </a:r>
            <a:r>
              <a:rPr lang="en-US" sz="2000"/>
              <a:t> C;</a:t>
            </a:r>
          </a:p>
          <a:p>
            <a:r>
              <a:rPr lang="en-US" sz="2000"/>
              <a:t>      G &lt;= B when GUARD else '0';</a:t>
            </a:r>
          </a:p>
          <a:p>
            <a:r>
              <a:rPr lang="en-US" sz="2000"/>
              <a:t>end block;</a:t>
            </a:r>
          </a:p>
          <a:p>
            <a:endParaRPr lang="en-US" sz="2000"/>
          </a:p>
          <a:p>
            <a:r>
              <a:rPr lang="en-US" sz="2000"/>
              <a:t> A  &lt;= not A after 20 ns;</a:t>
            </a:r>
          </a:p>
          <a:p>
            <a:r>
              <a:rPr lang="en-US" sz="2000"/>
              <a:t> B  &lt;= not B after 10 ns;</a:t>
            </a:r>
          </a:p>
          <a:p>
            <a:r>
              <a:rPr lang="en-US" sz="2000"/>
              <a:t> EN &lt;= '1', '0' after 25 ns, '1' after 55 ns, '0' after 80 ns;</a:t>
            </a:r>
          </a:p>
          <a:p>
            <a:r>
              <a:rPr lang="en-US" sz="2000"/>
              <a:t>end BEH;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BCA8F-AE2A-4979-8814-7E341853065C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68B23-7309-4071-94E5-F63C73A3FA2B}" type="slidenum">
              <a:rPr lang="en-US"/>
              <a:pPr/>
              <a:t>44</a:t>
            </a:fld>
            <a:endParaRPr lang="en-US"/>
          </a:p>
        </p:txBody>
      </p:sp>
      <p:sp>
        <p:nvSpPr>
          <p:cNvPr id="31027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block</a:t>
            </a:r>
            <a:br>
              <a:rPr lang="en-US" sz="4000"/>
            </a:br>
            <a:r>
              <a:rPr lang="en-US" sz="3200"/>
              <a:t>simulation results</a:t>
            </a:r>
          </a:p>
        </p:txBody>
      </p:sp>
      <p:sp>
        <p:nvSpPr>
          <p:cNvPr id="310275" name="Rectangle 1027"/>
          <p:cNvSpPr>
            <a:spLocks noChangeArrowheads="1"/>
          </p:cNvSpPr>
          <p:nvPr/>
        </p:nvSpPr>
        <p:spPr bwMode="auto">
          <a:xfrm>
            <a:off x="152400" y="1676400"/>
            <a:ext cx="3962400" cy="2014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800"/>
              <a:t>gblock : block </a:t>
            </a:r>
            <a:r>
              <a:rPr lang="en-US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(EN = '1')</a:t>
            </a:r>
            <a:endParaRPr lang="en-US" sz="1800"/>
          </a:p>
          <a:p>
            <a:r>
              <a:rPr lang="en-US" sz="1800"/>
              <a:t>   begin</a:t>
            </a:r>
          </a:p>
          <a:p>
            <a:r>
              <a:rPr lang="en-US" sz="1800"/>
              <a:t>      C &lt;=  A nand B;</a:t>
            </a:r>
          </a:p>
          <a:p>
            <a:r>
              <a:rPr lang="en-US" sz="1800"/>
              <a:t>      </a:t>
            </a:r>
            <a:r>
              <a:rPr lang="en-US" sz="1800">
                <a:solidFill>
                  <a:srgbClr val="FFFF00"/>
                </a:solidFill>
              </a:rPr>
              <a:t>D &lt;= guarded </a:t>
            </a:r>
            <a:r>
              <a:rPr lang="en-US" sz="1800"/>
              <a:t>A nand B;</a:t>
            </a:r>
          </a:p>
          <a:p>
            <a:r>
              <a:rPr lang="en-US" sz="1800"/>
              <a:t>      E &lt;= '0' when GUARD else 'Z';</a:t>
            </a:r>
          </a:p>
          <a:p>
            <a:r>
              <a:rPr lang="en-US" sz="1800"/>
              <a:t>      E &lt;= </a:t>
            </a:r>
            <a:r>
              <a:rPr lang="en-US" sz="1800">
                <a:solidFill>
                  <a:srgbClr val="FFFF00"/>
                </a:solidFill>
              </a:rPr>
              <a:t>guarded</a:t>
            </a:r>
            <a:r>
              <a:rPr lang="en-US" sz="1800"/>
              <a:t> C;</a:t>
            </a:r>
          </a:p>
          <a:p>
            <a:r>
              <a:rPr lang="en-US" sz="1800"/>
              <a:t>      </a:t>
            </a:r>
          </a:p>
        </p:txBody>
      </p:sp>
      <p:sp>
        <p:nvSpPr>
          <p:cNvPr id="310276" name="Rectangle 1028"/>
          <p:cNvSpPr>
            <a:spLocks noChangeArrowheads="1"/>
          </p:cNvSpPr>
          <p:nvPr/>
        </p:nvSpPr>
        <p:spPr bwMode="auto">
          <a:xfrm>
            <a:off x="3851275" y="1752600"/>
            <a:ext cx="5292725" cy="17399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  G &lt;= B when GUARD else '0';</a:t>
            </a:r>
          </a:p>
          <a:p>
            <a:r>
              <a:rPr lang="en-US" sz="1800"/>
              <a:t>   end block;</a:t>
            </a:r>
          </a:p>
          <a:p>
            <a:r>
              <a:rPr lang="en-US" sz="1800"/>
              <a:t>   A  &lt;= not A after 20 ns;</a:t>
            </a:r>
          </a:p>
          <a:p>
            <a:r>
              <a:rPr lang="en-US" sz="1800"/>
              <a:t>   B  &lt;= not B after 10 ns;</a:t>
            </a:r>
          </a:p>
          <a:p>
            <a:r>
              <a:rPr lang="en-US" sz="1800"/>
              <a:t>   EN &lt;= '1', '0' after 25 ns, '1' after 55 ns, '0' after 80 ns;</a:t>
            </a:r>
          </a:p>
          <a:p>
            <a:r>
              <a:rPr lang="en-US" sz="1800"/>
              <a:t>end BEH;</a:t>
            </a:r>
          </a:p>
        </p:txBody>
      </p:sp>
      <p:pic>
        <p:nvPicPr>
          <p:cNvPr id="310277" name="Picture 1029" descr="10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5200"/>
            <a:ext cx="91440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C92B-5342-4260-929B-98834F513411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41D-191F-43C8-AD75-C3D8A35E1A09}" type="slidenum">
              <a:rPr lang="en-US"/>
              <a:pPr/>
              <a:t>45</a:t>
            </a:fld>
            <a:endParaRPr lang="en-US"/>
          </a:p>
        </p:txBody>
      </p:sp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signal</a:t>
            </a:r>
          </a:p>
        </p:txBody>
      </p:sp>
      <p:sp>
        <p:nvSpPr>
          <p:cNvPr id="278531" name="Rectangle 3"/>
          <p:cNvSpPr>
            <a:spLocks noChangeArrowheads="1"/>
          </p:cNvSpPr>
          <p:nvPr/>
        </p:nvSpPr>
        <p:spPr bwMode="auto">
          <a:xfrm>
            <a:off x="1295400" y="2133600"/>
            <a:ext cx="7162800" cy="39354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Guarded signal</a:t>
            </a:r>
            <a:r>
              <a:rPr lang="en-US" sz="2800"/>
              <a:t> is a signal with signal kind specified</a:t>
            </a:r>
          </a:p>
          <a:p>
            <a:r>
              <a:rPr lang="en-US" sz="2800"/>
              <a:t>There are two kinds of guarded signals </a:t>
            </a:r>
          </a:p>
          <a:p>
            <a:pPr>
              <a:buFont typeface="Wingdings" pitchFamily="2" charset="2"/>
              <a:buChar char="v"/>
            </a:pPr>
            <a:r>
              <a:rPr lang="en-US" sz="2800"/>
              <a:t>	</a:t>
            </a:r>
            <a:r>
              <a:rPr lang="en-US" sz="2800">
                <a:solidFill>
                  <a:schemeClr val="accent2"/>
                </a:solidFill>
              </a:rPr>
              <a:t>register</a:t>
            </a:r>
            <a:r>
              <a:rPr lang="en-US" sz="2800"/>
              <a:t> returns its value when the signal 	is not driven</a:t>
            </a:r>
          </a:p>
          <a:p>
            <a:pPr>
              <a:buFont typeface="Wingdings" pitchFamily="2" charset="2"/>
              <a:buChar char="v"/>
            </a:pPr>
            <a:r>
              <a:rPr lang="en-US" sz="2800"/>
              <a:t>	</a:t>
            </a:r>
            <a:r>
              <a:rPr lang="en-US" sz="2800">
                <a:solidFill>
                  <a:schemeClr val="accent2"/>
                </a:solidFill>
              </a:rPr>
              <a:t>bus</a:t>
            </a:r>
            <a:r>
              <a:rPr lang="en-US" sz="2800"/>
              <a:t> does not return its value</a:t>
            </a:r>
          </a:p>
          <a:p>
            <a:pPr>
              <a:buFont typeface="Wingdings" pitchFamily="2" charset="2"/>
              <a:buNone/>
            </a:pPr>
            <a:r>
              <a:rPr lang="en-US" sz="2800"/>
              <a:t>Guarded signal is a </a:t>
            </a:r>
            <a:r>
              <a:rPr lang="en-US" sz="2800">
                <a:solidFill>
                  <a:schemeClr val="accent2"/>
                </a:solidFill>
              </a:rPr>
              <a:t>resolved</a:t>
            </a:r>
            <a:r>
              <a:rPr lang="en-US" sz="2800"/>
              <a:t> one</a:t>
            </a:r>
          </a:p>
          <a:p>
            <a:pPr>
              <a:buFont typeface="Wingdings" pitchFamily="2" charset="2"/>
              <a:buNone/>
            </a:pPr>
            <a:r>
              <a:rPr lang="en-US" sz="2800"/>
              <a:t>The value of the guarded signal is determined by a resolution function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3780-AFA4-44EE-BB47-893B1135C075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53A2-D1B7-4784-8559-55025D885CC0}" type="slidenum">
              <a:rPr lang="en-US"/>
              <a:pPr/>
              <a:t>46</a:t>
            </a:fld>
            <a:endParaRPr lang="en-US"/>
          </a:p>
        </p:txBody>
      </p:sp>
      <p:sp>
        <p:nvSpPr>
          <p:cNvPr id="31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signal</a:t>
            </a:r>
          </a:p>
        </p:txBody>
      </p:sp>
      <p:sp>
        <p:nvSpPr>
          <p:cNvPr id="311299" name="Rectangle 3"/>
          <p:cNvSpPr>
            <a:spLocks noChangeArrowheads="1"/>
          </p:cNvSpPr>
          <p:nvPr/>
        </p:nvSpPr>
        <p:spPr bwMode="auto">
          <a:xfrm>
            <a:off x="0" y="1676400"/>
            <a:ext cx="4724400" cy="4838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200"/>
              <a:t>package GARDPACK is</a:t>
            </a:r>
          </a:p>
          <a:p>
            <a:r>
              <a:rPr lang="en-US" sz="1200"/>
              <a:t>   subtype SMALL_INT2 is integer    range -500 to 700;</a:t>
            </a:r>
          </a:p>
          <a:p>
            <a:r>
              <a:rPr lang="en-US" sz="1200"/>
              <a:t>   subtype SMALL_INT  is SMALL_INT2 range -20  to 30;</a:t>
            </a:r>
          </a:p>
          <a:p>
            <a:r>
              <a:rPr lang="en-US" sz="1200"/>
              <a:t>   type INT_ARY is array (integer range &lt;&gt;) of SMALL_INT;</a:t>
            </a:r>
          </a:p>
          <a:p>
            <a:r>
              <a:rPr lang="en-US" sz="1200"/>
              <a:t>   function RESOLVE_INT_FUNC (D : in INT_ARY) return SMALL_INT2;</a:t>
            </a:r>
          </a:p>
          <a:p>
            <a:r>
              <a:rPr lang="en-US" sz="1200"/>
              <a:t>   subtype  RESOLVE_INT is RESOLVE_INT_FUNC SMALL_INT;</a:t>
            </a:r>
          </a:p>
          <a:p>
            <a:r>
              <a:rPr lang="en-US" sz="1200"/>
              <a:t>   constant CYCLES    : integer := 3;</a:t>
            </a:r>
          </a:p>
          <a:p>
            <a:r>
              <a:rPr lang="en-US" sz="1200"/>
              <a:t>   constant PERIOD    : time    := 30 ns;</a:t>
            </a:r>
          </a:p>
          <a:p>
            <a:r>
              <a:rPr lang="en-US" sz="1200"/>
              <a:t>   constant TIME_SPAN : time    := CYCLES * PERIOD;</a:t>
            </a:r>
          </a:p>
          <a:p>
            <a:r>
              <a:rPr lang="en-US" sz="1200"/>
              <a:t>end GARDPACK;</a:t>
            </a:r>
          </a:p>
          <a:p>
            <a:r>
              <a:rPr lang="en-US" sz="1200"/>
              <a:t>package body GARDPACK is</a:t>
            </a:r>
          </a:p>
          <a:p>
            <a:r>
              <a:rPr lang="en-US" sz="1200"/>
              <a:t>   function RESOLVE_INT_FUNC (D : in INT_ARY) return SMALL_INT2 is</a:t>
            </a:r>
          </a:p>
          <a:p>
            <a:r>
              <a:rPr lang="en-US" sz="1200"/>
              <a:t>      variable result : SMALL_INT2;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if (D'length = 0) then</a:t>
            </a:r>
          </a:p>
          <a:p>
            <a:r>
              <a:rPr lang="en-US" sz="1200"/>
              <a:t>         return -10;</a:t>
            </a:r>
          </a:p>
          <a:p>
            <a:r>
              <a:rPr lang="en-US" sz="1200"/>
              <a:t>      else</a:t>
            </a:r>
          </a:p>
          <a:p>
            <a:r>
              <a:rPr lang="en-US" sz="1200"/>
              <a:t>         result := 0;</a:t>
            </a:r>
          </a:p>
          <a:p>
            <a:r>
              <a:rPr lang="en-US" sz="1200"/>
              <a:t>         for i in D'range loop</a:t>
            </a:r>
          </a:p>
          <a:p>
            <a:r>
              <a:rPr lang="en-US" sz="1200"/>
              <a:t>            result := result + D(i);</a:t>
            </a:r>
          </a:p>
          <a:p>
            <a:r>
              <a:rPr lang="en-US" sz="1200"/>
              <a:t>         end loop;</a:t>
            </a:r>
          </a:p>
          <a:p>
            <a:r>
              <a:rPr lang="en-US" sz="1200"/>
              <a:t>         return result;</a:t>
            </a:r>
          </a:p>
          <a:p>
            <a:r>
              <a:rPr lang="en-US" sz="1200"/>
              <a:t>      end if;</a:t>
            </a:r>
          </a:p>
          <a:p>
            <a:r>
              <a:rPr lang="en-US" sz="1200"/>
              <a:t>   end RESOLVE_INT_FUNC;</a:t>
            </a:r>
          </a:p>
        </p:txBody>
      </p:sp>
      <p:sp>
        <p:nvSpPr>
          <p:cNvPr id="311300" name="Rectangle 4"/>
          <p:cNvSpPr>
            <a:spLocks noChangeArrowheads="1"/>
          </p:cNvSpPr>
          <p:nvPr/>
        </p:nvSpPr>
        <p:spPr bwMode="auto">
          <a:xfrm>
            <a:off x="4343400" y="1676400"/>
            <a:ext cx="4953000" cy="50212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200"/>
              <a:t>end GARDPACK;</a:t>
            </a:r>
          </a:p>
          <a:p>
            <a:r>
              <a:rPr lang="en-US" sz="1200"/>
              <a:t>library IEEE;</a:t>
            </a:r>
          </a:p>
          <a:p>
            <a:r>
              <a:rPr lang="en-US" sz="1200"/>
              <a:t>use IEEE.std_logic_1164.all;</a:t>
            </a:r>
          </a:p>
          <a:p>
            <a:r>
              <a:rPr lang="en-US" sz="1200"/>
              <a:t>use work.GARDPACK.all;</a:t>
            </a:r>
          </a:p>
          <a:p>
            <a:r>
              <a:rPr lang="en-US" sz="1200"/>
              <a:t>entity DIFFGARD is</a:t>
            </a:r>
          </a:p>
          <a:p>
            <a:r>
              <a:rPr lang="en-US" sz="1200"/>
              <a:t>end DIFFGARD;</a:t>
            </a:r>
          </a:p>
          <a:p>
            <a:r>
              <a:rPr lang="en-US" sz="1200"/>
              <a:t>architecture BEH of DIFFGARD is</a:t>
            </a:r>
          </a:p>
          <a:p>
            <a:r>
              <a:rPr lang="en-US" sz="1200"/>
              <a:t>   </a:t>
            </a:r>
            <a:r>
              <a:rPr lang="en-US" sz="1200">
                <a:solidFill>
                  <a:srgbClr val="FFFF00"/>
                </a:solidFill>
              </a:rPr>
              <a:t>signal REG_SIG, REG_SIG0, REG_SIG1, REG_SIG2 : RESOLVE_INT register;</a:t>
            </a:r>
          </a:p>
          <a:p>
            <a:r>
              <a:rPr lang="en-US" sz="1200">
                <a:solidFill>
                  <a:srgbClr val="FFFF00"/>
                </a:solidFill>
              </a:rPr>
              <a:t>   signal BUS_SIG, BUS_SIG0, BUS_SIG1, BUS_SIG2 : RESOLVE_INT bus     ;</a:t>
            </a:r>
          </a:p>
          <a:p>
            <a:r>
              <a:rPr lang="en-US" sz="1200">
                <a:solidFill>
                  <a:srgbClr val="FFFF00"/>
                </a:solidFill>
              </a:rPr>
              <a:t>   signal NOR_SIG, NOR_SIG0, NOR_SIG1, NOR_SIG2 : RESOLVE_INT         ;</a:t>
            </a:r>
          </a:p>
          <a:p>
            <a:r>
              <a:rPr lang="en-US" sz="1200"/>
              <a:t>   signal EN                                    : integer;</a:t>
            </a:r>
          </a:p>
          <a:p>
            <a:r>
              <a:rPr lang="en-US" sz="1200"/>
              <a:t>begin</a:t>
            </a:r>
          </a:p>
          <a:p>
            <a:r>
              <a:rPr lang="en-US" sz="1200"/>
              <a:t>   EN &lt;= 0, 1 after TIME_SPAN, 2 after 2 * TIME_SPAN,</a:t>
            </a:r>
          </a:p>
          <a:p>
            <a:r>
              <a:rPr lang="en-US" sz="1200"/>
              <a:t>         3 after 3 * TIME_SPAN;</a:t>
            </a:r>
          </a:p>
          <a:p>
            <a:r>
              <a:rPr lang="en-US" sz="1200"/>
              <a:t>   b0 : block (EN = 0)</a:t>
            </a:r>
          </a:p>
          <a:p>
            <a:r>
              <a:rPr lang="en-US" sz="1200"/>
              <a:t>      signal REGSIG0 : SMALL_INT;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phase0 : process</a:t>
            </a:r>
          </a:p>
          <a:p>
            <a:r>
              <a:rPr lang="en-US" sz="1200"/>
              <a:t>      begin</a:t>
            </a:r>
          </a:p>
          <a:p>
            <a:r>
              <a:rPr lang="en-US" sz="1200"/>
              <a:t>         for i in 1 to CYCLES loop</a:t>
            </a:r>
          </a:p>
          <a:p>
            <a:r>
              <a:rPr lang="en-US" sz="1200"/>
              <a:t>            REGSIG0 &lt;= i;</a:t>
            </a:r>
          </a:p>
          <a:p>
            <a:r>
              <a:rPr lang="en-US" sz="1200"/>
              <a:t>            wait for PERIOD;</a:t>
            </a:r>
          </a:p>
          <a:p>
            <a:r>
              <a:rPr lang="en-US" sz="1200"/>
              <a:t>         end loop;</a:t>
            </a:r>
          </a:p>
          <a:p>
            <a:r>
              <a:rPr lang="en-US" sz="1200"/>
              <a:t>      end process;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5F5B7-1820-4CA9-992E-CEFF9A97F9A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8DAF-CB72-4C4C-8EFD-A436C5D992C0}" type="slidenum">
              <a:rPr lang="en-US"/>
              <a:pPr/>
              <a:t>47</a:t>
            </a:fld>
            <a:endParaRPr lang="en-US"/>
          </a:p>
        </p:txBody>
      </p:sp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signal</a:t>
            </a:r>
          </a:p>
        </p:txBody>
      </p:sp>
      <p:sp>
        <p:nvSpPr>
          <p:cNvPr id="279555" name="Rectangle 3"/>
          <p:cNvSpPr>
            <a:spLocks noChangeArrowheads="1"/>
          </p:cNvSpPr>
          <p:nvPr/>
        </p:nvSpPr>
        <p:spPr bwMode="auto">
          <a:xfrm>
            <a:off x="1295400" y="1676400"/>
            <a:ext cx="3116263" cy="4473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REG_SIG0 &lt;= guarded REGSIG0;</a:t>
            </a:r>
          </a:p>
          <a:p>
            <a:r>
              <a:rPr lang="en-US" sz="1200"/>
              <a:t>      </a:t>
            </a:r>
            <a:r>
              <a:rPr lang="en-US" sz="1200">
                <a:solidFill>
                  <a:srgbClr val="FFFF00"/>
                </a:solidFill>
              </a:rPr>
              <a:t>BUS_SIG0 &lt;= guarded REGSIG0;</a:t>
            </a:r>
          </a:p>
          <a:p>
            <a:r>
              <a:rPr lang="en-US" sz="1200">
                <a:solidFill>
                  <a:srgbClr val="FFFF00"/>
                </a:solidFill>
              </a:rPr>
              <a:t>      NOR_SIG0 &lt;= guarded REGSIG0;</a:t>
            </a:r>
          </a:p>
          <a:p>
            <a:r>
              <a:rPr lang="en-US" sz="1200">
                <a:solidFill>
                  <a:srgbClr val="FFFF00"/>
                </a:solidFill>
              </a:rPr>
              <a:t>      REG_SIG  &lt;= guarded REG_SIG0;</a:t>
            </a:r>
          </a:p>
          <a:p>
            <a:r>
              <a:rPr lang="en-US" sz="1200">
                <a:solidFill>
                  <a:srgbClr val="FFFF00"/>
                </a:solidFill>
              </a:rPr>
              <a:t>      BUS_SIG  &lt;= guarded BUS_SIG0;</a:t>
            </a:r>
          </a:p>
          <a:p>
            <a:r>
              <a:rPr lang="en-US" sz="1200">
                <a:solidFill>
                  <a:srgbClr val="FFFF00"/>
                </a:solidFill>
              </a:rPr>
              <a:t>      NOR_SIG  &lt;= guarded NOR_SIG0;</a:t>
            </a:r>
          </a:p>
          <a:p>
            <a:r>
              <a:rPr lang="en-US" sz="1200"/>
              <a:t>   end block;</a:t>
            </a:r>
          </a:p>
          <a:p>
            <a:r>
              <a:rPr lang="en-US" sz="1200"/>
              <a:t>   b1 : block (EN = 1)</a:t>
            </a:r>
          </a:p>
          <a:p>
            <a:r>
              <a:rPr lang="en-US" sz="1200"/>
              <a:t>      signal REGSIG1 : RESOLVE_INT register;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phase1 : process</a:t>
            </a:r>
          </a:p>
          <a:p>
            <a:r>
              <a:rPr lang="en-US" sz="1200"/>
              <a:t>      begin</a:t>
            </a:r>
          </a:p>
          <a:p>
            <a:r>
              <a:rPr lang="en-US" sz="1200"/>
              <a:t>         REGSIG1 &lt;= null;</a:t>
            </a:r>
          </a:p>
          <a:p>
            <a:r>
              <a:rPr lang="en-US" sz="1200"/>
              <a:t>         wait for TIME_SPAN;</a:t>
            </a:r>
          </a:p>
          <a:p>
            <a:r>
              <a:rPr lang="en-US" sz="1200"/>
              <a:t>         for i in 1 to CYCLES loop</a:t>
            </a:r>
          </a:p>
          <a:p>
            <a:r>
              <a:rPr lang="en-US" sz="1200"/>
              <a:t>            REGSIG1 &lt;= i + 10;</a:t>
            </a:r>
          </a:p>
          <a:p>
            <a:r>
              <a:rPr lang="en-US" sz="1200"/>
              <a:t>            wait for PERIOD;</a:t>
            </a:r>
          </a:p>
          <a:p>
            <a:r>
              <a:rPr lang="en-US" sz="1200"/>
              <a:t>         end loop;</a:t>
            </a:r>
          </a:p>
          <a:p>
            <a:r>
              <a:rPr lang="en-US" sz="1200"/>
              <a:t>      end process;</a:t>
            </a:r>
          </a:p>
          <a:p>
            <a:r>
              <a:rPr lang="en-US" sz="1200"/>
              <a:t>      </a:t>
            </a:r>
            <a:r>
              <a:rPr lang="en-US" sz="1200">
                <a:solidFill>
                  <a:srgbClr val="FFFF00"/>
                </a:solidFill>
              </a:rPr>
              <a:t>REG_SIG1 &lt;= guarded REGSIG1;</a:t>
            </a:r>
          </a:p>
          <a:p>
            <a:r>
              <a:rPr lang="en-US" sz="1200">
                <a:solidFill>
                  <a:srgbClr val="FFFF00"/>
                </a:solidFill>
              </a:rPr>
              <a:t>      BUS_SIG1 &lt;= guarded REGSIG1;</a:t>
            </a:r>
          </a:p>
          <a:p>
            <a:r>
              <a:rPr lang="en-US" sz="1200">
                <a:solidFill>
                  <a:srgbClr val="FFFF00"/>
                </a:solidFill>
              </a:rPr>
              <a:t>      NOR_SIG1 &lt;= guarded REGSIG1;</a:t>
            </a:r>
          </a:p>
          <a:p>
            <a:r>
              <a:rPr lang="en-US" sz="1200">
                <a:solidFill>
                  <a:srgbClr val="FFFF00"/>
                </a:solidFill>
              </a:rPr>
              <a:t>      REG_SIG  &lt;= guarded REG_SIG1;</a:t>
            </a:r>
          </a:p>
          <a:p>
            <a:r>
              <a:rPr lang="en-US" sz="1200">
                <a:solidFill>
                  <a:srgbClr val="FFFF00"/>
                </a:solidFill>
              </a:rPr>
              <a:t>      BUS_SIG  &lt;= guarded BUS_SIG1;</a:t>
            </a:r>
          </a:p>
        </p:txBody>
      </p:sp>
      <p:sp>
        <p:nvSpPr>
          <p:cNvPr id="279556" name="Rectangle 4"/>
          <p:cNvSpPr>
            <a:spLocks noChangeArrowheads="1"/>
          </p:cNvSpPr>
          <p:nvPr/>
        </p:nvSpPr>
        <p:spPr bwMode="auto">
          <a:xfrm>
            <a:off x="4648200" y="1752600"/>
            <a:ext cx="2868613" cy="4108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 </a:t>
            </a:r>
            <a:r>
              <a:rPr lang="en-US" sz="1200">
                <a:solidFill>
                  <a:srgbClr val="FFFF00"/>
                </a:solidFill>
              </a:rPr>
              <a:t>NOR_SIG  &lt;= guarded NOR_SIG1;</a:t>
            </a:r>
          </a:p>
          <a:p>
            <a:r>
              <a:rPr lang="en-US" sz="1200"/>
              <a:t>   end block;</a:t>
            </a:r>
          </a:p>
          <a:p>
            <a:r>
              <a:rPr lang="en-US" sz="1200"/>
              <a:t>   b2 : block (EN = 2)</a:t>
            </a:r>
          </a:p>
          <a:p>
            <a:r>
              <a:rPr lang="en-US" sz="1200"/>
              <a:t>      signal REGSIG2 : RESOLVE_INT bus;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phase1 : process</a:t>
            </a:r>
          </a:p>
          <a:p>
            <a:r>
              <a:rPr lang="en-US" sz="1200"/>
              <a:t>      begin</a:t>
            </a:r>
          </a:p>
          <a:p>
            <a:r>
              <a:rPr lang="en-US" sz="1200"/>
              <a:t>         REGSIG2 &lt;= null;</a:t>
            </a:r>
          </a:p>
          <a:p>
            <a:r>
              <a:rPr lang="en-US" sz="1200"/>
              <a:t>         wait for 2 * TIME_SPAN;</a:t>
            </a:r>
          </a:p>
          <a:p>
            <a:r>
              <a:rPr lang="en-US" sz="1200"/>
              <a:t>         for i in 1 to CYCLES loop</a:t>
            </a:r>
          </a:p>
          <a:p>
            <a:r>
              <a:rPr lang="en-US" sz="1200"/>
              <a:t>            REGSIG2 &lt;= i + 20;</a:t>
            </a:r>
          </a:p>
          <a:p>
            <a:r>
              <a:rPr lang="en-US" sz="1200"/>
              <a:t>            wait for PERIOD;</a:t>
            </a:r>
          </a:p>
          <a:p>
            <a:r>
              <a:rPr lang="en-US" sz="1200"/>
              <a:t>         end loop;</a:t>
            </a:r>
          </a:p>
          <a:p>
            <a:r>
              <a:rPr lang="en-US" sz="1200"/>
              <a:t>      end process;</a:t>
            </a:r>
          </a:p>
          <a:p>
            <a:r>
              <a:rPr lang="en-US" sz="1200"/>
              <a:t>      </a:t>
            </a:r>
            <a:r>
              <a:rPr lang="en-US" sz="1200">
                <a:solidFill>
                  <a:srgbClr val="FFFF00"/>
                </a:solidFill>
              </a:rPr>
              <a:t>REG_SIG2 &lt;= guarded REGSIG2;</a:t>
            </a:r>
          </a:p>
          <a:p>
            <a:r>
              <a:rPr lang="en-US" sz="1200">
                <a:solidFill>
                  <a:srgbClr val="FFFF00"/>
                </a:solidFill>
              </a:rPr>
              <a:t>      BUS_SIG2 &lt;= guarded REGSIG2;</a:t>
            </a:r>
          </a:p>
          <a:p>
            <a:r>
              <a:rPr lang="en-US" sz="1200">
                <a:solidFill>
                  <a:srgbClr val="FFFF00"/>
                </a:solidFill>
              </a:rPr>
              <a:t>      NOR_SIG2 &lt;= guarded REGSIG2;</a:t>
            </a:r>
          </a:p>
          <a:p>
            <a:r>
              <a:rPr lang="en-US" sz="1200">
                <a:solidFill>
                  <a:srgbClr val="FFFF00"/>
                </a:solidFill>
              </a:rPr>
              <a:t>      REG_SIG  &lt;= guarded REG_SIG2;</a:t>
            </a:r>
          </a:p>
          <a:p>
            <a:r>
              <a:rPr lang="en-US" sz="1200">
                <a:solidFill>
                  <a:srgbClr val="FFFF00"/>
                </a:solidFill>
              </a:rPr>
              <a:t>      BUS_SIG  &lt;= guarded BUS_SIG2; </a:t>
            </a:r>
          </a:p>
          <a:p>
            <a:r>
              <a:rPr lang="en-US" sz="1200">
                <a:solidFill>
                  <a:srgbClr val="FFFF00"/>
                </a:solidFill>
              </a:rPr>
              <a:t>      NOR_SIG  &lt;= guarded NOR_SIG2;</a:t>
            </a:r>
            <a:endParaRPr lang="en-US" sz="1200"/>
          </a:p>
          <a:p>
            <a:r>
              <a:rPr lang="en-US" sz="1200"/>
              <a:t>   end block;</a:t>
            </a:r>
          </a:p>
          <a:p>
            <a:r>
              <a:rPr lang="en-US" sz="1200"/>
              <a:t>end BEH;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BB43-3CED-4A7F-A06C-096C4A14898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C41E4-37C0-49EA-963B-753F29CD96AD}" type="slidenum">
              <a:rPr lang="en-US"/>
              <a:pPr/>
              <a:t>48</a:t>
            </a:fld>
            <a:endParaRPr lang="en-US"/>
          </a:p>
        </p:txBody>
      </p:sp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Guarded signal</a:t>
            </a:r>
          </a:p>
        </p:txBody>
      </p:sp>
      <p:pic>
        <p:nvPicPr>
          <p:cNvPr id="280579" name="Picture 3" descr="10-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0"/>
            <a:ext cx="91440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D7824-0C13-4823-9F3C-BEFEAFB0AED8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3EA37-02C1-4685-998E-B9CF837FB5E5}" type="slidenum">
              <a:rPr lang="en-US"/>
              <a:pPr/>
              <a:t>49</a:t>
            </a:fld>
            <a:endParaRPr lang="en-US"/>
          </a:p>
        </p:txBody>
      </p:sp>
      <p:sp>
        <p:nvSpPr>
          <p:cNvPr id="282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Disconnection specification</a:t>
            </a:r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8153400" cy="31242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/>
              <a:t>Defines the </a:t>
            </a:r>
            <a:r>
              <a:rPr lang="en-US">
                <a:solidFill>
                  <a:schemeClr val="accent2"/>
                </a:solidFill>
              </a:rPr>
              <a:t>time delay for disconnection</a:t>
            </a:r>
            <a:r>
              <a:rPr lang="en-US"/>
              <a:t> of drivers of a guarded signal</a:t>
            </a:r>
          </a:p>
          <a:p>
            <a:pPr>
              <a:buFont typeface="Monotype Sorts" pitchFamily="2" charset="2"/>
              <a:buNone/>
            </a:pPr>
            <a:endParaRPr lang="en-US"/>
          </a:p>
          <a:p>
            <a:pPr>
              <a:buFont typeface="Monotype Sorts" pitchFamily="2" charset="2"/>
              <a:buNone/>
            </a:pPr>
            <a:r>
              <a:rPr lang="en-US"/>
              <a:t>Disconnection_specification::=</a:t>
            </a:r>
          </a:p>
          <a:p>
            <a:pPr>
              <a:buFont typeface="Monotype Sorts" pitchFamily="2" charset="2"/>
              <a:buNone/>
            </a:pPr>
            <a:r>
              <a:rPr lang="en-US"/>
              <a:t>           </a:t>
            </a:r>
            <a:r>
              <a:rPr lang="en-US" b="1">
                <a:solidFill>
                  <a:srgbClr val="FFFF00"/>
                </a:solidFill>
              </a:rPr>
              <a:t>disconnect</a:t>
            </a:r>
            <a:r>
              <a:rPr lang="en-US"/>
              <a:t> guarded_signal_specification </a:t>
            </a:r>
            <a:r>
              <a:rPr lang="en-US" b="1">
                <a:solidFill>
                  <a:srgbClr val="FFFF00"/>
                </a:solidFill>
              </a:rPr>
              <a:t>after</a:t>
            </a:r>
            <a:r>
              <a:rPr lang="en-US"/>
              <a:t> time_expression;</a:t>
            </a:r>
          </a:p>
          <a:p>
            <a:pPr>
              <a:buFont typeface="Monotype Sorts" pitchFamily="2" charset="2"/>
              <a:buNone/>
            </a:pPr>
            <a:r>
              <a:rPr lang="en-US"/>
              <a:t>guarded_signal_specification::=signal_name{,signal_name}|</a:t>
            </a:r>
            <a:r>
              <a:rPr lang="en-US" b="1">
                <a:solidFill>
                  <a:srgbClr val="FFFF00"/>
                </a:solidFill>
              </a:rPr>
              <a:t>others|all</a:t>
            </a:r>
            <a:r>
              <a:rPr lang="en-US"/>
              <a:t>:type_mark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819E3-1F22-4B2D-B22F-1EDBCFBD3A6A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BB2AD-CC6D-4FB2-A413-5727F8418662}" type="slidenum">
              <a:rPr lang="en-US"/>
              <a:pPr/>
              <a:t>50</a:t>
            </a:fld>
            <a:endParaRPr lang="en-US"/>
          </a:p>
        </p:txBody>
      </p:sp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Disconnection specification</a:t>
            </a:r>
          </a:p>
        </p:txBody>
      </p:sp>
      <p:sp>
        <p:nvSpPr>
          <p:cNvPr id="281603" name="Rectangle 3"/>
          <p:cNvSpPr>
            <a:spLocks noChangeArrowheads="1"/>
          </p:cNvSpPr>
          <p:nvPr/>
        </p:nvSpPr>
        <p:spPr bwMode="auto">
          <a:xfrm>
            <a:off x="381000" y="1905000"/>
            <a:ext cx="4551363" cy="4346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use work.GARDPACK.all;</a:t>
            </a:r>
          </a:p>
          <a:p>
            <a:r>
              <a:rPr lang="en-US" sz="1400"/>
              <a:t>entity DISCON is</a:t>
            </a:r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port (BUS_SIG   : out RESOLVE_INT bus);</a:t>
            </a:r>
            <a:endParaRPr lang="en-US" sz="1400"/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disconnect BUS_SIG : RESOLVE_INT after 20 ns;</a:t>
            </a:r>
            <a:r>
              <a:rPr lang="en-US" sz="1400"/>
              <a:t> </a:t>
            </a:r>
          </a:p>
          <a:p>
            <a:r>
              <a:rPr lang="en-US" sz="1400"/>
              <a:t>end DISCON;</a:t>
            </a:r>
          </a:p>
          <a:p>
            <a:r>
              <a:rPr lang="en-US" sz="1400"/>
              <a:t>architecture BEH of DISCON is</a:t>
            </a:r>
          </a:p>
          <a:p>
            <a:r>
              <a:rPr lang="en-US" sz="1400"/>
              <a:t>   signal   REG_SIG   : RESOLVE_INT register ;</a:t>
            </a:r>
          </a:p>
          <a:p>
            <a:r>
              <a:rPr lang="en-US" sz="1400"/>
              <a:t>   signal   NOR_SIG   : RESOLVE_INT          ;</a:t>
            </a:r>
          </a:p>
          <a:p>
            <a:r>
              <a:rPr lang="en-US" sz="1400"/>
              <a:t>   signal   EN        : integer;</a:t>
            </a:r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disconnect REG_SIG : RESOLVE_INT after 20 ns;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EN &lt;= 0, 1 after TIME_SPAN, 2 after 2 * TIME_SPAN;</a:t>
            </a:r>
          </a:p>
          <a:p>
            <a:r>
              <a:rPr lang="en-US" sz="1400"/>
              <a:t>   b0 : block (EN = 0)</a:t>
            </a:r>
          </a:p>
          <a:p>
            <a:r>
              <a:rPr lang="en-US" sz="1400"/>
              <a:t>      signal REG_SIG0, REGSIG0 : RESOLVE_INT register ;</a:t>
            </a:r>
          </a:p>
          <a:p>
            <a:r>
              <a:rPr lang="en-US" sz="1400"/>
              <a:t>      signal BUS_SIG0          : RESOLVE_INT bus ;</a:t>
            </a:r>
          </a:p>
          <a:p>
            <a:r>
              <a:rPr lang="en-US" sz="1400"/>
              <a:t>      signal NOR_SIG0          : RESOLVE_INT ;</a:t>
            </a:r>
          </a:p>
          <a:p>
            <a:r>
              <a:rPr lang="en-US" sz="1400"/>
              <a:t>      </a:t>
            </a:r>
            <a:r>
              <a:rPr lang="en-US" sz="1400">
                <a:solidFill>
                  <a:srgbClr val="FFFF00"/>
                </a:solidFill>
              </a:rPr>
              <a:t>disconnect all           : RESOLVE_INT after 20 ns;</a:t>
            </a:r>
          </a:p>
          <a:p>
            <a:r>
              <a:rPr lang="en-US" sz="1400"/>
              <a:t>   begin</a:t>
            </a:r>
          </a:p>
        </p:txBody>
      </p:sp>
      <p:sp>
        <p:nvSpPr>
          <p:cNvPr id="281604" name="Rectangle 4"/>
          <p:cNvSpPr>
            <a:spLocks noChangeArrowheads="1"/>
          </p:cNvSpPr>
          <p:nvPr/>
        </p:nvSpPr>
        <p:spPr bwMode="auto">
          <a:xfrm>
            <a:off x="4953000" y="1905000"/>
            <a:ext cx="3424238" cy="4216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phase0 : process</a:t>
            </a:r>
          </a:p>
          <a:p>
            <a:r>
              <a:rPr lang="en-US" sz="1600"/>
              <a:t>      begin</a:t>
            </a:r>
          </a:p>
          <a:p>
            <a:r>
              <a:rPr lang="en-US" sz="1600"/>
              <a:t>         for i in 1 to CYCLES loop</a:t>
            </a:r>
          </a:p>
          <a:p>
            <a:r>
              <a:rPr lang="en-US" sz="1600"/>
              <a:t>            REGSIG0 &lt;= i after 10 ns;</a:t>
            </a:r>
          </a:p>
          <a:p>
            <a:r>
              <a:rPr lang="en-US" sz="1600"/>
              <a:t>            wait for PERIOD;</a:t>
            </a:r>
          </a:p>
          <a:p>
            <a:r>
              <a:rPr lang="en-US" sz="1600"/>
              <a:t>         end loop;</a:t>
            </a:r>
          </a:p>
          <a:p>
            <a:r>
              <a:rPr lang="en-US" sz="1600"/>
              <a:t>         </a:t>
            </a:r>
            <a:r>
              <a:rPr lang="en-US" sz="1600">
                <a:solidFill>
                  <a:schemeClr val="accent2"/>
                </a:solidFill>
              </a:rPr>
              <a:t>REGSIG0 &lt;= null after 10 ns;</a:t>
            </a:r>
          </a:p>
          <a:p>
            <a:r>
              <a:rPr lang="en-US" sz="1600"/>
              <a:t>         wait;</a:t>
            </a:r>
          </a:p>
          <a:p>
            <a:r>
              <a:rPr lang="en-US" sz="1600"/>
              <a:t>      end process;</a:t>
            </a:r>
          </a:p>
          <a:p>
            <a:r>
              <a:rPr lang="en-US" sz="1600"/>
              <a:t>      REG_SIG0 &lt;= guarded REGSIG0;</a:t>
            </a:r>
          </a:p>
          <a:p>
            <a:r>
              <a:rPr lang="en-US" sz="1600"/>
              <a:t>      </a:t>
            </a:r>
            <a:r>
              <a:rPr lang="en-US" sz="1600">
                <a:solidFill>
                  <a:schemeClr val="accent2"/>
                </a:solidFill>
              </a:rPr>
              <a:t>BUS_SIG0 &lt;= guarded REGSIG0;</a:t>
            </a:r>
          </a:p>
          <a:p>
            <a:r>
              <a:rPr lang="en-US" sz="1600"/>
              <a:t>      NOR_SIG0 &lt;= guarded REGSIG0;</a:t>
            </a:r>
          </a:p>
          <a:p>
            <a:r>
              <a:rPr lang="en-US" sz="1600"/>
              <a:t>      REG_SIG  &lt;= guarded REG_SIG0;</a:t>
            </a:r>
          </a:p>
          <a:p>
            <a:r>
              <a:rPr lang="en-US" sz="1600"/>
              <a:t>      BUS_SIG  &lt;= guarded REG_SIG0;</a:t>
            </a:r>
          </a:p>
          <a:p>
            <a:r>
              <a:rPr lang="en-US" sz="1600"/>
              <a:t>      NOR_SIG  &lt;= guarded REG_SIG0;</a:t>
            </a:r>
          </a:p>
          <a:p>
            <a:r>
              <a:rPr lang="en-US" sz="1600"/>
              <a:t>   end block;</a:t>
            </a:r>
          </a:p>
          <a:p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8839-A959-4760-81E1-4AE03DCC2FDA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146C-2827-461C-B6C7-EC45EC144FFF}" type="slidenum">
              <a:rPr lang="en-US"/>
              <a:pPr/>
              <a:t>51</a:t>
            </a:fld>
            <a:endParaRPr lang="en-US"/>
          </a:p>
        </p:txBody>
      </p:sp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Disconnection specification</a:t>
            </a:r>
          </a:p>
        </p:txBody>
      </p:sp>
      <p:sp>
        <p:nvSpPr>
          <p:cNvPr id="283651" name="Rectangle 3"/>
          <p:cNvSpPr>
            <a:spLocks noChangeArrowheads="1"/>
          </p:cNvSpPr>
          <p:nvPr/>
        </p:nvSpPr>
        <p:spPr bwMode="auto">
          <a:xfrm>
            <a:off x="228600" y="2006600"/>
            <a:ext cx="5454650" cy="3387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 b1 : block (EN = 1)</a:t>
            </a:r>
          </a:p>
          <a:p>
            <a:r>
              <a:rPr lang="en-US" sz="1400"/>
              <a:t>      signal REG_SIG1          : RESOLVE_INT register ;</a:t>
            </a:r>
          </a:p>
          <a:p>
            <a:r>
              <a:rPr lang="en-US" sz="1400"/>
              <a:t>      signal BUS_SIG1, REGSIG1 : RESOLVE_INT bus ;</a:t>
            </a:r>
          </a:p>
          <a:p>
            <a:r>
              <a:rPr lang="en-US" sz="1400"/>
              <a:t>      signal NOR_SIG1 </a:t>
            </a:r>
            <a:endParaRPr lang="en-US" sz="1600">
              <a:solidFill>
                <a:srgbClr val="FFFF00"/>
              </a:solidFill>
            </a:endParaRPr>
          </a:p>
          <a:p>
            <a:r>
              <a:rPr lang="en-US" sz="1600">
                <a:solidFill>
                  <a:srgbClr val="FFFF00"/>
                </a:solidFill>
              </a:rPr>
              <a:t>disconnect REGSIG1, REG_SIG1 : RESOLVE_INT after 20 ns;</a:t>
            </a:r>
          </a:p>
          <a:p>
            <a:r>
              <a:rPr lang="en-US" sz="1600"/>
              <a:t>      </a:t>
            </a:r>
            <a:r>
              <a:rPr lang="en-US" sz="1600">
                <a:solidFill>
                  <a:srgbClr val="FFFF00"/>
                </a:solidFill>
              </a:rPr>
              <a:t>disconnect others            : RESOLVE_INT after 20 ns;</a:t>
            </a:r>
          </a:p>
          <a:p>
            <a:r>
              <a:rPr lang="en-US" sz="1600"/>
              <a:t>   begin</a:t>
            </a:r>
          </a:p>
          <a:p>
            <a:r>
              <a:rPr lang="en-US" sz="1600"/>
              <a:t>      phase1 : process</a:t>
            </a:r>
          </a:p>
          <a:p>
            <a:r>
              <a:rPr lang="en-US" sz="1600"/>
              <a:t>      begin</a:t>
            </a:r>
          </a:p>
          <a:p>
            <a:r>
              <a:rPr lang="en-US" sz="1600"/>
              <a:t>         REGSIG1 &lt;= null after 10 ns;</a:t>
            </a:r>
          </a:p>
          <a:p>
            <a:r>
              <a:rPr lang="en-US" sz="1600"/>
              <a:t>         wait for TIME_SPAN;</a:t>
            </a:r>
          </a:p>
          <a:p>
            <a:r>
              <a:rPr lang="en-US" sz="1600"/>
              <a:t>         for i in 1 to CYCLES loop</a:t>
            </a:r>
          </a:p>
          <a:p>
            <a:r>
              <a:rPr lang="en-US" sz="1600"/>
              <a:t>            REGSIG1 &lt;= i + 10 after 10 ns;</a:t>
            </a:r>
          </a:p>
          <a:p>
            <a:r>
              <a:rPr lang="en-US" sz="1600"/>
              <a:t>            wait for PERIOD;</a:t>
            </a:r>
          </a:p>
        </p:txBody>
      </p:sp>
      <p:sp>
        <p:nvSpPr>
          <p:cNvPr id="283652" name="Rectangle 4"/>
          <p:cNvSpPr>
            <a:spLocks noChangeArrowheads="1"/>
          </p:cNvSpPr>
          <p:nvPr/>
        </p:nvSpPr>
        <p:spPr bwMode="auto">
          <a:xfrm>
            <a:off x="5562600" y="2514600"/>
            <a:ext cx="3424238" cy="3025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end loop;</a:t>
            </a:r>
          </a:p>
          <a:p>
            <a:r>
              <a:rPr lang="en-US" sz="1600"/>
              <a:t>         REGSIG1 &lt;= null after 10 ns;</a:t>
            </a:r>
          </a:p>
          <a:p>
            <a:r>
              <a:rPr lang="en-US" sz="1600"/>
              <a:t>         wait;</a:t>
            </a:r>
          </a:p>
          <a:p>
            <a:r>
              <a:rPr lang="en-US" sz="1600"/>
              <a:t>      end process;</a:t>
            </a:r>
          </a:p>
          <a:p>
            <a:r>
              <a:rPr lang="en-US" sz="1600"/>
              <a:t>      REG_SIG1 &lt;= guarded REGSIG1;</a:t>
            </a:r>
          </a:p>
          <a:p>
            <a:r>
              <a:rPr lang="en-US" sz="1600"/>
              <a:t>      BUS_SIG1 &lt;= guarded REGSIG1;</a:t>
            </a:r>
          </a:p>
          <a:p>
            <a:r>
              <a:rPr lang="en-US" sz="1600"/>
              <a:t>      NOR_SIG1 &lt;= guarded REGSIG1;</a:t>
            </a:r>
          </a:p>
          <a:p>
            <a:r>
              <a:rPr lang="en-US" sz="1600"/>
              <a:t>      REG_SIG  &lt;= guarded REG_SIG1;</a:t>
            </a:r>
          </a:p>
          <a:p>
            <a:r>
              <a:rPr lang="en-US" sz="1600"/>
              <a:t>      BUS_SIG  &lt;= guarded REG_SIG1;</a:t>
            </a:r>
          </a:p>
          <a:p>
            <a:r>
              <a:rPr lang="en-US" sz="1600"/>
              <a:t>      NOR_SIG  &lt;= guarded REG_SIG1;</a:t>
            </a:r>
          </a:p>
          <a:p>
            <a:r>
              <a:rPr lang="en-US" sz="1600"/>
              <a:t>   end block;</a:t>
            </a:r>
          </a:p>
          <a:p>
            <a:r>
              <a:rPr lang="en-US" sz="1600"/>
              <a:t>end BEH;</a:t>
            </a:r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514A-D030-4998-9595-92C7F689BCD6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19731-7033-43DD-BFD6-12FBDF70F6A2}" type="slidenum">
              <a:rPr lang="en-US"/>
              <a:pPr/>
              <a:t>52</a:t>
            </a:fld>
            <a:endParaRPr lang="en-US"/>
          </a:p>
        </p:txBody>
      </p:sp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Disconnection specification</a:t>
            </a:r>
          </a:p>
        </p:txBody>
      </p:sp>
      <p:pic>
        <p:nvPicPr>
          <p:cNvPr id="300037" name="Picture 5" descr="10-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</p:spPr>
      </p:pic>
      <p:sp>
        <p:nvSpPr>
          <p:cNvPr id="300038" name="AutoShape 6"/>
          <p:cNvSpPr>
            <a:spLocks noChangeArrowheads="1"/>
          </p:cNvSpPr>
          <p:nvPr/>
        </p:nvSpPr>
        <p:spPr bwMode="auto">
          <a:xfrm>
            <a:off x="4114800" y="2438400"/>
            <a:ext cx="304800" cy="976313"/>
          </a:xfrm>
          <a:prstGeom prst="downArrow">
            <a:avLst>
              <a:gd name="adj1" fmla="val 50000"/>
              <a:gd name="adj2" fmla="val 80078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0039" name="AutoShape 7"/>
          <p:cNvSpPr>
            <a:spLocks noChangeArrowheads="1"/>
          </p:cNvSpPr>
          <p:nvPr/>
        </p:nvSpPr>
        <p:spPr bwMode="auto">
          <a:xfrm>
            <a:off x="4876800" y="3276600"/>
            <a:ext cx="304800" cy="976313"/>
          </a:xfrm>
          <a:prstGeom prst="downArrow">
            <a:avLst>
              <a:gd name="adj1" fmla="val 50000"/>
              <a:gd name="adj2" fmla="val 80078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0040" name="Text Box 8"/>
          <p:cNvSpPr txBox="1">
            <a:spLocks noChangeArrowheads="1"/>
          </p:cNvSpPr>
          <p:nvPr/>
        </p:nvSpPr>
        <p:spPr bwMode="auto">
          <a:xfrm>
            <a:off x="4116388" y="1828800"/>
            <a:ext cx="1109662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</a:rPr>
              <a:t>guard</a:t>
            </a:r>
            <a:endParaRPr lang="en-US"/>
          </a:p>
        </p:txBody>
      </p:sp>
      <p:sp>
        <p:nvSpPr>
          <p:cNvPr id="300041" name="Text Box 9"/>
          <p:cNvSpPr txBox="1">
            <a:spLocks noChangeArrowheads="1"/>
          </p:cNvSpPr>
          <p:nvPr/>
        </p:nvSpPr>
        <p:spPr bwMode="auto">
          <a:xfrm>
            <a:off x="5105400" y="3124200"/>
            <a:ext cx="2974975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</a:rPr>
              <a:t>bus disconnected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6422C-01E3-4DE2-948E-66ECB760EB6B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0D9BA-5890-4A06-BC3C-441F6DF26BF4}" type="slidenum">
              <a:rPr lang="en-US"/>
              <a:pPr/>
              <a:t>53</a:t>
            </a:fld>
            <a:endParaRPr lang="en-US"/>
          </a:p>
        </p:txBody>
      </p:sp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Writing efficient VHDL code</a:t>
            </a:r>
          </a:p>
        </p:txBody>
      </p:sp>
      <p:sp>
        <p:nvSpPr>
          <p:cNvPr id="284678" name="Text Box 6"/>
          <p:cNvSpPr txBox="1">
            <a:spLocks noChangeArrowheads="1"/>
          </p:cNvSpPr>
          <p:nvPr/>
        </p:nvSpPr>
        <p:spPr bwMode="auto">
          <a:xfrm>
            <a:off x="974725" y="1924050"/>
            <a:ext cx="7104063" cy="4483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Code efficiency can be measured by</a:t>
            </a:r>
          </a:p>
          <a:p>
            <a:pPr>
              <a:buFont typeface="Wingdings" pitchFamily="2" charset="2"/>
              <a:buChar char="Ø"/>
            </a:pPr>
            <a:r>
              <a:rPr lang="en-US" sz="2800"/>
              <a:t>Run time</a:t>
            </a:r>
          </a:p>
          <a:p>
            <a:pPr>
              <a:buFont typeface="Wingdings" pitchFamily="2" charset="2"/>
              <a:buChar char="Ø"/>
            </a:pPr>
            <a:r>
              <a:rPr lang="en-US" sz="2800"/>
              <a:t>Memory used</a:t>
            </a:r>
          </a:p>
          <a:p>
            <a:pPr>
              <a:buFont typeface="Wingdings" pitchFamily="2" charset="2"/>
              <a:buChar char="Ø"/>
            </a:pPr>
            <a:r>
              <a:rPr lang="en-US" sz="2800"/>
              <a:t>Program size</a:t>
            </a:r>
          </a:p>
          <a:p>
            <a:r>
              <a:rPr lang="en-US">
                <a:solidFill>
                  <a:schemeClr val="accent2"/>
                </a:solidFill>
              </a:rPr>
              <a:t>Simple ways of improving code efficiency</a:t>
            </a:r>
          </a:p>
          <a:p>
            <a:pPr>
              <a:buFont typeface="Wingdings" pitchFamily="2" charset="2"/>
              <a:buChar char="ü"/>
            </a:pPr>
            <a:r>
              <a:rPr lang="en-US" sz="2800">
                <a:solidFill>
                  <a:srgbClr val="FFFF00"/>
                </a:solidFill>
              </a:rPr>
              <a:t>Splitting process </a:t>
            </a:r>
          </a:p>
          <a:p>
            <a:pPr>
              <a:buFont typeface="Wingdings" pitchFamily="2" charset="2"/>
              <a:buChar char="ü"/>
            </a:pPr>
            <a:r>
              <a:rPr lang="en-US" sz="2800">
                <a:solidFill>
                  <a:srgbClr val="FFFF00"/>
                </a:solidFill>
              </a:rPr>
              <a:t>Combining processes</a:t>
            </a:r>
          </a:p>
          <a:p>
            <a:pPr>
              <a:buFont typeface="Wingdings" pitchFamily="2" charset="2"/>
              <a:buChar char="ü"/>
            </a:pPr>
            <a:r>
              <a:rPr lang="en-US" sz="2800">
                <a:solidFill>
                  <a:srgbClr val="FFFF00"/>
                </a:solidFill>
              </a:rPr>
              <a:t>Using concurrency </a:t>
            </a:r>
          </a:p>
          <a:p>
            <a:pPr>
              <a:buFont typeface="Wingdings" pitchFamily="2" charset="2"/>
              <a:buChar char="ü"/>
            </a:pPr>
            <a:r>
              <a:rPr lang="en-US" sz="2800">
                <a:solidFill>
                  <a:srgbClr val="FFFF00"/>
                </a:solidFill>
              </a:rPr>
              <a:t>Hiding dependent statements</a:t>
            </a:r>
          </a:p>
          <a:p>
            <a:pPr>
              <a:buFont typeface="Wingdings" pitchFamily="2" charset="2"/>
              <a:buChar char="ü"/>
            </a:pPr>
            <a:r>
              <a:rPr lang="en-US" sz="2800">
                <a:solidFill>
                  <a:srgbClr val="FFFF00"/>
                </a:solidFill>
              </a:rPr>
              <a:t>Event reduction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7FBEB-0086-4B88-B3E6-31E73787DC4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A50DC-4FEC-4D14-9713-A280809112F9}" type="slidenum">
              <a:rPr lang="en-US"/>
              <a:pPr/>
              <a:t>54</a:t>
            </a:fld>
            <a:endParaRPr lang="en-US"/>
          </a:p>
        </p:txBody>
      </p:sp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>
                <a:solidFill>
                  <a:srgbClr val="FFFF00"/>
                </a:solidFill>
              </a:rPr>
              <a:t>Split </a:t>
            </a:r>
            <a:br>
              <a:rPr lang="en-US" sz="3200" b="1">
                <a:solidFill>
                  <a:srgbClr val="FFFF00"/>
                </a:solidFill>
              </a:rPr>
            </a:br>
            <a:r>
              <a:rPr lang="en-US" sz="2400" b="1">
                <a:solidFill>
                  <a:srgbClr val="FFFF00"/>
                </a:solidFill>
              </a:rPr>
              <a:t>unrelated signal assignments</a:t>
            </a:r>
            <a:endParaRPr lang="en-US" sz="3200" b="1">
              <a:solidFill>
                <a:srgbClr val="FFFF00"/>
              </a:solidFill>
            </a:endParaRPr>
          </a:p>
        </p:txBody>
      </p:sp>
      <p:sp>
        <p:nvSpPr>
          <p:cNvPr id="301059" name="Rectangle 3"/>
          <p:cNvSpPr>
            <a:spLocks noChangeArrowheads="1"/>
          </p:cNvSpPr>
          <p:nvPr/>
        </p:nvSpPr>
        <p:spPr bwMode="auto">
          <a:xfrm>
            <a:off x="838200" y="1905000"/>
            <a:ext cx="4095750" cy="4559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entity SPLIT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A_DATA, A_EN, B_DATA, B_EN : in  std_logic;</a:t>
            </a:r>
          </a:p>
          <a:p>
            <a:r>
              <a:rPr lang="en-US" sz="1400"/>
              <a:t>      A_OUT, B_OUT               : out std_logic);</a:t>
            </a:r>
          </a:p>
          <a:p>
            <a:r>
              <a:rPr lang="en-US" sz="1400"/>
              <a:t>end SPLIT;</a:t>
            </a:r>
          </a:p>
          <a:p>
            <a:endParaRPr lang="en-US" sz="1400"/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RTL_OK</a:t>
            </a:r>
            <a:r>
              <a:rPr lang="en-US" sz="1400"/>
              <a:t> of SPLIT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(A_DATA, A_EN, B_DATA, B_EN)</a:t>
            </a:r>
          </a:p>
          <a:p>
            <a:r>
              <a:rPr lang="en-US" sz="1400"/>
              <a:t>   begin</a:t>
            </a:r>
          </a:p>
          <a:p>
            <a:r>
              <a:rPr lang="en-US" sz="1400"/>
              <a:t>      if </a:t>
            </a:r>
            <a:r>
              <a:rPr lang="en-US" sz="1400" b="1">
                <a:solidFill>
                  <a:srgbClr val="FFFF00"/>
                </a:solidFill>
              </a:rPr>
              <a:t>(A_EN = '1')</a:t>
            </a:r>
            <a:r>
              <a:rPr lang="en-US" sz="1400"/>
              <a:t> then</a:t>
            </a:r>
          </a:p>
          <a:p>
            <a:r>
              <a:rPr lang="en-US" sz="1400">
                <a:solidFill>
                  <a:srgbClr val="FFFF00"/>
                </a:solidFill>
              </a:rPr>
              <a:t>         </a:t>
            </a:r>
            <a:r>
              <a:rPr lang="en-US" sz="1400" b="1">
                <a:solidFill>
                  <a:srgbClr val="FFFF00"/>
                </a:solidFill>
              </a:rPr>
              <a:t>A_OUT &lt;= A_DATA;</a:t>
            </a:r>
          </a:p>
          <a:p>
            <a:r>
              <a:rPr lang="en-US" sz="1400"/>
              <a:t>      end if;</a:t>
            </a:r>
          </a:p>
          <a:p>
            <a:r>
              <a:rPr lang="en-US" sz="1400"/>
              <a:t>      if </a:t>
            </a:r>
            <a:r>
              <a:rPr lang="en-US" sz="1400" b="1">
                <a:solidFill>
                  <a:srgbClr val="FFFF00"/>
                </a:solidFill>
              </a:rPr>
              <a:t>(B_EN = '1')</a:t>
            </a:r>
            <a:r>
              <a:rPr lang="en-US" sz="1400"/>
              <a:t> then</a:t>
            </a:r>
          </a:p>
          <a:p>
            <a:r>
              <a:rPr lang="en-US" sz="1400" b="1">
                <a:solidFill>
                  <a:srgbClr val="FFFF00"/>
                </a:solidFill>
              </a:rPr>
              <a:t>         B_OUT &lt;= B_DATA;</a:t>
            </a:r>
          </a:p>
          <a:p>
            <a:r>
              <a:rPr lang="en-US" sz="1400"/>
              <a:t>      end if;</a:t>
            </a:r>
          </a:p>
          <a:p>
            <a:r>
              <a:rPr lang="en-US" sz="1400"/>
              <a:t> end process;</a:t>
            </a:r>
          </a:p>
          <a:p>
            <a:r>
              <a:rPr lang="en-US" sz="1400"/>
              <a:t>end RTL_OK;</a:t>
            </a:r>
          </a:p>
          <a:p>
            <a:endParaRPr lang="en-US" sz="1400"/>
          </a:p>
        </p:txBody>
      </p:sp>
      <p:sp>
        <p:nvSpPr>
          <p:cNvPr id="301060" name="Rectangle 4"/>
          <p:cNvSpPr>
            <a:spLocks noChangeArrowheads="1"/>
          </p:cNvSpPr>
          <p:nvPr/>
        </p:nvSpPr>
        <p:spPr bwMode="auto">
          <a:xfrm>
            <a:off x="5410200" y="1905000"/>
            <a:ext cx="3033713" cy="3495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endParaRPr lang="en-US" sz="1400"/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RTL_BETTER</a:t>
            </a:r>
            <a:r>
              <a:rPr lang="en-US" sz="1400"/>
              <a:t> of SPLIT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</a:t>
            </a:r>
            <a:r>
              <a:rPr lang="en-US" sz="1400">
                <a:solidFill>
                  <a:srgbClr val="FFFF00"/>
                </a:solidFill>
              </a:rPr>
              <a:t>p0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(A_DATA, A_EN)</a:t>
            </a:r>
            <a:endParaRPr lang="en-US" sz="1400">
              <a:solidFill>
                <a:srgbClr val="FFFF00"/>
              </a:solidFill>
            </a:endParaRPr>
          </a:p>
          <a:p>
            <a:r>
              <a:rPr lang="en-US" sz="1400">
                <a:solidFill>
                  <a:srgbClr val="FFFF00"/>
                </a:solidFill>
              </a:rPr>
              <a:t>   begin</a:t>
            </a:r>
          </a:p>
          <a:p>
            <a:r>
              <a:rPr lang="en-US" sz="1400">
                <a:solidFill>
                  <a:srgbClr val="FFFF00"/>
                </a:solidFill>
              </a:rPr>
              <a:t>      if (A_EN = '1') then</a:t>
            </a:r>
          </a:p>
          <a:p>
            <a:r>
              <a:rPr lang="en-US" sz="1400">
                <a:solidFill>
                  <a:srgbClr val="FFFF00"/>
                </a:solidFill>
              </a:rPr>
              <a:t>         A_OUT &lt;= A_DATA;</a:t>
            </a:r>
          </a:p>
          <a:p>
            <a:r>
              <a:rPr lang="en-US" sz="1400">
                <a:solidFill>
                  <a:srgbClr val="F8F8F8"/>
                </a:solidFill>
              </a:rPr>
              <a:t>      end if;</a:t>
            </a:r>
          </a:p>
          <a:p>
            <a:r>
              <a:rPr lang="en-US" sz="1400">
                <a:solidFill>
                  <a:srgbClr val="F8F8F8"/>
                </a:solidFill>
              </a:rPr>
              <a:t>   end process;</a:t>
            </a:r>
          </a:p>
          <a:p>
            <a:r>
              <a:rPr lang="en-US" sz="1400">
                <a:solidFill>
                  <a:srgbClr val="FFFF00"/>
                </a:solidFill>
              </a:rPr>
              <a:t>   p1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(B_DATA, B_EN)</a:t>
            </a:r>
          </a:p>
          <a:p>
            <a:r>
              <a:rPr lang="en-US" sz="1400">
                <a:solidFill>
                  <a:srgbClr val="FFFF00"/>
                </a:solidFill>
              </a:rPr>
              <a:t>   begin</a:t>
            </a:r>
          </a:p>
          <a:p>
            <a:r>
              <a:rPr lang="en-US" sz="1400">
                <a:solidFill>
                  <a:srgbClr val="FFFF00"/>
                </a:solidFill>
              </a:rPr>
              <a:t>      if (B_EN = '1') then</a:t>
            </a:r>
          </a:p>
          <a:p>
            <a:r>
              <a:rPr lang="en-US" sz="1400">
                <a:solidFill>
                  <a:srgbClr val="FFFF00"/>
                </a:solidFill>
              </a:rPr>
              <a:t>         B_OUT &lt;= B_DATA;</a:t>
            </a:r>
          </a:p>
          <a:p>
            <a:r>
              <a:rPr lang="en-US" sz="1400">
                <a:solidFill>
                  <a:srgbClr val="F8F8F8"/>
                </a:solidFill>
              </a:rPr>
              <a:t>      end if;</a:t>
            </a:r>
          </a:p>
          <a:p>
            <a:r>
              <a:rPr lang="en-US" sz="1400">
                <a:solidFill>
                  <a:srgbClr val="F8F8F8"/>
                </a:solidFill>
              </a:rPr>
              <a:t>   end process;</a:t>
            </a:r>
          </a:p>
          <a:p>
            <a:r>
              <a:rPr lang="en-US" sz="1400"/>
              <a:t>end RTL_BETTER;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8384-F9A2-4229-A0D3-C95C3FA084B7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B746-1828-48B0-AEB0-F0C2F1F318DB}" type="slidenum">
              <a:rPr lang="en-US"/>
              <a:pPr/>
              <a:t>55</a:t>
            </a:fld>
            <a:endParaRPr lang="en-US"/>
          </a:p>
        </p:txBody>
      </p:sp>
      <p:sp>
        <p:nvSpPr>
          <p:cNvPr id="285699" name="Rectangle 3"/>
          <p:cNvSpPr>
            <a:spLocks noChangeArrowheads="1"/>
          </p:cNvSpPr>
          <p:nvPr/>
        </p:nvSpPr>
        <p:spPr bwMode="auto">
          <a:xfrm>
            <a:off x="609600" y="1905000"/>
            <a:ext cx="3967163" cy="4346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entity COMBINE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RSTn, CLK, A_DATA, B_DATA : in  std_logic;</a:t>
            </a:r>
          </a:p>
          <a:p>
            <a:r>
              <a:rPr lang="en-US" sz="1400"/>
              <a:t>      A_OUT, B_OUT              : out std_logic);</a:t>
            </a:r>
          </a:p>
          <a:p>
            <a:r>
              <a:rPr lang="en-US" sz="1400"/>
              <a:t>end COMBINE;</a:t>
            </a:r>
          </a:p>
          <a:p>
            <a:endParaRPr lang="en-US" sz="1400"/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RTL_OK</a:t>
            </a:r>
            <a:r>
              <a:rPr lang="en-US" sz="1400"/>
              <a:t> of COMBINE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(RSTn, CLK)</a:t>
            </a:r>
            <a:endParaRPr lang="en-US" sz="1400"/>
          </a:p>
          <a:p>
            <a:r>
              <a:rPr lang="en-US" sz="1400"/>
              <a:t>   begin</a:t>
            </a:r>
          </a:p>
          <a:p>
            <a:r>
              <a:rPr lang="en-US" sz="1400"/>
              <a:t>      if (RSTn = '0') then</a:t>
            </a:r>
          </a:p>
          <a:p>
            <a:r>
              <a:rPr lang="en-US" sz="1400"/>
              <a:t>         A_OUT &lt;= '0';</a:t>
            </a:r>
          </a:p>
          <a:p>
            <a:r>
              <a:rPr lang="en-US" sz="1400"/>
              <a:t>      elsif (CLK'event and CLK = '1') then</a:t>
            </a:r>
          </a:p>
          <a:p>
            <a:r>
              <a:rPr lang="en-US" sz="1400"/>
              <a:t>         A_OUT &lt;= A_DATA;</a:t>
            </a:r>
          </a:p>
          <a:p>
            <a:r>
              <a:rPr lang="en-US" sz="1400"/>
              <a:t>      end if;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   p1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(RSTn, CLK</a:t>
            </a:r>
            <a:r>
              <a:rPr lang="en-US" sz="1400">
                <a:solidFill>
                  <a:srgbClr val="FFFF00"/>
                </a:solidFill>
              </a:rPr>
              <a:t>)</a:t>
            </a:r>
            <a:endParaRPr lang="en-US" sz="1400"/>
          </a:p>
          <a:p>
            <a:r>
              <a:rPr lang="en-US" sz="1400"/>
              <a:t>   begin</a:t>
            </a:r>
          </a:p>
        </p:txBody>
      </p:sp>
      <p:sp>
        <p:nvSpPr>
          <p:cNvPr id="285700" name="Rectangle 4"/>
          <p:cNvSpPr>
            <a:spLocks noChangeArrowheads="1"/>
          </p:cNvSpPr>
          <p:nvPr/>
        </p:nvSpPr>
        <p:spPr bwMode="auto">
          <a:xfrm>
            <a:off x="5105400" y="1803400"/>
            <a:ext cx="3841750" cy="4981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600"/>
              <a:t>if (RSTn = '0') then</a:t>
            </a:r>
          </a:p>
          <a:p>
            <a:r>
              <a:rPr lang="en-US" sz="1600"/>
              <a:t>         B_OUT &lt;= '0';</a:t>
            </a:r>
          </a:p>
          <a:p>
            <a:r>
              <a:rPr lang="en-US" sz="1600"/>
              <a:t>      elsif (CLK'event and CLK = '1') then</a:t>
            </a:r>
          </a:p>
          <a:p>
            <a:r>
              <a:rPr lang="en-US" sz="1600"/>
              <a:t>         B_OUT &lt;= B_DATA;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process;</a:t>
            </a:r>
          </a:p>
          <a:p>
            <a:r>
              <a:rPr lang="en-US" sz="1600"/>
              <a:t>end RTL_OK;</a:t>
            </a:r>
          </a:p>
          <a:p>
            <a:r>
              <a:rPr lang="en-US" sz="1600"/>
              <a:t>architecture </a:t>
            </a:r>
            <a:r>
              <a:rPr lang="en-US" sz="1600">
                <a:solidFill>
                  <a:schemeClr val="accent2"/>
                </a:solidFill>
              </a:rPr>
              <a:t>RTL_BETTER</a:t>
            </a:r>
            <a:r>
              <a:rPr lang="en-US" sz="1600"/>
              <a:t> of COMBINE is</a:t>
            </a:r>
          </a:p>
          <a:p>
            <a:r>
              <a:rPr lang="en-US" sz="1600"/>
              <a:t>begin</a:t>
            </a:r>
          </a:p>
          <a:p>
            <a:r>
              <a:rPr lang="en-US" sz="1600"/>
              <a:t>   p0 : process </a:t>
            </a:r>
            <a:r>
              <a:rPr lang="en-US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(RSTn, CLK)</a:t>
            </a:r>
            <a:endParaRPr lang="en-US" sz="1600"/>
          </a:p>
          <a:p>
            <a:r>
              <a:rPr lang="en-US" sz="1600"/>
              <a:t>   begin</a:t>
            </a:r>
          </a:p>
          <a:p>
            <a:r>
              <a:rPr lang="en-US" sz="1600"/>
              <a:t>      if (RSTn = '0') then</a:t>
            </a:r>
          </a:p>
          <a:p>
            <a:r>
              <a:rPr lang="en-US" sz="1600"/>
              <a:t>         A_OUT &lt;= '0';</a:t>
            </a:r>
          </a:p>
          <a:p>
            <a:r>
              <a:rPr lang="en-US" sz="1600"/>
              <a:t>         B_OUT &lt;= '0';</a:t>
            </a:r>
          </a:p>
          <a:p>
            <a:r>
              <a:rPr lang="en-US" sz="1600"/>
              <a:t>      elsif (CLK'event and CLK = '1') then</a:t>
            </a:r>
          </a:p>
          <a:p>
            <a:r>
              <a:rPr lang="en-US" sz="1600"/>
              <a:t>         A_OUT &lt;= A_DATA;</a:t>
            </a:r>
          </a:p>
          <a:p>
            <a:r>
              <a:rPr lang="en-US" sz="1600"/>
              <a:t>         B_OUT &lt;= B_DATA;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process;</a:t>
            </a:r>
          </a:p>
          <a:p>
            <a:r>
              <a:rPr lang="en-US" sz="1600"/>
              <a:t>end RTL_BETTER;</a:t>
            </a:r>
            <a:endParaRPr lang="en-US" sz="1400"/>
          </a:p>
        </p:txBody>
      </p:sp>
      <p:sp>
        <p:nvSpPr>
          <p:cNvPr id="285701" name="Text Box 5"/>
          <p:cNvSpPr txBox="1">
            <a:spLocks noChangeArrowheads="1"/>
          </p:cNvSpPr>
          <p:nvPr/>
        </p:nvSpPr>
        <p:spPr bwMode="auto">
          <a:xfrm>
            <a:off x="609600" y="381000"/>
            <a:ext cx="8534400" cy="944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Combine </a:t>
            </a:r>
            <a:endParaRPr lang="en-US" sz="2400" b="1">
              <a:solidFill>
                <a:srgbClr val="FFFF00"/>
              </a:solidFill>
            </a:endParaRPr>
          </a:p>
          <a:p>
            <a:pPr algn="ctr"/>
            <a:r>
              <a:rPr lang="en-US" sz="2400" b="1">
                <a:solidFill>
                  <a:srgbClr val="FFFF00"/>
                </a:solidFill>
              </a:rPr>
              <a:t>process statements with the same sensitivity list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7859C-6F09-4872-800F-94812DBE29BA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B0C3-ADD6-4DDE-AE6B-F8AE661FF296}" type="slidenum">
              <a:rPr lang="en-US"/>
              <a:pPr/>
              <a:t>56</a:t>
            </a:fld>
            <a:endParaRPr lang="en-US"/>
          </a:p>
        </p:txBody>
      </p:sp>
      <p:sp>
        <p:nvSpPr>
          <p:cNvPr id="286723" name="Rectangle 1027"/>
          <p:cNvSpPr>
            <a:spLocks noChangeArrowheads="1"/>
          </p:cNvSpPr>
          <p:nvPr/>
        </p:nvSpPr>
        <p:spPr bwMode="auto">
          <a:xfrm>
            <a:off x="457200" y="1905000"/>
            <a:ext cx="4191000" cy="3495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entity CONCURR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A, B, C, D, E, F, G, H, K, EN : in  std_logic;</a:t>
            </a:r>
          </a:p>
          <a:p>
            <a:r>
              <a:rPr lang="en-US" sz="1400"/>
              <a:t>      COMB_OUT, BUF3_OUT            : out std_logic);</a:t>
            </a:r>
          </a:p>
          <a:p>
            <a:r>
              <a:rPr lang="en-US" sz="1400"/>
              <a:t>end CONCURR;</a:t>
            </a:r>
          </a:p>
          <a:p>
            <a:endParaRPr lang="en-US" sz="1400"/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RTL_OK</a:t>
            </a:r>
            <a:r>
              <a:rPr lang="en-US" sz="1400"/>
              <a:t> of CONCURR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(A, B, C, D, E, F, G, H, K)</a:t>
            </a:r>
            <a:endParaRPr lang="en-US" sz="1400"/>
          </a:p>
          <a:p>
            <a:r>
              <a:rPr lang="en-US" sz="1400"/>
              <a:t>   begin</a:t>
            </a:r>
          </a:p>
          <a:p>
            <a:r>
              <a:rPr lang="en-US" sz="1400"/>
              <a:t>      </a:t>
            </a:r>
            <a:r>
              <a:rPr lang="en-US" sz="1400">
                <a:solidFill>
                  <a:srgbClr val="FFFF00"/>
                </a:solidFill>
              </a:rPr>
              <a:t>COMB_OUT &lt;= A or B or C or D or E or F or G or H or K;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   p1 : process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(A, EN)</a:t>
            </a:r>
            <a:endParaRPr lang="en-US" sz="1400"/>
          </a:p>
        </p:txBody>
      </p:sp>
      <p:sp>
        <p:nvSpPr>
          <p:cNvPr id="286724" name="Rectangle 1028"/>
          <p:cNvSpPr>
            <a:spLocks noChangeArrowheads="1"/>
          </p:cNvSpPr>
          <p:nvPr/>
        </p:nvSpPr>
        <p:spPr bwMode="auto">
          <a:xfrm>
            <a:off x="5029200" y="1981200"/>
            <a:ext cx="3886200" cy="3759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1600"/>
              <a:t> begin</a:t>
            </a:r>
          </a:p>
          <a:p>
            <a:r>
              <a:rPr lang="en-US" sz="1600"/>
              <a:t>      if (EN = '1') then</a:t>
            </a:r>
          </a:p>
          <a:p>
            <a:r>
              <a:rPr lang="en-US" sz="1600">
                <a:solidFill>
                  <a:srgbClr val="FFFF00"/>
                </a:solidFill>
              </a:rPr>
              <a:t>         BUF3_OUT &lt;= A;</a:t>
            </a:r>
          </a:p>
          <a:p>
            <a:r>
              <a:rPr lang="en-US" sz="1600"/>
              <a:t>      else</a:t>
            </a:r>
          </a:p>
          <a:p>
            <a:r>
              <a:rPr lang="en-US" sz="1600">
                <a:solidFill>
                  <a:srgbClr val="FFFF00"/>
                </a:solidFill>
              </a:rPr>
              <a:t>         BUF3_OUT &lt;= 'Z';</a:t>
            </a:r>
          </a:p>
          <a:p>
            <a:r>
              <a:rPr lang="en-US" sz="1600"/>
              <a:t>      end if;</a:t>
            </a:r>
          </a:p>
          <a:p>
            <a:r>
              <a:rPr lang="en-US" sz="1600"/>
              <a:t>   end process;</a:t>
            </a:r>
          </a:p>
          <a:p>
            <a:r>
              <a:rPr lang="en-US" sz="1600"/>
              <a:t>end RTL_OK;</a:t>
            </a:r>
          </a:p>
          <a:p>
            <a:endParaRPr lang="en-US" sz="1600"/>
          </a:p>
          <a:p>
            <a:r>
              <a:rPr lang="en-US" sz="1600"/>
              <a:t>architecture </a:t>
            </a:r>
            <a:r>
              <a:rPr lang="en-US" sz="1600">
                <a:solidFill>
                  <a:schemeClr val="accent2"/>
                </a:solidFill>
              </a:rPr>
              <a:t>RTL_SHORT</a:t>
            </a:r>
            <a:r>
              <a:rPr lang="en-US" sz="1600"/>
              <a:t> of CONCURR is</a:t>
            </a:r>
          </a:p>
          <a:p>
            <a:r>
              <a:rPr lang="en-US" sz="1600"/>
              <a:t>begin</a:t>
            </a:r>
          </a:p>
          <a:p>
            <a:r>
              <a:rPr lang="en-US" sz="1600"/>
              <a:t>   </a:t>
            </a:r>
            <a:r>
              <a:rPr lang="en-US" sz="1600" b="1">
                <a:solidFill>
                  <a:srgbClr val="FFFF00"/>
                </a:solidFill>
              </a:rPr>
              <a:t>COMB_OUT &lt;= A or B or C or D or E</a:t>
            </a:r>
            <a:r>
              <a:rPr lang="en-US" sz="1600"/>
              <a:t> or F or G or H or K;</a:t>
            </a:r>
          </a:p>
          <a:p>
            <a:r>
              <a:rPr lang="en-US" sz="1600" b="1">
                <a:solidFill>
                  <a:srgbClr val="FFFF00"/>
                </a:solidFill>
              </a:rPr>
              <a:t>   BUF3_OUT &lt;= A when EN = '1' else 'Z';</a:t>
            </a:r>
          </a:p>
          <a:p>
            <a:r>
              <a:rPr lang="en-US" sz="1600"/>
              <a:t>end RTL_SHORT;</a:t>
            </a:r>
            <a:endParaRPr lang="en-US" sz="1400"/>
          </a:p>
        </p:txBody>
      </p:sp>
      <p:sp>
        <p:nvSpPr>
          <p:cNvPr id="286725" name="Text Box 1029"/>
          <p:cNvSpPr txBox="1">
            <a:spLocks noChangeArrowheads="1"/>
          </p:cNvSpPr>
          <p:nvPr/>
        </p:nvSpPr>
        <p:spPr bwMode="auto">
          <a:xfrm>
            <a:off x="1219200" y="304800"/>
            <a:ext cx="7924800" cy="944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Concurrency</a:t>
            </a:r>
            <a:r>
              <a:rPr lang="en-US" sz="2400" b="1">
                <a:solidFill>
                  <a:srgbClr val="FFFF00"/>
                </a:solidFill>
              </a:rPr>
              <a:t> </a:t>
            </a:r>
          </a:p>
          <a:p>
            <a:r>
              <a:rPr lang="en-US" sz="2400" b="1">
                <a:solidFill>
                  <a:srgbClr val="FFFF00"/>
                </a:solidFill>
              </a:rPr>
              <a:t>use concurrent statements to avoid unnecessary processes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7E7A-6FF9-4287-96ED-47C1E556017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6BB3-FD17-414B-A6FB-AC3D783658AA}" type="slidenum">
              <a:rPr lang="en-US"/>
              <a:pPr/>
              <a:t>57</a:t>
            </a:fld>
            <a:endParaRPr lang="en-US"/>
          </a:p>
        </p:txBody>
      </p:sp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>
                <a:solidFill>
                  <a:srgbClr val="FFFF00"/>
                </a:solidFill>
              </a:rPr>
              <a:t>Hide </a:t>
            </a:r>
            <a:r>
              <a:rPr lang="en-US" sz="2400" b="1">
                <a:solidFill>
                  <a:srgbClr val="FFFF00"/>
                </a:solidFill>
              </a:rPr>
              <a:t/>
            </a:r>
            <a:br>
              <a:rPr lang="en-US" sz="2400" b="1">
                <a:solidFill>
                  <a:srgbClr val="FFFF00"/>
                </a:solidFill>
              </a:rPr>
            </a:br>
            <a:r>
              <a:rPr lang="en-US" sz="2400" b="1">
                <a:solidFill>
                  <a:srgbClr val="FFFF00"/>
                </a:solidFill>
              </a:rPr>
              <a:t>the combinational</a:t>
            </a:r>
            <a:r>
              <a:rPr lang="en-US" sz="5400" b="1">
                <a:solidFill>
                  <a:srgbClr val="FFFF00"/>
                </a:solidFill>
              </a:rPr>
              <a:t> </a:t>
            </a:r>
            <a:r>
              <a:rPr lang="en-US" sz="2400" b="1">
                <a:solidFill>
                  <a:srgbClr val="FFFF00"/>
                </a:solidFill>
              </a:rPr>
              <a:t>circuits within sequential circuits </a:t>
            </a:r>
            <a:endParaRPr lang="en-US" b="1">
              <a:solidFill>
                <a:srgbClr val="FFFF00"/>
              </a:solidFill>
            </a:endParaRPr>
          </a:p>
        </p:txBody>
      </p:sp>
      <p:sp>
        <p:nvSpPr>
          <p:cNvPr id="287747" name="Rectangle 3"/>
          <p:cNvSpPr>
            <a:spLocks noChangeArrowheads="1"/>
          </p:cNvSpPr>
          <p:nvPr/>
        </p:nvSpPr>
        <p:spPr bwMode="auto">
          <a:xfrm>
            <a:off x="762000" y="1828800"/>
            <a:ext cx="3265488" cy="4473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library IEEE;</a:t>
            </a:r>
          </a:p>
          <a:p>
            <a:r>
              <a:rPr lang="en-US" sz="1200"/>
              <a:t>use IEEE.std_logic_1164.all;</a:t>
            </a:r>
          </a:p>
          <a:p>
            <a:r>
              <a:rPr lang="en-US" sz="1200"/>
              <a:t>entity COMBSEQ is</a:t>
            </a:r>
          </a:p>
          <a:p>
            <a:r>
              <a:rPr lang="en-US" sz="1200"/>
              <a:t>   port (</a:t>
            </a:r>
          </a:p>
          <a:p>
            <a:r>
              <a:rPr lang="en-US" sz="1200"/>
              <a:t>      RSTn, CLK : in  std_logic;</a:t>
            </a:r>
          </a:p>
          <a:p>
            <a:r>
              <a:rPr lang="en-US" sz="1200"/>
              <a:t>      DATA      : in  std_logic_vector(31 downto 0);</a:t>
            </a:r>
          </a:p>
          <a:p>
            <a:r>
              <a:rPr lang="en-US" sz="1200"/>
              <a:t>      PAR       : out std_logic);</a:t>
            </a:r>
          </a:p>
          <a:p>
            <a:r>
              <a:rPr lang="en-US" sz="1200"/>
              <a:t>end COMBSEQ;</a:t>
            </a:r>
          </a:p>
          <a:p>
            <a:endParaRPr lang="en-US" sz="1200"/>
          </a:p>
          <a:p>
            <a:r>
              <a:rPr lang="en-US" sz="1200"/>
              <a:t>architecture </a:t>
            </a:r>
            <a:r>
              <a:rPr lang="en-US" sz="1200">
                <a:solidFill>
                  <a:schemeClr val="accent2"/>
                </a:solidFill>
              </a:rPr>
              <a:t>RTL_OK</a:t>
            </a:r>
            <a:r>
              <a:rPr lang="en-US" sz="1200"/>
              <a:t> of COMBSEQ is</a:t>
            </a:r>
          </a:p>
          <a:p>
            <a:r>
              <a:rPr lang="en-US" sz="1200"/>
              <a:t>   signal PAR_comb : std_logic;</a:t>
            </a:r>
          </a:p>
          <a:p>
            <a:r>
              <a:rPr lang="en-US" sz="1200"/>
              <a:t>begin</a:t>
            </a:r>
          </a:p>
          <a:p>
            <a:r>
              <a:rPr lang="en-US" sz="1200"/>
              <a:t>   p0 : </a:t>
            </a:r>
            <a:r>
              <a:rPr lang="en-US" sz="1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(DATA</a:t>
            </a:r>
            <a:r>
              <a:rPr lang="en-US" sz="1200"/>
              <a:t>)</a:t>
            </a:r>
          </a:p>
          <a:p>
            <a:r>
              <a:rPr lang="en-US" sz="1200"/>
              <a:t>      variable TEMP : std_logic;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TEMP := DATA(DATA'high);</a:t>
            </a:r>
          </a:p>
          <a:p>
            <a:r>
              <a:rPr lang="en-US" sz="1200"/>
              <a:t>      for i in DATA'high-1 downto DATA'low loop</a:t>
            </a:r>
          </a:p>
          <a:p>
            <a:r>
              <a:rPr lang="en-US" sz="1200"/>
              <a:t>         TEMP := TEMP xor DATA(i);</a:t>
            </a:r>
          </a:p>
          <a:p>
            <a:r>
              <a:rPr lang="en-US" sz="1200"/>
              <a:t>      end loop;</a:t>
            </a:r>
          </a:p>
          <a:p>
            <a:r>
              <a:rPr lang="en-US" sz="1200"/>
              <a:t>      </a:t>
            </a:r>
            <a:r>
              <a:rPr lang="en-US" sz="1200" b="1">
                <a:solidFill>
                  <a:srgbClr val="FFFF00"/>
                </a:solidFill>
              </a:rPr>
              <a:t>PAR_comb &lt;= TEMP</a:t>
            </a:r>
            <a:r>
              <a:rPr lang="en-US" sz="1200" b="1"/>
              <a:t>;</a:t>
            </a:r>
          </a:p>
          <a:p>
            <a:r>
              <a:rPr lang="en-US" sz="1200"/>
              <a:t>   end process;</a:t>
            </a:r>
          </a:p>
          <a:p>
            <a:r>
              <a:rPr lang="en-US" sz="1200"/>
              <a:t>   p1 : </a:t>
            </a:r>
            <a:r>
              <a:rPr lang="en-US" sz="1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(RSTn, CLK)</a:t>
            </a:r>
          </a:p>
          <a:p>
            <a:r>
              <a:rPr lang="en-US" sz="1200"/>
              <a:t>   begin</a:t>
            </a:r>
          </a:p>
          <a:p>
            <a:r>
              <a:rPr lang="en-US" sz="1200"/>
              <a:t>      if (RSTn = '0') then</a:t>
            </a:r>
          </a:p>
        </p:txBody>
      </p:sp>
      <p:sp>
        <p:nvSpPr>
          <p:cNvPr id="287748" name="Rectangle 4"/>
          <p:cNvSpPr>
            <a:spLocks noChangeArrowheads="1"/>
          </p:cNvSpPr>
          <p:nvPr/>
        </p:nvSpPr>
        <p:spPr bwMode="auto">
          <a:xfrm>
            <a:off x="4495800" y="1828800"/>
            <a:ext cx="3956050" cy="4502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 PAR &lt;= '0';</a:t>
            </a:r>
          </a:p>
          <a:p>
            <a:r>
              <a:rPr lang="en-US" sz="1400"/>
              <a:t>      elsif (</a:t>
            </a:r>
            <a:r>
              <a:rPr lang="en-US" sz="1400" b="1">
                <a:solidFill>
                  <a:srgbClr val="FFFF00"/>
                </a:solidFill>
              </a:rPr>
              <a:t>CLK'event and CLK = '1')</a:t>
            </a:r>
            <a:r>
              <a:rPr lang="en-US" sz="1400"/>
              <a:t> then</a:t>
            </a:r>
          </a:p>
          <a:p>
            <a:r>
              <a:rPr lang="en-US" sz="1400"/>
              <a:t>         </a:t>
            </a:r>
            <a:r>
              <a:rPr lang="en-US" sz="1400" b="1">
                <a:solidFill>
                  <a:srgbClr val="FFFF00"/>
                </a:solidFill>
              </a:rPr>
              <a:t>PAR &lt;= PAR_comb;</a:t>
            </a:r>
          </a:p>
          <a:p>
            <a:r>
              <a:rPr lang="en-US" sz="1400"/>
              <a:t>      end if;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end RTL_OK;</a:t>
            </a:r>
          </a:p>
          <a:p>
            <a:endParaRPr lang="en-US" sz="1400"/>
          </a:p>
          <a:p>
            <a:endParaRPr lang="en-US" sz="2400"/>
          </a:p>
          <a:p>
            <a:r>
              <a:rPr lang="en-US" sz="2400"/>
              <a:t>Process p0 runs each time </a:t>
            </a:r>
          </a:p>
          <a:p>
            <a:r>
              <a:rPr lang="en-US" sz="2400"/>
              <a:t>there is an event on </a:t>
            </a:r>
            <a:r>
              <a:rPr lang="en-US" sz="2400">
                <a:solidFill>
                  <a:srgbClr val="FFFF00"/>
                </a:solidFill>
              </a:rPr>
              <a:t>DATA </a:t>
            </a:r>
          </a:p>
          <a:p>
            <a:r>
              <a:rPr lang="en-US" sz="2400"/>
              <a:t>yet the result </a:t>
            </a:r>
            <a:r>
              <a:rPr lang="en-US" sz="2400">
                <a:solidFill>
                  <a:srgbClr val="FFFF00"/>
                </a:solidFill>
              </a:rPr>
              <a:t>PAR_comb</a:t>
            </a:r>
          </a:p>
          <a:p>
            <a:r>
              <a:rPr lang="en-US" sz="2400"/>
              <a:t>is latched only on the rising </a:t>
            </a:r>
          </a:p>
          <a:p>
            <a:r>
              <a:rPr lang="en-US" sz="2400"/>
              <a:t>edge of the clock in process p1</a:t>
            </a:r>
          </a:p>
          <a:p>
            <a:endParaRPr lang="en-US" sz="2400"/>
          </a:p>
          <a:p>
            <a:r>
              <a:rPr lang="en-US" sz="2400">
                <a:solidFill>
                  <a:schemeClr val="accent2"/>
                </a:solidFill>
              </a:rPr>
              <a:t>This if statement infers a latch</a:t>
            </a:r>
          </a:p>
        </p:txBody>
      </p:sp>
      <p:sp>
        <p:nvSpPr>
          <p:cNvPr id="287750" name="AutoShape 6"/>
          <p:cNvSpPr>
            <a:spLocks noChangeArrowheads="1"/>
          </p:cNvSpPr>
          <p:nvPr/>
        </p:nvSpPr>
        <p:spPr bwMode="auto">
          <a:xfrm>
            <a:off x="3048000" y="6019800"/>
            <a:ext cx="685800" cy="333375"/>
          </a:xfrm>
          <a:prstGeom prst="leftArrow">
            <a:avLst>
              <a:gd name="adj1" fmla="val 50000"/>
              <a:gd name="adj2" fmla="val 51429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4587-7267-4064-BFB8-0781ECC1E1AE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6AE1-67BC-412D-BAC7-1BF462FEDFF8}" type="slidenum">
              <a:rPr lang="en-US"/>
              <a:pPr/>
              <a:t>58</a:t>
            </a:fld>
            <a:endParaRPr lang="en-US"/>
          </a:p>
        </p:txBody>
      </p:sp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>
                <a:solidFill>
                  <a:srgbClr val="FFFF00"/>
                </a:solidFill>
              </a:rPr>
              <a:t>Hide</a:t>
            </a:r>
            <a:endParaRPr lang="en-US" b="1">
              <a:solidFill>
                <a:srgbClr val="FFFF00"/>
              </a:solidFill>
            </a:endParaRPr>
          </a:p>
        </p:txBody>
      </p:sp>
      <p:sp>
        <p:nvSpPr>
          <p:cNvPr id="302083" name="Rectangle 3"/>
          <p:cNvSpPr>
            <a:spLocks noChangeArrowheads="1"/>
          </p:cNvSpPr>
          <p:nvPr/>
        </p:nvSpPr>
        <p:spPr bwMode="auto">
          <a:xfrm>
            <a:off x="762000" y="1828800"/>
            <a:ext cx="3265488" cy="17351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200"/>
              <a:t>library IEEE;</a:t>
            </a:r>
          </a:p>
          <a:p>
            <a:r>
              <a:rPr lang="en-US" sz="1200"/>
              <a:t>use IEEE.std_logic_1164.all;</a:t>
            </a:r>
          </a:p>
          <a:p>
            <a:r>
              <a:rPr lang="en-US" sz="1200"/>
              <a:t>entity COMBSEQ is</a:t>
            </a:r>
          </a:p>
          <a:p>
            <a:r>
              <a:rPr lang="en-US" sz="1200"/>
              <a:t>   port (</a:t>
            </a:r>
          </a:p>
          <a:p>
            <a:r>
              <a:rPr lang="en-US" sz="1200"/>
              <a:t>      RSTn, CLK : in  std_logic;</a:t>
            </a:r>
          </a:p>
          <a:p>
            <a:r>
              <a:rPr lang="en-US" sz="1200"/>
              <a:t>      DATA      : in  std_logic_vector(31 downto 0);</a:t>
            </a:r>
          </a:p>
          <a:p>
            <a:r>
              <a:rPr lang="en-US" sz="1200"/>
              <a:t>      PAR       : out std_logic);</a:t>
            </a:r>
          </a:p>
          <a:p>
            <a:r>
              <a:rPr lang="en-US" sz="1200"/>
              <a:t>end COMBSEQ;</a:t>
            </a:r>
          </a:p>
          <a:p>
            <a:endParaRPr lang="en-US" sz="1200"/>
          </a:p>
        </p:txBody>
      </p:sp>
      <p:sp>
        <p:nvSpPr>
          <p:cNvPr id="302084" name="Rectangle 4"/>
          <p:cNvSpPr>
            <a:spLocks noChangeArrowheads="1"/>
          </p:cNvSpPr>
          <p:nvPr/>
        </p:nvSpPr>
        <p:spPr bwMode="auto">
          <a:xfrm>
            <a:off x="4800600" y="1981200"/>
            <a:ext cx="3875088" cy="3708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 </a:t>
            </a:r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RTL_BETTER</a:t>
            </a:r>
            <a:r>
              <a:rPr lang="en-US" sz="1400"/>
              <a:t> of COMBSEQ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(RSTn, CLK)</a:t>
            </a:r>
          </a:p>
          <a:p>
            <a:r>
              <a:rPr lang="en-US" sz="1400"/>
              <a:t>      variable TEMP : std_logic;</a:t>
            </a:r>
          </a:p>
          <a:p>
            <a:r>
              <a:rPr lang="en-US" sz="1400"/>
              <a:t>   begin</a:t>
            </a:r>
          </a:p>
          <a:p>
            <a:r>
              <a:rPr lang="en-US" sz="1400"/>
              <a:t>      if (RSTn = '0') then</a:t>
            </a:r>
          </a:p>
          <a:p>
            <a:r>
              <a:rPr lang="en-US" sz="1400"/>
              <a:t>         PAR &lt;= '0';</a:t>
            </a:r>
          </a:p>
          <a:p>
            <a:r>
              <a:rPr lang="en-US" sz="1400"/>
              <a:t>      elsif (CLK'event and CLK = '1') then</a:t>
            </a:r>
          </a:p>
          <a:p>
            <a:r>
              <a:rPr lang="en-US" sz="1400">
                <a:solidFill>
                  <a:srgbClr val="FFFF00"/>
                </a:solidFill>
              </a:rPr>
              <a:t>         TEMP := DATA(DATA'high);</a:t>
            </a:r>
          </a:p>
          <a:p>
            <a:r>
              <a:rPr lang="en-US" sz="1400">
                <a:solidFill>
                  <a:srgbClr val="FFFF00"/>
                </a:solidFill>
              </a:rPr>
              <a:t>         for i in DATA'high-1 downto DATA'low loop</a:t>
            </a:r>
          </a:p>
          <a:p>
            <a:r>
              <a:rPr lang="en-US" sz="1400">
                <a:solidFill>
                  <a:srgbClr val="FFFF00"/>
                </a:solidFill>
              </a:rPr>
              <a:t>            TEMP := TEMP xor DATA(i);</a:t>
            </a:r>
          </a:p>
          <a:p>
            <a:r>
              <a:rPr lang="en-US" sz="1400">
                <a:solidFill>
                  <a:srgbClr val="FFFF00"/>
                </a:solidFill>
              </a:rPr>
              <a:t>         end loop;</a:t>
            </a:r>
          </a:p>
          <a:p>
            <a:r>
              <a:rPr lang="en-US" sz="1400">
                <a:solidFill>
                  <a:srgbClr val="FFFF00"/>
                </a:solidFill>
              </a:rPr>
              <a:t>         PAR &lt;= TEMP;</a:t>
            </a:r>
          </a:p>
          <a:p>
            <a:r>
              <a:rPr lang="en-US" sz="1400"/>
              <a:t>      end if;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end RTL_BETTER;</a:t>
            </a:r>
            <a:endParaRPr lang="en-US" sz="1200"/>
          </a:p>
        </p:txBody>
      </p:sp>
      <p:sp>
        <p:nvSpPr>
          <p:cNvPr id="302085" name="Text Box 5"/>
          <p:cNvSpPr txBox="1">
            <a:spLocks noChangeArrowheads="1"/>
          </p:cNvSpPr>
          <p:nvPr/>
        </p:nvSpPr>
        <p:spPr bwMode="auto">
          <a:xfrm>
            <a:off x="593725" y="3495675"/>
            <a:ext cx="3662363" cy="2714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By </a:t>
            </a:r>
            <a:r>
              <a:rPr lang="en-US" sz="2800">
                <a:solidFill>
                  <a:srgbClr val="FFFF00"/>
                </a:solidFill>
              </a:rPr>
              <a:t>hiding</a:t>
            </a:r>
            <a:r>
              <a:rPr lang="en-US" sz="2800"/>
              <a:t> the signal </a:t>
            </a:r>
          </a:p>
          <a:p>
            <a:r>
              <a:rPr lang="en-US" sz="2800"/>
              <a:t>assignment inside the </a:t>
            </a:r>
          </a:p>
          <a:p>
            <a:r>
              <a:rPr lang="en-US" sz="2800">
                <a:solidFill>
                  <a:srgbClr val="FFFF00"/>
                </a:solidFill>
              </a:rPr>
              <a:t>sequential statement</a:t>
            </a:r>
            <a:r>
              <a:rPr lang="en-US" sz="2800"/>
              <a:t> we </a:t>
            </a:r>
          </a:p>
          <a:p>
            <a:r>
              <a:rPr lang="en-US" sz="2800"/>
              <a:t>improve the simulation </a:t>
            </a:r>
          </a:p>
          <a:p>
            <a:r>
              <a:rPr lang="en-US" sz="2800"/>
              <a:t>efficiency</a:t>
            </a:r>
          </a:p>
          <a:p>
            <a:endParaRPr lang="en-US"/>
          </a:p>
        </p:txBody>
      </p:sp>
      <p:sp>
        <p:nvSpPr>
          <p:cNvPr id="302086" name="AutoShape 6"/>
          <p:cNvSpPr>
            <a:spLocks noChangeArrowheads="1"/>
          </p:cNvSpPr>
          <p:nvPr/>
        </p:nvSpPr>
        <p:spPr bwMode="auto">
          <a:xfrm>
            <a:off x="4038600" y="40386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4F-965B-4329-8F3F-6AA54D177574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78D2B-8714-4BAE-A86D-2887313813AD}" type="slidenum">
              <a:rPr lang="en-US"/>
              <a:pPr/>
              <a:t>59</a:t>
            </a:fld>
            <a:endParaRPr lang="en-US"/>
          </a:p>
        </p:txBody>
      </p:sp>
      <p:sp>
        <p:nvSpPr>
          <p:cNvPr id="288771" name="Rectangle 3"/>
          <p:cNvSpPr>
            <a:spLocks noChangeArrowheads="1"/>
          </p:cNvSpPr>
          <p:nvPr/>
        </p:nvSpPr>
        <p:spPr bwMode="auto">
          <a:xfrm>
            <a:off x="304800" y="1828800"/>
            <a:ext cx="3773488" cy="4133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entity LESSEVENT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DATA      : in  std_logic_vector(31 downto 0);</a:t>
            </a:r>
          </a:p>
          <a:p>
            <a:r>
              <a:rPr lang="en-US" sz="1400"/>
              <a:t>      PAR       : out std_logic);</a:t>
            </a:r>
          </a:p>
          <a:p>
            <a:r>
              <a:rPr lang="en-US" sz="1400"/>
              <a:t>end LESSEVENT;</a:t>
            </a:r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RTL_BAD</a:t>
            </a:r>
            <a:r>
              <a:rPr lang="en-US" sz="1400"/>
              <a:t> of LESSEVENT is</a:t>
            </a:r>
          </a:p>
          <a:p>
            <a:r>
              <a:rPr lang="en-US" sz="1400"/>
              <a:t>   signal TEMP : std_logic_vector(31 downto 0);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(DATA, TEMP)</a:t>
            </a:r>
          </a:p>
          <a:p>
            <a:r>
              <a:rPr lang="en-US" sz="1400"/>
              <a:t>   begin</a:t>
            </a:r>
          </a:p>
          <a:p>
            <a:r>
              <a:rPr lang="en-US" sz="1400"/>
              <a:t>      TEMP(31) &lt;= DATA(31);</a:t>
            </a:r>
          </a:p>
          <a:p>
            <a:r>
              <a:rPr lang="en-US" sz="1400"/>
              <a:t>      for i in 30 downto 0 loop</a:t>
            </a:r>
          </a:p>
          <a:p>
            <a:r>
              <a:rPr lang="en-US" sz="1400"/>
              <a:t>         TEMP(i) &lt;= TEMP(i+1) xor DATA(i);</a:t>
            </a:r>
          </a:p>
          <a:p>
            <a:r>
              <a:rPr lang="en-US" sz="1400"/>
              <a:t>      end loop;</a:t>
            </a:r>
          </a:p>
          <a:p>
            <a:r>
              <a:rPr lang="en-US" sz="1400"/>
              <a:t>      PAR &lt;= TEMP(0);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end RTL_BAD;</a:t>
            </a:r>
          </a:p>
        </p:txBody>
      </p:sp>
      <p:sp>
        <p:nvSpPr>
          <p:cNvPr id="288772" name="Rectangle 4"/>
          <p:cNvSpPr>
            <a:spLocks noChangeArrowheads="1"/>
          </p:cNvSpPr>
          <p:nvPr/>
        </p:nvSpPr>
        <p:spPr bwMode="auto">
          <a:xfrm>
            <a:off x="4572000" y="3505200"/>
            <a:ext cx="4046538" cy="2654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 </a:t>
            </a:r>
            <a:r>
              <a:rPr lang="en-US" sz="2800"/>
              <a:t>Process </a:t>
            </a:r>
            <a:r>
              <a:rPr lang="en-US" sz="2800">
                <a:solidFill>
                  <a:srgbClr val="FFFF00"/>
                </a:solidFill>
              </a:rPr>
              <a:t>p0 is activated</a:t>
            </a:r>
          </a:p>
          <a:p>
            <a:r>
              <a:rPr lang="en-US" sz="2800"/>
              <a:t>each time there is an </a:t>
            </a:r>
            <a:r>
              <a:rPr lang="en-US" sz="2800">
                <a:solidFill>
                  <a:srgbClr val="FFFF00"/>
                </a:solidFill>
              </a:rPr>
              <a:t>event </a:t>
            </a:r>
          </a:p>
          <a:p>
            <a:r>
              <a:rPr lang="en-US" sz="2800">
                <a:solidFill>
                  <a:srgbClr val="FFFF00"/>
                </a:solidFill>
              </a:rPr>
              <a:t>on TEMP</a:t>
            </a:r>
            <a:r>
              <a:rPr lang="en-US" sz="2800"/>
              <a:t> </a:t>
            </a:r>
            <a:r>
              <a:rPr lang="en-US" sz="1400"/>
              <a:t> </a:t>
            </a:r>
            <a:r>
              <a:rPr lang="en-US" sz="2800"/>
              <a:t>so the process</a:t>
            </a:r>
          </a:p>
          <a:p>
            <a:r>
              <a:rPr lang="en-US" sz="2800"/>
              <a:t>will be evaluated 32 times </a:t>
            </a:r>
          </a:p>
          <a:p>
            <a:r>
              <a:rPr lang="en-US" sz="2800"/>
              <a:t>if there is an event on </a:t>
            </a:r>
          </a:p>
          <a:p>
            <a:r>
              <a:rPr lang="en-US" sz="2800"/>
              <a:t>DATA</a:t>
            </a:r>
          </a:p>
        </p:txBody>
      </p:sp>
      <p:sp>
        <p:nvSpPr>
          <p:cNvPr id="288773" name="Text Box 5"/>
          <p:cNvSpPr txBox="1">
            <a:spLocks noChangeArrowheads="1"/>
          </p:cNvSpPr>
          <p:nvPr/>
        </p:nvSpPr>
        <p:spPr bwMode="auto">
          <a:xfrm>
            <a:off x="2895600" y="304800"/>
            <a:ext cx="3638550" cy="944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Event reduction </a:t>
            </a:r>
          </a:p>
          <a:p>
            <a:pPr algn="ctr"/>
            <a:r>
              <a:rPr lang="en-US" sz="2400" b="1">
                <a:solidFill>
                  <a:srgbClr val="FFFF00"/>
                </a:solidFill>
              </a:rPr>
              <a:t>improves simulation speed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FAD62-CDB0-4C19-AEE3-0A81B7A5D4A2}" type="datetime5">
              <a:rPr lang="en-US"/>
              <a:pPr/>
              <a:t>1-Nov-11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EE514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096-FE0C-4108-B59A-4A5745D36688}" type="slidenum">
              <a:rPr lang="en-US"/>
              <a:pPr/>
              <a:t>60</a:t>
            </a:fld>
            <a:endParaRPr lang="en-US"/>
          </a:p>
        </p:txBody>
      </p:sp>
      <p:sp>
        <p:nvSpPr>
          <p:cNvPr id="303106" name="Rectangle 2"/>
          <p:cNvSpPr>
            <a:spLocks noChangeArrowheads="1"/>
          </p:cNvSpPr>
          <p:nvPr/>
        </p:nvSpPr>
        <p:spPr bwMode="auto">
          <a:xfrm>
            <a:off x="304800" y="1828800"/>
            <a:ext cx="3921125" cy="4559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library IEEE;</a:t>
            </a:r>
          </a:p>
          <a:p>
            <a:r>
              <a:rPr lang="en-US" sz="1400"/>
              <a:t>use IEEE.std_logic_1164.all;</a:t>
            </a:r>
          </a:p>
          <a:p>
            <a:r>
              <a:rPr lang="en-US" sz="1400"/>
              <a:t>entity LESSEVENT is</a:t>
            </a:r>
          </a:p>
          <a:p>
            <a:r>
              <a:rPr lang="en-US" sz="1400"/>
              <a:t>   port (</a:t>
            </a:r>
          </a:p>
          <a:p>
            <a:r>
              <a:rPr lang="en-US" sz="1400"/>
              <a:t>      DATA      : in  std_logic_vector(31 downto 0);</a:t>
            </a:r>
          </a:p>
          <a:p>
            <a:r>
              <a:rPr lang="en-US" sz="1400"/>
              <a:t>      PAR       : out std_logic);</a:t>
            </a:r>
          </a:p>
          <a:p>
            <a:r>
              <a:rPr lang="en-US" sz="1400"/>
              <a:t>end LESSEVENT;</a:t>
            </a:r>
          </a:p>
          <a:p>
            <a:endParaRPr lang="en-US" sz="1400"/>
          </a:p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RTL_OK</a:t>
            </a:r>
            <a:r>
              <a:rPr lang="en-US" sz="1400"/>
              <a:t> of LESSEVENT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p0 :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(DATA</a:t>
            </a:r>
            <a:r>
              <a:rPr lang="en-US" sz="1400"/>
              <a:t>)</a:t>
            </a:r>
          </a:p>
          <a:p>
            <a:r>
              <a:rPr lang="en-US" sz="1400"/>
              <a:t>      variable TEMP : std_logic_vector(31 downto 0);</a:t>
            </a:r>
          </a:p>
          <a:p>
            <a:r>
              <a:rPr lang="en-US" sz="1400"/>
              <a:t>   begin</a:t>
            </a:r>
          </a:p>
          <a:p>
            <a:r>
              <a:rPr lang="en-US" sz="1400"/>
              <a:t>      TEMP(31) := DATA(31);</a:t>
            </a:r>
          </a:p>
          <a:p>
            <a:r>
              <a:rPr lang="en-US" sz="1400"/>
              <a:t>      for i in 30 downto 0 loop</a:t>
            </a:r>
          </a:p>
          <a:p>
            <a:r>
              <a:rPr lang="en-US" sz="1400"/>
              <a:t>         TEMP(i) := TEMP(i+1) xor DATA(i);</a:t>
            </a:r>
          </a:p>
          <a:p>
            <a:r>
              <a:rPr lang="en-US" sz="1400"/>
              <a:t>      end loop;</a:t>
            </a:r>
          </a:p>
          <a:p>
            <a:r>
              <a:rPr lang="en-US" sz="1400"/>
              <a:t>      PAR &lt;= TEMP(0);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end RTL_OK;</a:t>
            </a:r>
          </a:p>
          <a:p>
            <a:endParaRPr lang="en-US" sz="1400"/>
          </a:p>
        </p:txBody>
      </p:sp>
      <p:sp>
        <p:nvSpPr>
          <p:cNvPr id="303107" name="Rectangle 3"/>
          <p:cNvSpPr>
            <a:spLocks noChangeArrowheads="1"/>
          </p:cNvSpPr>
          <p:nvPr/>
        </p:nvSpPr>
        <p:spPr bwMode="auto">
          <a:xfrm>
            <a:off x="4443413" y="1905000"/>
            <a:ext cx="4700587" cy="41386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architecture </a:t>
            </a:r>
            <a:r>
              <a:rPr lang="en-US" sz="1400">
                <a:solidFill>
                  <a:schemeClr val="accent2"/>
                </a:solidFill>
              </a:rPr>
              <a:t>RTL_BETTER</a:t>
            </a:r>
            <a:r>
              <a:rPr lang="en-US" sz="1400"/>
              <a:t> of LESSEVENT is</a:t>
            </a:r>
          </a:p>
          <a:p>
            <a:r>
              <a:rPr lang="en-US" sz="1400"/>
              <a:t>begin</a:t>
            </a:r>
          </a:p>
          <a:p>
            <a:r>
              <a:rPr lang="en-US" sz="1400"/>
              <a:t>   p0 : </a:t>
            </a:r>
            <a:r>
              <a:rPr lang="en-US" sz="1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 (DATA)</a:t>
            </a:r>
            <a:endParaRPr lang="en-US" sz="1400"/>
          </a:p>
          <a:p>
            <a:r>
              <a:rPr lang="en-US" sz="1400"/>
              <a:t>      variable TEMP : std_logic;</a:t>
            </a:r>
          </a:p>
          <a:p>
            <a:r>
              <a:rPr lang="en-US" sz="1400"/>
              <a:t>   begin</a:t>
            </a:r>
          </a:p>
          <a:p>
            <a:r>
              <a:rPr lang="en-US" sz="1400"/>
              <a:t>      TEMP := DATA(31);</a:t>
            </a:r>
          </a:p>
          <a:p>
            <a:r>
              <a:rPr lang="en-US" sz="1400"/>
              <a:t>      for i in 30 downto 0 loop</a:t>
            </a:r>
          </a:p>
          <a:p>
            <a:r>
              <a:rPr lang="en-US" sz="1400"/>
              <a:t>         TEMP := TEMP xor DATA(i);</a:t>
            </a:r>
          </a:p>
          <a:p>
            <a:r>
              <a:rPr lang="en-US" sz="1400"/>
              <a:t>      end loop;</a:t>
            </a:r>
          </a:p>
          <a:p>
            <a:r>
              <a:rPr lang="en-US" sz="1400"/>
              <a:t>      PAR &lt;= TEMP;</a:t>
            </a:r>
          </a:p>
          <a:p>
            <a:r>
              <a:rPr lang="en-US" sz="1400"/>
              <a:t>   end process;</a:t>
            </a:r>
          </a:p>
          <a:p>
            <a:r>
              <a:rPr lang="en-US" sz="1400"/>
              <a:t>end RTL_BETTER;</a:t>
            </a:r>
          </a:p>
          <a:p>
            <a:endParaRPr lang="en-US" sz="1400"/>
          </a:p>
          <a:p>
            <a:r>
              <a:rPr lang="en-US" sz="2800"/>
              <a:t>By putting variable assignment </a:t>
            </a:r>
          </a:p>
          <a:p>
            <a:r>
              <a:rPr lang="en-US" sz="2800"/>
              <a:t>inside the process we save </a:t>
            </a:r>
          </a:p>
          <a:p>
            <a:r>
              <a:rPr lang="en-US" sz="2800"/>
              <a:t>the simulation time</a:t>
            </a:r>
          </a:p>
        </p:txBody>
      </p:sp>
      <p:sp>
        <p:nvSpPr>
          <p:cNvPr id="303108" name="Text Box 4"/>
          <p:cNvSpPr txBox="1">
            <a:spLocks noChangeArrowheads="1"/>
          </p:cNvSpPr>
          <p:nvPr/>
        </p:nvSpPr>
        <p:spPr bwMode="auto">
          <a:xfrm>
            <a:off x="2235200" y="381000"/>
            <a:ext cx="3073400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Event reduction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arkle">
  <a:themeElements>
    <a:clrScheme name="Sparkle 1">
      <a:dk1>
        <a:srgbClr val="000000"/>
      </a:dk1>
      <a:lt1>
        <a:srgbClr val="DDDDDD"/>
      </a:lt1>
      <a:dk2>
        <a:srgbClr val="0000FF"/>
      </a:dk2>
      <a:lt2>
        <a:srgbClr val="00CCCC"/>
      </a:lt2>
      <a:accent1>
        <a:srgbClr val="B2B2B2"/>
      </a:accent1>
      <a:accent2>
        <a:srgbClr val="FF9933"/>
      </a:accent2>
      <a:accent3>
        <a:srgbClr val="AAAAFF"/>
      </a:accent3>
      <a:accent4>
        <a:srgbClr val="BDBDBD"/>
      </a:accent4>
      <a:accent5>
        <a:srgbClr val="D5D5D5"/>
      </a:accent5>
      <a:accent6>
        <a:srgbClr val="E78A2D"/>
      </a:accent6>
      <a:hlink>
        <a:srgbClr val="CC00CC"/>
      </a:hlink>
      <a:folHlink>
        <a:srgbClr val="9999FF"/>
      </a:folHlink>
    </a:clrScheme>
    <a:fontScheme name="Sparkl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parkle 1">
        <a:dk1>
          <a:srgbClr val="000000"/>
        </a:dk1>
        <a:lt1>
          <a:srgbClr val="DDDDDD"/>
        </a:lt1>
        <a:dk2>
          <a:srgbClr val="0000FF"/>
        </a:dk2>
        <a:lt2>
          <a:srgbClr val="00CCCC"/>
        </a:lt2>
        <a:accent1>
          <a:srgbClr val="B2B2B2"/>
        </a:accent1>
        <a:accent2>
          <a:srgbClr val="FF9933"/>
        </a:accent2>
        <a:accent3>
          <a:srgbClr val="AAAAFF"/>
        </a:accent3>
        <a:accent4>
          <a:srgbClr val="BDBDBD"/>
        </a:accent4>
        <a:accent5>
          <a:srgbClr val="D5D5D5"/>
        </a:accent5>
        <a:accent6>
          <a:srgbClr val="E78A2D"/>
        </a:accent6>
        <a:hlink>
          <a:srgbClr val="CC00CC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rkle 2">
        <a:dk1>
          <a:srgbClr val="000000"/>
        </a:dk1>
        <a:lt1>
          <a:srgbClr val="CCCCFF"/>
        </a:lt1>
        <a:dk2>
          <a:srgbClr val="003399"/>
        </a:dk2>
        <a:lt2>
          <a:srgbClr val="76E0E6"/>
        </a:lt2>
        <a:accent1>
          <a:srgbClr val="66CCFF"/>
        </a:accent1>
        <a:accent2>
          <a:srgbClr val="6666FF"/>
        </a:accent2>
        <a:accent3>
          <a:srgbClr val="E2E2FF"/>
        </a:accent3>
        <a:accent4>
          <a:srgbClr val="000000"/>
        </a:accent4>
        <a:accent5>
          <a:srgbClr val="B8E2FF"/>
        </a:accent5>
        <a:accent6>
          <a:srgbClr val="5C5CE7"/>
        </a:accent6>
        <a:hlink>
          <a:srgbClr val="00CCCC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rkl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C:\Microsoft Office 97\Templates\Presentation Designs\SPARKLE.POT</Template>
  <TotalTime>3103</TotalTime>
  <Words>5599</Words>
  <Application>Microsoft Office PowerPoint</Application>
  <PresentationFormat>On-screen Show (4:3)</PresentationFormat>
  <Paragraphs>1427</Paragraphs>
  <Slides>60</Slides>
  <Notes>60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1" baseType="lpstr">
      <vt:lpstr>Sparkle</vt:lpstr>
      <vt:lpstr>Chapter 10  More on Behavioral Modeling</vt:lpstr>
      <vt:lpstr>File types and file I/O</vt:lpstr>
      <vt:lpstr>File types and file I/O</vt:lpstr>
      <vt:lpstr>File types and file I/O</vt:lpstr>
      <vt:lpstr>File types and file I/O</vt:lpstr>
      <vt:lpstr>File read and write example</vt:lpstr>
      <vt:lpstr>ROM  a simple VHDL model </vt:lpstr>
      <vt:lpstr>ROM  entity declaration</vt:lpstr>
      <vt:lpstr>ROM model</vt:lpstr>
      <vt:lpstr>ROM model</vt:lpstr>
      <vt:lpstr>ROM functions</vt:lpstr>
      <vt:lpstr>ROM simulation</vt:lpstr>
      <vt:lpstr>ROM  constant table model</vt:lpstr>
      <vt:lpstr>Bi-directional pad model</vt:lpstr>
      <vt:lpstr>Bi-directional pad model</vt:lpstr>
      <vt:lpstr>Bi-directional pad model</vt:lpstr>
      <vt:lpstr>Bi-directional pad  signal conversion</vt:lpstr>
      <vt:lpstr>Bi-directional pad  usage examples</vt:lpstr>
      <vt:lpstr>Bi-directional pad  usage examples</vt:lpstr>
      <vt:lpstr>Bi-directional pad  usage examples</vt:lpstr>
      <vt:lpstr>Bidirectional pad model</vt:lpstr>
      <vt:lpstr>Clock distribution network</vt:lpstr>
      <vt:lpstr>Slide 23</vt:lpstr>
      <vt:lpstr>Clock skew</vt:lpstr>
      <vt:lpstr>Timing analysis</vt:lpstr>
      <vt:lpstr>Slide 26</vt:lpstr>
      <vt:lpstr>Timing analysis</vt:lpstr>
      <vt:lpstr>Slide 28</vt:lpstr>
      <vt:lpstr>Slide 29</vt:lpstr>
      <vt:lpstr>Slide 30</vt:lpstr>
      <vt:lpstr>Slide 31</vt:lpstr>
      <vt:lpstr>Attribute declaration and attribute specification</vt:lpstr>
      <vt:lpstr>Attribute declaration and attribute specification</vt:lpstr>
      <vt:lpstr>Attribute declaration and attribute specification</vt:lpstr>
      <vt:lpstr>Access and record type</vt:lpstr>
      <vt:lpstr>Access and record type</vt:lpstr>
      <vt:lpstr>Access and record type</vt:lpstr>
      <vt:lpstr>Access and record type</vt:lpstr>
      <vt:lpstr>Access and record type</vt:lpstr>
      <vt:lpstr>Access and record type</vt:lpstr>
      <vt:lpstr>Access and record type</vt:lpstr>
      <vt:lpstr>Guarded block</vt:lpstr>
      <vt:lpstr>Guarded block</vt:lpstr>
      <vt:lpstr>Guarded block simulation results</vt:lpstr>
      <vt:lpstr>Guarded signal</vt:lpstr>
      <vt:lpstr>Guarded signal</vt:lpstr>
      <vt:lpstr>Guarded signal</vt:lpstr>
      <vt:lpstr>Guarded signal</vt:lpstr>
      <vt:lpstr>Disconnection specification</vt:lpstr>
      <vt:lpstr>Disconnection specification</vt:lpstr>
      <vt:lpstr>Disconnection specification</vt:lpstr>
      <vt:lpstr>Disconnection specification</vt:lpstr>
      <vt:lpstr>Writing efficient VHDL code</vt:lpstr>
      <vt:lpstr>Split  unrelated signal assignments</vt:lpstr>
      <vt:lpstr>Slide 55</vt:lpstr>
      <vt:lpstr>Slide 56</vt:lpstr>
      <vt:lpstr>Hide  the combinational circuits within sequential circuits </vt:lpstr>
      <vt:lpstr>Hide</vt:lpstr>
      <vt:lpstr>Slide 59</vt:lpstr>
      <vt:lpstr>Slide 60</vt:lpstr>
    </vt:vector>
  </TitlesOfParts>
  <Company>Ohio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vlsi</dc:creator>
  <cp:lastModifiedBy> </cp:lastModifiedBy>
  <cp:revision>178</cp:revision>
  <dcterms:created xsi:type="dcterms:W3CDTF">1999-09-09T21:36:51Z</dcterms:created>
  <dcterms:modified xsi:type="dcterms:W3CDTF">2011-11-01T14:47:39Z</dcterms:modified>
</cp:coreProperties>
</file>