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7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78B90-1B00-42BC-A9B8-E3BA72F6A78A}" type="datetimeFigureOut">
              <a:rPr lang="en-US" smtClean="0"/>
              <a:t>2/9/2012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EB2AE-BEB2-4259-8EDD-789FCE2696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25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EB2AE-BEB2-4259-8EDD-789FCE2696C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21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 314: Basic EE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Midterm 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18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 smtClean="0"/>
              <a:t>Problem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What makes a material a semiconductor? What are dopants</a:t>
            </a:r>
            <a:r>
              <a:rPr lang="en-US" b="1" dirty="0" smtClean="0"/>
              <a:t>?</a:t>
            </a:r>
          </a:p>
          <a:p>
            <a:pPr lvl="1"/>
            <a:r>
              <a:rPr lang="en-US" dirty="0" smtClean="0"/>
              <a:t>A semiconductor </a:t>
            </a:r>
            <a:r>
              <a:rPr lang="en-US" dirty="0" smtClean="0"/>
              <a:t>acts </a:t>
            </a:r>
            <a:r>
              <a:rPr lang="en-US" dirty="0" smtClean="0"/>
              <a:t>as an insulator at very low temperatures and as a conductor at very high temperature. It has 4 valence electrons. </a:t>
            </a:r>
          </a:p>
          <a:p>
            <a:pPr lvl="1"/>
            <a:r>
              <a:rPr lang="en-US" dirty="0" smtClean="0"/>
              <a:t>Dopants are </a:t>
            </a:r>
            <a:r>
              <a:rPr lang="en-US" dirty="0" smtClean="0"/>
              <a:t>added </a:t>
            </a:r>
            <a:r>
              <a:rPr lang="en-US" dirty="0" smtClean="0"/>
              <a:t>to increase the conductivity of a semiconductor. </a:t>
            </a:r>
            <a:r>
              <a:rPr lang="en-US" dirty="0" smtClean="0"/>
              <a:t>  P- </a:t>
            </a:r>
            <a:r>
              <a:rPr lang="en-US" dirty="0" smtClean="0"/>
              <a:t>type (has 3 valence electrons) and N-type (has 5 valence electrons).</a:t>
            </a:r>
          </a:p>
          <a:p>
            <a:r>
              <a:rPr lang="en-US" b="1" dirty="0"/>
              <a:t>What are N-channel transistors and P-channel transistors? What role does the gate electrode play</a:t>
            </a:r>
            <a:r>
              <a:rPr lang="en-US" b="1" dirty="0" smtClean="0"/>
              <a:t>?</a:t>
            </a:r>
          </a:p>
          <a:p>
            <a:pPr lvl="1"/>
            <a:r>
              <a:rPr lang="en-US" dirty="0" smtClean="0"/>
              <a:t>An N-Channel transistor has two heavily doped </a:t>
            </a:r>
            <a:r>
              <a:rPr lang="en-US" dirty="0" smtClean="0"/>
              <a:t>n+ regions (</a:t>
            </a:r>
            <a:r>
              <a:rPr lang="en-US" dirty="0" smtClean="0"/>
              <a:t>Source and Drain) separated by a lightly doped p-substrate. </a:t>
            </a:r>
            <a:r>
              <a:rPr lang="en-US" dirty="0" smtClean="0"/>
              <a:t>A positive </a:t>
            </a:r>
            <a:r>
              <a:rPr lang="en-US" dirty="0" smtClean="0"/>
              <a:t>gate </a:t>
            </a:r>
            <a:r>
              <a:rPr lang="en-US" dirty="0" smtClean="0"/>
              <a:t>voltage drives</a:t>
            </a:r>
            <a:r>
              <a:rPr lang="en-US" dirty="0"/>
              <a:t> holes </a:t>
            </a:r>
            <a:r>
              <a:rPr lang="en-US" dirty="0" smtClean="0"/>
              <a:t>in the p-substrate away </a:t>
            </a:r>
            <a:r>
              <a:rPr lang="en-US" dirty="0"/>
              <a:t>from the </a:t>
            </a:r>
            <a:r>
              <a:rPr lang="en-US" dirty="0" smtClean="0"/>
              <a:t>gate and attracts electrons, </a:t>
            </a:r>
            <a:r>
              <a:rPr lang="en-US" dirty="0"/>
              <a:t>forming  </a:t>
            </a:r>
            <a:r>
              <a:rPr lang="en-US" i="1" dirty="0"/>
              <a:t>n-channel</a:t>
            </a:r>
            <a:r>
              <a:rPr lang="en-US" dirty="0"/>
              <a:t> </a:t>
            </a:r>
            <a:r>
              <a:rPr lang="en-US" dirty="0" smtClean="0"/>
              <a:t>under the </a:t>
            </a:r>
            <a:r>
              <a:rPr lang="en-US" dirty="0" smtClean="0"/>
              <a:t>gate oxide.</a:t>
            </a:r>
          </a:p>
          <a:p>
            <a:pPr lvl="1"/>
            <a:r>
              <a:rPr lang="en-US" dirty="0" smtClean="0"/>
              <a:t>An P-channel </a:t>
            </a:r>
            <a:r>
              <a:rPr lang="en-US" dirty="0" smtClean="0"/>
              <a:t>transistor is </a:t>
            </a:r>
            <a:r>
              <a:rPr lang="en-US" dirty="0" smtClean="0"/>
              <a:t>similar </a:t>
            </a:r>
            <a:r>
              <a:rPr lang="en-US" dirty="0" smtClean="0"/>
              <a:t>but </a:t>
            </a:r>
            <a:r>
              <a:rPr lang="en-US" dirty="0" smtClean="0"/>
              <a:t>with p+ Source and Drain separated by n-substrate. </a:t>
            </a:r>
            <a:r>
              <a:rPr lang="en-US" dirty="0" smtClean="0"/>
              <a:t>A negative </a:t>
            </a:r>
            <a:r>
              <a:rPr lang="en-US" dirty="0" smtClean="0"/>
              <a:t>gate to source voltage is needed to turn on the transistor (form </a:t>
            </a:r>
            <a:r>
              <a:rPr lang="en-US" i="1" dirty="0" smtClean="0"/>
              <a:t>p-channel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Gate</a:t>
            </a:r>
            <a:r>
              <a:rPr lang="en-US" dirty="0" smtClean="0"/>
              <a:t> </a:t>
            </a:r>
            <a:r>
              <a:rPr lang="en-US" dirty="0" smtClean="0"/>
              <a:t>voltage </a:t>
            </a:r>
            <a:r>
              <a:rPr lang="en-US" dirty="0" smtClean="0"/>
              <a:t>can </a:t>
            </a:r>
            <a:r>
              <a:rPr lang="en-US" dirty="0" smtClean="0"/>
              <a:t>lead to the formation of the channel, thus the gate electrode can be used to turn </a:t>
            </a:r>
            <a:r>
              <a:rPr lang="en-US" dirty="0" smtClean="0"/>
              <a:t>transistor on or off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97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b="1" dirty="0" smtClean="0"/>
              <a:t>Problem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Describe how nanotechnology can help to localize cancer cells</a:t>
            </a:r>
            <a:r>
              <a:rPr lang="en-US" b="1" dirty="0" smtClean="0"/>
              <a:t>.</a:t>
            </a:r>
          </a:p>
          <a:p>
            <a:pPr lvl="1"/>
            <a:r>
              <a:rPr lang="en-US" dirty="0" smtClean="0"/>
              <a:t>Nano </a:t>
            </a:r>
            <a:r>
              <a:rPr lang="en-US" dirty="0" smtClean="0"/>
              <a:t>sized gold particles coated with enzymes can be injected into the blood steam. The enzymes are so designed that they only adhere to </a:t>
            </a:r>
            <a:r>
              <a:rPr lang="en-US" dirty="0" smtClean="0"/>
              <a:t>cancer </a:t>
            </a:r>
            <a:r>
              <a:rPr lang="en-US" dirty="0" smtClean="0"/>
              <a:t>cells 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These </a:t>
            </a:r>
            <a:r>
              <a:rPr lang="en-US" dirty="0" smtClean="0"/>
              <a:t>enzymes can either attack and destroy the cancer cells or help in detection </a:t>
            </a:r>
            <a:r>
              <a:rPr lang="en-US" dirty="0" smtClean="0"/>
              <a:t>and location </a:t>
            </a:r>
            <a:r>
              <a:rPr lang="en-US" dirty="0" smtClean="0"/>
              <a:t>of the cells.</a:t>
            </a:r>
          </a:p>
          <a:p>
            <a:r>
              <a:rPr lang="en-US" b="1" dirty="0"/>
              <a:t>How does a solar cell </a:t>
            </a:r>
            <a:r>
              <a:rPr lang="en-US" b="1" dirty="0" smtClean="0"/>
              <a:t>works?</a:t>
            </a:r>
            <a:r>
              <a:rPr lang="en-US" dirty="0" smtClean="0"/>
              <a:t> </a:t>
            </a:r>
            <a:endParaRPr lang="en-US" b="1" dirty="0" smtClean="0"/>
          </a:p>
          <a:p>
            <a:pPr lvl="1"/>
            <a:r>
              <a:rPr lang="en-US" dirty="0" smtClean="0"/>
              <a:t>A solar cell is similar to an LED. </a:t>
            </a:r>
            <a:r>
              <a:rPr lang="en-US" dirty="0" smtClean="0"/>
              <a:t>Solar </a:t>
            </a:r>
            <a:r>
              <a:rPr lang="en-US" dirty="0" smtClean="0"/>
              <a:t>cell </a:t>
            </a:r>
            <a:r>
              <a:rPr lang="en-US" dirty="0" smtClean="0"/>
              <a:t>excited </a:t>
            </a:r>
            <a:r>
              <a:rPr lang="en-US" dirty="0" smtClean="0"/>
              <a:t>by light to </a:t>
            </a:r>
            <a:r>
              <a:rPr lang="en-US" dirty="0" smtClean="0"/>
              <a:t>force electric current </a:t>
            </a:r>
            <a:r>
              <a:rPr lang="en-US" dirty="0" smtClean="0"/>
              <a:t>whereas an LED uses </a:t>
            </a:r>
            <a:r>
              <a:rPr lang="en-US" dirty="0" smtClean="0"/>
              <a:t>electric current </a:t>
            </a:r>
            <a:r>
              <a:rPr lang="en-US" dirty="0" smtClean="0"/>
              <a:t>to emit light. </a:t>
            </a:r>
          </a:p>
          <a:p>
            <a:pPr lvl="1"/>
            <a:r>
              <a:rPr lang="en-US" dirty="0" smtClean="0"/>
              <a:t>Light </a:t>
            </a:r>
            <a:r>
              <a:rPr lang="en-US" dirty="0" smtClean="0"/>
              <a:t>shin</a:t>
            </a:r>
            <a:r>
              <a:rPr lang="en-US" dirty="0" smtClean="0"/>
              <a:t>ing </a:t>
            </a:r>
            <a:r>
              <a:rPr lang="en-US" dirty="0" smtClean="0"/>
              <a:t>on a PN junction </a:t>
            </a:r>
            <a:r>
              <a:rPr lang="en-US" dirty="0" smtClean="0"/>
              <a:t>provides </a:t>
            </a:r>
            <a:r>
              <a:rPr lang="en-US" dirty="0" smtClean="0"/>
              <a:t>sufficient  energy to </a:t>
            </a:r>
            <a:r>
              <a:rPr lang="en-US" dirty="0" smtClean="0"/>
              <a:t>electrons </a:t>
            </a:r>
            <a:r>
              <a:rPr lang="en-US" dirty="0" smtClean="0"/>
              <a:t>in the </a:t>
            </a:r>
            <a:r>
              <a:rPr lang="en-US" dirty="0"/>
              <a:t>valence </a:t>
            </a:r>
            <a:r>
              <a:rPr lang="en-US" dirty="0" smtClean="0"/>
              <a:t>band </a:t>
            </a:r>
            <a:r>
              <a:rPr lang="en-US" dirty="0" smtClean="0"/>
              <a:t>so that they can </a:t>
            </a:r>
            <a:r>
              <a:rPr lang="en-US" dirty="0" smtClean="0"/>
              <a:t>move to conduction band, </a:t>
            </a:r>
            <a:r>
              <a:rPr lang="en-US" dirty="0" smtClean="0"/>
              <a:t>thus generating electricity.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97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Problem 2: </a:t>
            </a:r>
            <a:r>
              <a:rPr lang="en-US" sz="2400" b="1" dirty="0"/>
              <a:t> Determine the Thevenin equivalent circuit between terminals A and B for the circuit shown in Fig. 2 below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657600"/>
                <a:ext cx="8229600" cy="27432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Consider the open circuit case: -</a:t>
                </a:r>
              </a:p>
              <a:p>
                <a:pPr lvl="1"/>
                <a:r>
                  <a:rPr lang="en-US" dirty="0" smtClean="0"/>
                  <a:t>Applying KCL at node ‘N1’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−3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=−2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   </m:t>
                    </m:r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/>
                          </a:rPr>
                        </m:ctrlPr>
                      </m:groupChrPr>
                      <m:e/>
                    </m:groupCh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 </m:t>
                        </m:r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[A]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Find the open –circuit voltage V</a:t>
                </a:r>
                <a:r>
                  <a:rPr lang="en-US" baseline="-25000" dirty="0" smtClean="0"/>
                  <a:t>O</a:t>
                </a:r>
                <a:r>
                  <a:rPr lang="en-US" dirty="0" smtClean="0"/>
                  <a:t>: -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i="1">
                        <a:latin typeface="Cambria Math"/>
                      </a:rPr>
                      <m:t>3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∗2</m:t>
                    </m:r>
                    <m:groupChr>
                      <m:groupChrPr>
                        <m:chr m:val="⇒"/>
                        <m:vertJc m:val="bot"/>
                        <m:ctrlPr>
                          <a:rPr lang="en-US" i="1">
                            <a:latin typeface="Cambria Math"/>
                          </a:rPr>
                        </m:ctrlPr>
                      </m:groupChrPr>
                      <m:e/>
                    </m:groupCh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3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b="0" i="1" smtClean="0">
                        <a:latin typeface="Cambria Math"/>
                      </a:rPr>
                      <m:t>]=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𝑡h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657600"/>
                <a:ext cx="8229600" cy="2743200"/>
              </a:xfrm>
              <a:blipFill rotWithShape="1">
                <a:blip r:embed="rId2"/>
                <a:stretch>
                  <a:fillRect l="-1481" t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" y="1238250"/>
            <a:ext cx="4226560" cy="2419350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4343400" y="1238250"/>
            <a:ext cx="4607560" cy="2419350"/>
            <a:chOff x="4612640" y="1238250"/>
            <a:chExt cx="4607560" cy="2419350"/>
          </a:xfrm>
        </p:grpSpPr>
        <p:pic>
          <p:nvPicPr>
            <p:cNvPr id="5" name="Picture 4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4612640" y="1238250"/>
              <a:ext cx="4226560" cy="24193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6324600" y="1295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N1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763000" y="22976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V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O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763000" y="1676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 +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763000" y="29072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  -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31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52400"/>
            <a:ext cx="4191000" cy="762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Problem 2: </a:t>
            </a:r>
            <a:r>
              <a:rPr lang="en-US" sz="2800" b="1" dirty="0"/>
              <a:t> </a:t>
            </a:r>
            <a:r>
              <a:rPr lang="en-US" sz="2800" b="1" dirty="0" smtClean="0"/>
              <a:t>Contd.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200400"/>
                <a:ext cx="8229600" cy="32004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Consider the short circuit case: -</a:t>
                </a:r>
                <a:endParaRPr lang="en-US" dirty="0"/>
              </a:p>
              <a:p>
                <a:pPr lvl="1"/>
                <a:r>
                  <a:rPr lang="en-US" dirty="0"/>
                  <a:t>Applying KCL at node ‘N1’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sz="2900" i="1">
                        <a:latin typeface="Cambria Math"/>
                      </a:rPr>
                      <m:t>1=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9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9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9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29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9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9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9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9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9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900" b="0" i="1" smtClean="0">
                        <a:latin typeface="Cambria Math"/>
                      </a:rPr>
                      <m:t>     </m:t>
                    </m:r>
                    <m:groupChr>
                      <m:groupChrPr>
                        <m:chr m:val="⇒"/>
                        <m:vertJc m:val="bot"/>
                        <m:ctrlPr>
                          <a:rPr lang="en-US" sz="2900" i="1">
                            <a:latin typeface="Cambria Math"/>
                          </a:rPr>
                        </m:ctrlPr>
                      </m:groupChrPr>
                      <m:e/>
                    </m:groupChr>
                    <m:sSub>
                      <m:sSubPr>
                        <m:ctrlPr>
                          <a:rPr lang="en-US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b="0" i="1" smtClean="0">
                            <a:latin typeface="Cambria Math"/>
                          </a:rPr>
                          <m:t>    </m:t>
                        </m:r>
                        <m:r>
                          <a:rPr lang="en-US" sz="2900" i="1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US" sz="29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9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900" b="0" i="1" smtClean="0">
                        <a:latin typeface="Cambria Math"/>
                      </a:rPr>
                      <m:t>[</m:t>
                    </m:r>
                    <m:r>
                      <a:rPr lang="en-US" sz="2900" i="1">
                        <a:latin typeface="Cambria Math"/>
                      </a:rPr>
                      <m:t>𝑉</m:t>
                    </m:r>
                    <m:r>
                      <a:rPr lang="en-US" sz="2900" b="0" i="1" smtClean="0">
                        <a:latin typeface="Cambria Math"/>
                      </a:rPr>
                      <m:t>]    </m:t>
                    </m:r>
                    <m:groupChr>
                      <m:groupChrPr>
                        <m:chr m:val="⇒"/>
                        <m:vertJc m:val="bot"/>
                        <m:ctrlPr>
                          <a:rPr lang="en-US" sz="2900" i="1">
                            <a:latin typeface="Cambria Math"/>
                          </a:rPr>
                        </m:ctrlPr>
                      </m:groupChrPr>
                      <m:e/>
                    </m:groupChr>
                    <m:sSub>
                      <m:sSubPr>
                        <m:ctrlPr>
                          <a:rPr lang="en-US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b="0" i="1" smtClean="0">
                            <a:latin typeface="Cambria Math"/>
                          </a:rPr>
                          <m:t>    </m:t>
                        </m:r>
                        <m:r>
                          <a:rPr lang="en-US" sz="29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9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9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/>
                          </a:rPr>
                          <m:t>𝑉</m:t>
                        </m:r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1</m:t>
                        </m:r>
                      </m:den>
                    </m:f>
                    <m:r>
                      <a:rPr lang="en-US" sz="29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900" b="0" i="1" smtClean="0">
                        <a:latin typeface="Cambria Math"/>
                      </a:rPr>
                      <m:t>[</m:t>
                    </m:r>
                    <m:r>
                      <a:rPr lang="en-US" sz="2900" i="1">
                        <a:latin typeface="Cambria Math"/>
                      </a:rPr>
                      <m:t>𝐴</m:t>
                    </m:r>
                    <m:r>
                      <a:rPr lang="en-US" sz="2900" b="0" i="1" smtClean="0">
                        <a:latin typeface="Cambria Math"/>
                      </a:rPr>
                      <m:t>]</m:t>
                    </m:r>
                  </m:oMath>
                </a14:m>
                <a:endParaRPr lang="en-US" sz="2900" dirty="0"/>
              </a:p>
              <a:p>
                <a:pPr lvl="1"/>
                <a:r>
                  <a:rPr lang="en-US" dirty="0"/>
                  <a:t>Find </a:t>
                </a:r>
                <a:r>
                  <a:rPr lang="en-US" dirty="0" smtClean="0"/>
                  <a:t>the short </a:t>
                </a:r>
                <a:r>
                  <a:rPr lang="en-US" dirty="0"/>
                  <a:t>–circuit </a:t>
                </a:r>
                <a:r>
                  <a:rPr lang="en-US" dirty="0" smtClean="0"/>
                  <a:t>current </a:t>
                </a:r>
                <a:r>
                  <a:rPr lang="en-US" dirty="0" smtClean="0"/>
                  <a:t>I</a:t>
                </a:r>
                <a:r>
                  <a:rPr lang="en-US" baseline="-25000" dirty="0" smtClean="0"/>
                  <a:t>O </a:t>
                </a:r>
                <a:r>
                  <a:rPr lang="en-US" dirty="0" smtClean="0">
                    <a:sym typeface="Wingdings" pitchFamily="2" charset="2"/>
                  </a:rPr>
                  <a:t>(</a:t>
                </a:r>
                <a:r>
                  <a:rPr lang="en-US" dirty="0" smtClean="0"/>
                  <a:t>KCL </a:t>
                </a:r>
                <a:r>
                  <a:rPr lang="en-US" dirty="0"/>
                  <a:t>at node ‘</a:t>
                </a:r>
                <a:r>
                  <a:rPr lang="en-US" dirty="0" smtClean="0"/>
                  <a:t>N2’</a:t>
                </a:r>
                <a:r>
                  <a:rPr lang="en-US" dirty="0" smtClean="0">
                    <a:sym typeface="Wingdings" pitchFamily="2" charset="2"/>
                  </a:rPr>
                  <a:t>):</a:t>
                </a:r>
                <a:r>
                  <a:rPr lang="en-US" dirty="0" smtClean="0"/>
                  <a:t>  </a:t>
                </a:r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900" i="1">
                            <a:latin typeface="Cambria Math"/>
                          </a:rPr>
                          <m:t>𝑂</m:t>
                        </m:r>
                      </m:sub>
                    </m:sSub>
                    <m:r>
                      <a:rPr lang="en-US" sz="2900" i="1">
                        <a:latin typeface="Cambria Math"/>
                      </a:rPr>
                      <m:t>=3</m:t>
                    </m:r>
                    <m:sSub>
                      <m:sSubPr>
                        <m:ctrlPr>
                          <a:rPr lang="en-US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900" i="1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9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900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9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900" i="1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9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900" i="1">
                        <a:latin typeface="Cambria Math"/>
                      </a:rPr>
                      <m:t>=2+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sz="2900" i="1">
                        <a:latin typeface="Cambria Math"/>
                      </a:rPr>
                      <m:t>=2</m:t>
                    </m:r>
                    <m:f>
                      <m:fPr>
                        <m:ctrlPr>
                          <a:rPr lang="en-US" sz="29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9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9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2900" dirty="0" smtClean="0"/>
              </a:p>
              <a:p>
                <a:r>
                  <a:rPr lang="en-US" dirty="0" smtClean="0"/>
                  <a:t>Thevenin </a:t>
                </a:r>
                <a:r>
                  <a:rPr lang="en-US" dirty="0" smtClean="0"/>
                  <a:t>equivalent resistance: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𝑡h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𝑂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∗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Ω</m:t>
                      </m:r>
                    </m:oMath>
                  </m:oMathPara>
                </a14:m>
                <a:endParaRPr lang="el-GR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200400"/>
                <a:ext cx="8229600" cy="3200400"/>
              </a:xfrm>
              <a:blipFill rotWithShape="1">
                <a:blip r:embed="rId2"/>
                <a:stretch>
                  <a:fillRect l="-815" t="-3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269240" y="685800"/>
            <a:ext cx="4226560" cy="2419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33600" y="10022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7452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1154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+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235481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-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457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+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457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-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5600" y="4572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191000" y="1054925"/>
            <a:ext cx="762000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191000" y="2883725"/>
            <a:ext cx="762000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953000" y="1054925"/>
            <a:ext cx="0" cy="18288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53000" y="1600200"/>
            <a:ext cx="0" cy="514350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53000" y="1752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O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37" y="736588"/>
            <a:ext cx="3230563" cy="238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657600" y="990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51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Problem 3:  </a:t>
            </a:r>
            <a:r>
              <a:rPr lang="en-US" sz="2400" b="1" dirty="0"/>
              <a:t>Use load-line analysis to determine I</a:t>
            </a:r>
            <a:r>
              <a:rPr lang="en-US" sz="2400" b="1" baseline="-25000" dirty="0"/>
              <a:t>D</a:t>
            </a:r>
            <a:r>
              <a:rPr lang="en-US" sz="2400" b="1" dirty="0"/>
              <a:t> and V</a:t>
            </a:r>
            <a:r>
              <a:rPr lang="en-US" sz="2400" b="1" baseline="-25000" dirty="0"/>
              <a:t>D</a:t>
            </a:r>
            <a:r>
              <a:rPr lang="en-US" sz="2400" b="1" dirty="0"/>
              <a:t> values for the circuit in Fig. 3(a). The diode characteristic is shown in Fig. 3(b) below.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4235" y="1447800"/>
            <a:ext cx="5715000" cy="1924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 = I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S</a:t>
            </a:r>
            <a:r>
              <a:rPr lang="en-US" sz="2400" dirty="0" smtClean="0"/>
              <a:t> + V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 =&gt; 2 = I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*1.5k + V</a:t>
            </a:r>
            <a:r>
              <a:rPr lang="en-US" sz="2400" baseline="-25000" dirty="0" smtClean="0"/>
              <a:t>D</a:t>
            </a:r>
            <a:endParaRPr lang="en-US" sz="2400" dirty="0" smtClean="0"/>
          </a:p>
          <a:p>
            <a:r>
              <a:rPr lang="en-US" sz="2400" dirty="0" smtClean="0"/>
              <a:t>Load Line: </a:t>
            </a:r>
          </a:p>
          <a:p>
            <a:pPr lvl="1"/>
            <a:r>
              <a:rPr lang="en-US" sz="2400" dirty="0" smtClean="0"/>
              <a:t>If V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 = 0, I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 = 1.33mA</a:t>
            </a:r>
          </a:p>
          <a:p>
            <a:pPr lvl="1"/>
            <a:r>
              <a:rPr lang="en-US" sz="2400" dirty="0" smtClean="0"/>
              <a:t>If I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 = 0, V</a:t>
            </a:r>
            <a:r>
              <a:rPr lang="en-US" sz="2400" baseline="-25000" dirty="0" smtClean="0"/>
              <a:t>D</a:t>
            </a:r>
            <a:r>
              <a:rPr lang="en-US" sz="2400" dirty="0" smtClean="0"/>
              <a:t> = 2V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9995" y="3405439"/>
            <a:ext cx="5489240" cy="2665163"/>
            <a:chOff x="1671637" y="3505200"/>
            <a:chExt cx="6452235" cy="3231706"/>
          </a:xfrm>
        </p:grpSpPr>
        <p:pic>
          <p:nvPicPr>
            <p:cNvPr id="6" name="Picture 5" descr="D:\TA\Basic EE II\DiodeVICharacteristics.jpg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1637" y="3505200"/>
              <a:ext cx="6452235" cy="32099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7" name="Straight Connector 6"/>
            <p:cNvCxnSpPr/>
            <p:nvPr/>
          </p:nvCxnSpPr>
          <p:spPr>
            <a:xfrm flipH="1" flipV="1">
              <a:off x="2514600" y="5181600"/>
              <a:ext cx="3352800" cy="1185080"/>
            </a:xfrm>
            <a:prstGeom prst="line">
              <a:avLst/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491552" y="5486400"/>
              <a:ext cx="0" cy="880280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514600" y="5534168"/>
              <a:ext cx="976952" cy="0"/>
            </a:xfrm>
            <a:prstGeom prst="line">
              <a:avLst/>
            </a:prstGeom>
            <a:ln w="95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2206626" y="5345668"/>
              <a:ext cx="572275" cy="447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D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137173" y="6289064"/>
              <a:ext cx="570023" cy="447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V</a:t>
              </a:r>
              <a:r>
                <a:rPr lang="en-US" baseline="-25000" dirty="0" smtClean="0">
                  <a:solidFill>
                    <a:srgbClr val="FF0000"/>
                  </a:solidFill>
                </a:rPr>
                <a:t>D</a:t>
              </a:r>
              <a:endParaRPr lang="en-US" baseline="-25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5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228600" y="1219200"/>
            <a:ext cx="2819400" cy="2286000"/>
          </a:xfrm>
          <a:prstGeom prst="rect">
            <a:avLst/>
          </a:prstGeom>
        </p:spPr>
      </p:pic>
      <p:sp>
        <p:nvSpPr>
          <p:cNvPr id="19" name="Content Placeholder 2"/>
          <p:cNvSpPr txBox="1">
            <a:spLocks/>
          </p:cNvSpPr>
          <p:nvPr/>
        </p:nvSpPr>
        <p:spPr>
          <a:xfrm>
            <a:off x="381000" y="3657600"/>
            <a:ext cx="35814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Operating point is intersection of characteristic and load line.</a:t>
            </a:r>
          </a:p>
          <a:p>
            <a:r>
              <a:rPr lang="en-US" sz="2200" dirty="0" smtClean="0"/>
              <a:t>Hence</a:t>
            </a:r>
          </a:p>
          <a:p>
            <a:pPr lvl="1"/>
            <a:r>
              <a:rPr lang="en-US" sz="2200" dirty="0" smtClean="0"/>
              <a:t>V</a:t>
            </a:r>
            <a:r>
              <a:rPr lang="en-US" sz="2200" baseline="-25000" dirty="0" smtClean="0"/>
              <a:t>D</a:t>
            </a:r>
            <a:r>
              <a:rPr lang="en-US" sz="2200" dirty="0" smtClean="0"/>
              <a:t> = 0.575V</a:t>
            </a:r>
          </a:p>
          <a:p>
            <a:pPr lvl="1"/>
            <a:r>
              <a:rPr lang="en-US" sz="2200" dirty="0" smtClean="0"/>
              <a:t>I</a:t>
            </a:r>
            <a:r>
              <a:rPr lang="en-US" sz="2200" baseline="-25000" dirty="0" smtClean="0"/>
              <a:t>D</a:t>
            </a:r>
            <a:r>
              <a:rPr lang="en-US" sz="2200" dirty="0" smtClean="0"/>
              <a:t> = 0.95mA</a:t>
            </a:r>
          </a:p>
        </p:txBody>
      </p:sp>
    </p:spTree>
    <p:extLst>
      <p:ext uri="{BB962C8B-B14F-4D97-AF65-F5344CB8AC3E}">
        <p14:creationId xmlns:p14="http://schemas.microsoft.com/office/powerpoint/2010/main" val="100105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Problem 2: </a:t>
            </a:r>
            <a:r>
              <a:rPr lang="en-US" sz="2400" b="1" dirty="0"/>
              <a:t> </a:t>
            </a:r>
            <a:r>
              <a:rPr lang="en-US" sz="2400" b="1" dirty="0" smtClean="0"/>
              <a:t>Alternative way to find Thevenin resistance.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657600"/>
                <a:ext cx="8229600" cy="274320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Consider the open circuit case: -</a:t>
                </a:r>
              </a:p>
              <a:p>
                <a:pPr lvl="1"/>
                <a:r>
                  <a:rPr lang="en-US" dirty="0" smtClean="0"/>
                  <a:t>Applying KCL at node ‘</a:t>
                </a:r>
                <a:r>
                  <a:rPr lang="en-US" dirty="0" smtClean="0"/>
                  <a:t>N2’</a:t>
                </a:r>
                <a:endParaRPr lang="en-US" dirty="0" smtClean="0"/>
              </a:p>
              <a:p>
                <a:pPr lvl="2"/>
                <a14:m>
                  <m:oMath xmlns:m="http://schemas.openxmlformats.org/officeDocument/2006/math">
                    <m:r>
                      <a:rPr lang="en-US" sz="3300" b="0" i="1" smtClean="0">
                        <a:latin typeface="Cambria Math"/>
                      </a:rPr>
                      <m:t>𝐼</m:t>
                    </m:r>
                    <m:r>
                      <a:rPr lang="en-US" sz="3300" b="0" i="1" baseline="-25000" smtClean="0">
                        <a:latin typeface="Cambria Math"/>
                      </a:rPr>
                      <m:t>𝑥</m:t>
                    </m:r>
                    <m:r>
                      <a:rPr lang="en-US" sz="33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33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3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33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300" b="0" i="1" smtClean="0">
                        <a:latin typeface="Cambria Math"/>
                      </a:rPr>
                      <m:t>−3</m:t>
                    </m:r>
                    <m:sSub>
                      <m:sSubPr>
                        <m:ctrlPr>
                          <a:rPr lang="en-US" sz="33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3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33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300" b="0" i="1" smtClean="0">
                        <a:latin typeface="Cambria Math"/>
                      </a:rPr>
                      <m:t>=−2</m:t>
                    </m:r>
                    <m:sSub>
                      <m:sSubPr>
                        <m:ctrlPr>
                          <a:rPr lang="en-US" sz="33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3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33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endParaRPr lang="en-US" dirty="0" smtClean="0"/>
              </a:p>
              <a:p>
                <a:pPr lvl="1"/>
                <a:r>
                  <a:rPr lang="en-US" dirty="0"/>
                  <a:t>Applying </a:t>
                </a:r>
                <a:r>
                  <a:rPr lang="en-US" dirty="0" smtClean="0"/>
                  <a:t>KVL </a:t>
                </a:r>
                <a:r>
                  <a:rPr lang="en-US" dirty="0"/>
                  <a:t>: </a:t>
                </a:r>
                <a:r>
                  <a:rPr lang="en-US" dirty="0" smtClean="0"/>
                  <a:t>-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)=3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sub>
                      </m:sSub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groupChrPr>
                        <m:e/>
                      </m:groupCh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US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𝑡h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−2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i="1">
                          <a:latin typeface="Cambria Math"/>
                        </a:rPr>
                        <m:t>Ω</m:t>
                      </m:r>
                    </m:oMath>
                  </m:oMathPara>
                </a14:m>
                <a:endParaRPr lang="el-GR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657600"/>
                <a:ext cx="8229600" cy="2743200"/>
              </a:xfrm>
              <a:blipFill rotWithShape="1">
                <a:blip r:embed="rId2"/>
                <a:stretch>
                  <a:fillRect l="-1185" t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990600" y="1087993"/>
            <a:ext cx="4226560" cy="2419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02560" y="114514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47800" y="214741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r>
              <a:rPr lang="en-US" baseline="-25000" dirty="0"/>
              <a:t>x</a:t>
            </a:r>
            <a:endParaRPr lang="en-US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5140960" y="152614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+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0960" y="275701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 -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07160" y="2147411"/>
            <a:ext cx="497840" cy="443389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4800" y="1145143"/>
            <a:ext cx="2209800" cy="2362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Elbow Connector 18"/>
          <p:cNvCxnSpPr>
            <a:stCxn id="11" idx="4"/>
          </p:cNvCxnSpPr>
          <p:nvPr/>
        </p:nvCxnSpPr>
        <p:spPr>
          <a:xfrm rot="5400000">
            <a:off x="4961640" y="2582160"/>
            <a:ext cx="685800" cy="703080"/>
          </a:xfrm>
          <a:prstGeom prst="bentConnector2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endCxn id="11" idx="0"/>
          </p:cNvCxnSpPr>
          <p:nvPr/>
        </p:nvCxnSpPr>
        <p:spPr>
          <a:xfrm>
            <a:off x="4953000" y="1448017"/>
            <a:ext cx="703080" cy="699394"/>
          </a:xfrm>
          <a:prstGeom prst="bentConnector2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5652650" y="1797714"/>
            <a:ext cx="0" cy="349697"/>
          </a:xfrm>
          <a:prstGeom prst="straightConnector1">
            <a:avLst/>
          </a:prstGeom>
          <a:ln w="95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717557" y="161304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</a:t>
            </a:r>
            <a:r>
              <a:rPr lang="en-US" baseline="-25000" dirty="0"/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67200" y="1154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42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9525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735</Words>
  <Application>Microsoft Office PowerPoint</Application>
  <PresentationFormat>On-screen Show (4:3)</PresentationFormat>
  <Paragraphs>68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EE 314: Basic EE II</vt:lpstr>
      <vt:lpstr>Problem 1</vt:lpstr>
      <vt:lpstr>Problem 1</vt:lpstr>
      <vt:lpstr>Problem 2:  Determine the Thevenin equivalent circuit between terminals A and B for the circuit shown in Fig. 2 below.</vt:lpstr>
      <vt:lpstr>Problem 2:  Contd.</vt:lpstr>
      <vt:lpstr>Problem 3:  Use load-line analysis to determine ID and VD values for the circuit in Fig. 3(a). The diode characteristic is shown in Fig. 3(b) below.</vt:lpstr>
      <vt:lpstr>Problem 2:  Alternative way to find Thevenin resistance.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314: Basic EE II</dc:title>
  <dc:creator>Preeti</dc:creator>
  <cp:lastModifiedBy>Janusz</cp:lastModifiedBy>
  <cp:revision>23</cp:revision>
  <dcterms:created xsi:type="dcterms:W3CDTF">2006-08-16T00:00:00Z</dcterms:created>
  <dcterms:modified xsi:type="dcterms:W3CDTF">2012-02-10T00:43:34Z</dcterms:modified>
</cp:coreProperties>
</file>